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sldIdLst>
    <p:sldId id="579" r:id="rId5"/>
    <p:sldId id="561" r:id="rId6"/>
    <p:sldId id="562" r:id="rId7"/>
    <p:sldId id="563" r:id="rId8"/>
    <p:sldId id="564" r:id="rId9"/>
    <p:sldId id="565" r:id="rId10"/>
    <p:sldId id="566" r:id="rId11"/>
    <p:sldId id="588" r:id="rId12"/>
    <p:sldId id="589" r:id="rId13"/>
    <p:sldId id="590" r:id="rId14"/>
    <p:sldId id="591" r:id="rId15"/>
    <p:sldId id="586" r:id="rId16"/>
    <p:sldId id="587" r:id="rId17"/>
    <p:sldId id="573" r:id="rId18"/>
    <p:sldId id="574" r:id="rId19"/>
    <p:sldId id="575" r:id="rId20"/>
    <p:sldId id="576" r:id="rId21"/>
    <p:sldId id="577" r:id="rId22"/>
    <p:sldId id="578" r:id="rId23"/>
    <p:sldId id="580" r:id="rId24"/>
    <p:sldId id="581" r:id="rId25"/>
    <p:sldId id="582" r:id="rId26"/>
    <p:sldId id="583" r:id="rId27"/>
    <p:sldId id="584" r:id="rId28"/>
    <p:sldId id="585" r:id="rId29"/>
  </p:sldIdLst>
  <p:sldSz cx="12192000" cy="6858000"/>
  <p:notesSz cx="6888163" cy="100203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orient="horz" pos="1616" userDrawn="1">
          <p15:clr>
            <a:srgbClr val="A4A3A4"/>
          </p15:clr>
        </p15:guide>
        <p15:guide id="3" orient="horz" pos="278" userDrawn="1">
          <p15:clr>
            <a:srgbClr val="A4A3A4"/>
          </p15:clr>
        </p15:guide>
        <p15:guide id="4" orient="horz" pos="716">
          <p15:clr>
            <a:srgbClr val="A4A3A4"/>
          </p15:clr>
        </p15:guide>
        <p15:guide id="5" orient="horz" pos="1071" userDrawn="1">
          <p15:clr>
            <a:srgbClr val="A4A3A4"/>
          </p15:clr>
        </p15:guide>
        <p15:guide id="6" orient="horz" pos="3748" userDrawn="1">
          <p15:clr>
            <a:srgbClr val="A4A3A4"/>
          </p15:clr>
        </p15:guide>
        <p15:guide id="7" orient="horz" pos="4026">
          <p15:clr>
            <a:srgbClr val="A4A3A4"/>
          </p15:clr>
        </p15:guide>
        <p15:guide id="8" pos="7450">
          <p15:clr>
            <a:srgbClr val="A4A3A4"/>
          </p15:clr>
        </p15:guide>
        <p15:guide id="9" pos="3840">
          <p15:clr>
            <a:srgbClr val="A4A3A4"/>
          </p15:clr>
        </p15:guide>
        <p15:guide id="10" pos="211" userDrawn="1">
          <p15:clr>
            <a:srgbClr val="A4A3A4"/>
          </p15:clr>
        </p15:guide>
        <p15:guide id="11" pos="3522" userDrawn="1">
          <p15:clr>
            <a:srgbClr val="A4A3A4"/>
          </p15:clr>
        </p15:guide>
        <p15:guide id="12" orient="horz" pos="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wald, Ilka (TSBIE)" initials="OI(" lastIdx="1" clrIdx="0">
    <p:extLst>
      <p:ext uri="{19B8F6BF-5375-455C-9EA6-DF929625EA0E}">
        <p15:presenceInfo xmlns:p15="http://schemas.microsoft.com/office/powerpoint/2012/main" userId="S-1-5-21-3432221409-3570315047-4101495255-143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58"/>
    <a:srgbClr val="FFFFFF"/>
    <a:srgbClr val="005DB9"/>
    <a:srgbClr val="828895"/>
    <a:srgbClr val="A01C38"/>
    <a:srgbClr val="D64C87"/>
    <a:srgbClr val="5BD4FF"/>
    <a:srgbClr val="EF3340"/>
    <a:srgbClr val="00206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3817" autoAdjust="0"/>
  </p:normalViewPr>
  <p:slideViewPr>
    <p:cSldViewPr snapToGrid="0" showGuides="1">
      <p:cViewPr varScale="1">
        <p:scale>
          <a:sx n="101" d="100"/>
          <a:sy n="101" d="100"/>
        </p:scale>
        <p:origin x="150" y="372"/>
      </p:cViewPr>
      <p:guideLst>
        <p:guide orient="horz" pos="4152"/>
        <p:guide orient="horz" pos="1616"/>
        <p:guide orient="horz" pos="278"/>
        <p:guide orient="horz" pos="716"/>
        <p:guide orient="horz" pos="1071"/>
        <p:guide orient="horz" pos="3748"/>
        <p:guide orient="horz" pos="4026"/>
        <p:guide pos="7450"/>
        <p:guide pos="3840"/>
        <p:guide pos="211"/>
        <p:guide pos="3522"/>
        <p:guide orient="horz" pos="232"/>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33</c:v>
                </c:pt>
                <c:pt idx="2">
                  <c:v>39</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E510-459D-AFC3-7AD42ED18CA9}"/>
              </c:ext>
            </c:extLst>
          </c:dPt>
          <c:dPt>
            <c:idx val="1"/>
            <c:invertIfNegative val="0"/>
            <c:bubble3D val="0"/>
            <c:extLst>
              <c:ext xmlns:c16="http://schemas.microsoft.com/office/drawing/2014/chart" uri="{C3380CC4-5D6E-409C-BE32-E72D297353CC}">
                <c16:uniqueId val="{00000001-E510-459D-AFC3-7AD42ED18CA9}"/>
              </c:ext>
            </c:extLst>
          </c:dPt>
          <c:dPt>
            <c:idx val="2"/>
            <c:invertIfNegative val="0"/>
            <c:bubble3D val="0"/>
            <c:extLst>
              <c:ext xmlns:c16="http://schemas.microsoft.com/office/drawing/2014/chart" uri="{C3380CC4-5D6E-409C-BE32-E72D297353CC}">
                <c16:uniqueId val="{00000002-E510-459D-AFC3-7AD42ED18CA9}"/>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23</c:v>
                </c:pt>
                <c:pt idx="1">
                  <c:v>29</c:v>
                </c:pt>
                <c:pt idx="2">
                  <c:v>49</c:v>
                </c:pt>
              </c:numCache>
            </c:numRef>
          </c:val>
          <c:extLst>
            <c:ext xmlns:c16="http://schemas.microsoft.com/office/drawing/2014/chart" uri="{C3380CC4-5D6E-409C-BE32-E72D297353CC}">
              <c16:uniqueId val="{00000003-E510-459D-AFC3-7AD42ED18CA9}"/>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30</c:v>
                </c:pt>
                <c:pt idx="1">
                  <c:v>23</c:v>
                </c:pt>
                <c:pt idx="2">
                  <c:v>47</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FD5A-40E0-964E-96DD507CD4D8}"/>
              </c:ext>
            </c:extLst>
          </c:dPt>
          <c:dPt>
            <c:idx val="1"/>
            <c:invertIfNegative val="0"/>
            <c:bubble3D val="0"/>
            <c:extLst>
              <c:ext xmlns:c16="http://schemas.microsoft.com/office/drawing/2014/chart" uri="{C3380CC4-5D6E-409C-BE32-E72D297353CC}">
                <c16:uniqueId val="{00000001-FD5A-40E0-964E-96DD507CD4D8}"/>
              </c:ext>
            </c:extLst>
          </c:dPt>
          <c:dPt>
            <c:idx val="2"/>
            <c:invertIfNegative val="0"/>
            <c:bubble3D val="0"/>
            <c:extLst>
              <c:ext xmlns:c16="http://schemas.microsoft.com/office/drawing/2014/chart" uri="{C3380CC4-5D6E-409C-BE32-E72D297353CC}">
                <c16:uniqueId val="{00000002-FD5A-40E0-964E-96DD507CD4D8}"/>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30</c:v>
                </c:pt>
                <c:pt idx="1">
                  <c:v>23</c:v>
                </c:pt>
                <c:pt idx="2">
                  <c:v>47</c:v>
                </c:pt>
              </c:numCache>
            </c:numRef>
          </c:val>
          <c:extLst>
            <c:ext xmlns:c16="http://schemas.microsoft.com/office/drawing/2014/chart" uri="{C3380CC4-5D6E-409C-BE32-E72D297353CC}">
              <c16:uniqueId val="{00000003-FD5A-40E0-964E-96DD507CD4D8}"/>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30</c:v>
                </c:pt>
                <c:pt idx="1">
                  <c:v>27</c:v>
                </c:pt>
                <c:pt idx="2">
                  <c:v>43</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2A88-48B7-ABC9-9A5ED9798FA7}"/>
              </c:ext>
            </c:extLst>
          </c:dPt>
          <c:dPt>
            <c:idx val="1"/>
            <c:invertIfNegative val="0"/>
            <c:bubble3D val="0"/>
            <c:extLst>
              <c:ext xmlns:c16="http://schemas.microsoft.com/office/drawing/2014/chart" uri="{C3380CC4-5D6E-409C-BE32-E72D297353CC}">
                <c16:uniqueId val="{00000001-2A88-48B7-ABC9-9A5ED9798FA7}"/>
              </c:ext>
            </c:extLst>
          </c:dPt>
          <c:dPt>
            <c:idx val="2"/>
            <c:invertIfNegative val="0"/>
            <c:bubble3D val="0"/>
            <c:extLst>
              <c:ext xmlns:c16="http://schemas.microsoft.com/office/drawing/2014/chart" uri="{C3380CC4-5D6E-409C-BE32-E72D297353CC}">
                <c16:uniqueId val="{00000002-2A88-48B7-ABC9-9A5ED9798FA7}"/>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30</c:v>
                </c:pt>
                <c:pt idx="1">
                  <c:v>27</c:v>
                </c:pt>
                <c:pt idx="2">
                  <c:v>43</c:v>
                </c:pt>
              </c:numCache>
            </c:numRef>
          </c:val>
          <c:extLst>
            <c:ext xmlns:c16="http://schemas.microsoft.com/office/drawing/2014/chart" uri="{C3380CC4-5D6E-409C-BE32-E72D297353CC}">
              <c16:uniqueId val="{00000003-2A88-48B7-ABC9-9A5ED9798FA7}"/>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36</c:v>
                </c:pt>
                <c:pt idx="1">
                  <c:v>26</c:v>
                </c:pt>
                <c:pt idx="2">
                  <c:v>38</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6B23-4CA8-91A9-3164F311DCC4}"/>
              </c:ext>
            </c:extLst>
          </c:dPt>
          <c:dPt>
            <c:idx val="1"/>
            <c:invertIfNegative val="0"/>
            <c:bubble3D val="0"/>
            <c:extLst>
              <c:ext xmlns:c16="http://schemas.microsoft.com/office/drawing/2014/chart" uri="{C3380CC4-5D6E-409C-BE32-E72D297353CC}">
                <c16:uniqueId val="{00000001-6B23-4CA8-91A9-3164F311DCC4}"/>
              </c:ext>
            </c:extLst>
          </c:dPt>
          <c:dPt>
            <c:idx val="2"/>
            <c:invertIfNegative val="0"/>
            <c:bubble3D val="0"/>
            <c:extLst>
              <c:ext xmlns:c16="http://schemas.microsoft.com/office/drawing/2014/chart" uri="{C3380CC4-5D6E-409C-BE32-E72D297353CC}">
                <c16:uniqueId val="{00000002-6B23-4CA8-91A9-3164F311DCC4}"/>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36</c:v>
                </c:pt>
                <c:pt idx="1">
                  <c:v>26</c:v>
                </c:pt>
                <c:pt idx="2">
                  <c:v>38</c:v>
                </c:pt>
              </c:numCache>
            </c:numRef>
          </c:val>
          <c:extLst>
            <c:ext xmlns:c16="http://schemas.microsoft.com/office/drawing/2014/chart" uri="{C3380CC4-5D6E-409C-BE32-E72D297353CC}">
              <c16:uniqueId val="{00000003-6B23-4CA8-91A9-3164F311DCC4}"/>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28</c:v>
                </c:pt>
                <c:pt idx="1">
                  <c:v>28</c:v>
                </c:pt>
                <c:pt idx="2">
                  <c:v>44</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11A7-4F92-B940-A65203C19529}"/>
              </c:ext>
            </c:extLst>
          </c:dPt>
          <c:dPt>
            <c:idx val="1"/>
            <c:invertIfNegative val="0"/>
            <c:bubble3D val="0"/>
            <c:extLst>
              <c:ext xmlns:c16="http://schemas.microsoft.com/office/drawing/2014/chart" uri="{C3380CC4-5D6E-409C-BE32-E72D297353CC}">
                <c16:uniqueId val="{00000001-11A7-4F92-B940-A65203C19529}"/>
              </c:ext>
            </c:extLst>
          </c:dPt>
          <c:dPt>
            <c:idx val="2"/>
            <c:invertIfNegative val="0"/>
            <c:bubble3D val="0"/>
            <c:extLst>
              <c:ext xmlns:c16="http://schemas.microsoft.com/office/drawing/2014/chart" uri="{C3380CC4-5D6E-409C-BE32-E72D297353CC}">
                <c16:uniqueId val="{00000002-11A7-4F92-B940-A65203C19529}"/>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28</c:v>
                </c:pt>
                <c:pt idx="1">
                  <c:v>28</c:v>
                </c:pt>
                <c:pt idx="2">
                  <c:v>44</c:v>
                </c:pt>
              </c:numCache>
            </c:numRef>
          </c:val>
          <c:extLst>
            <c:ext xmlns:c16="http://schemas.microsoft.com/office/drawing/2014/chart" uri="{C3380CC4-5D6E-409C-BE32-E72D297353CC}">
              <c16:uniqueId val="{00000003-11A7-4F92-B940-A65203C19529}"/>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22</c:v>
                </c:pt>
                <c:pt idx="2">
                  <c:v>49</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F3EC-4020-8B00-8215EE366393}"/>
              </c:ext>
            </c:extLst>
          </c:dPt>
          <c:dPt>
            <c:idx val="1"/>
            <c:invertIfNegative val="0"/>
            <c:bubble3D val="0"/>
            <c:extLst>
              <c:ext xmlns:c16="http://schemas.microsoft.com/office/drawing/2014/chart" uri="{C3380CC4-5D6E-409C-BE32-E72D297353CC}">
                <c16:uniqueId val="{00000001-F3EC-4020-8B00-8215EE366393}"/>
              </c:ext>
            </c:extLst>
          </c:dPt>
          <c:dPt>
            <c:idx val="2"/>
            <c:invertIfNegative val="0"/>
            <c:bubble3D val="0"/>
            <c:extLst>
              <c:ext xmlns:c16="http://schemas.microsoft.com/office/drawing/2014/chart" uri="{C3380CC4-5D6E-409C-BE32-E72D297353CC}">
                <c16:uniqueId val="{00000002-F3EC-4020-8B00-8215EE366393}"/>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33</c:v>
                </c:pt>
                <c:pt idx="2">
                  <c:v>39</c:v>
                </c:pt>
              </c:numCache>
            </c:numRef>
          </c:val>
          <c:extLst>
            <c:ext xmlns:c16="http://schemas.microsoft.com/office/drawing/2014/chart" uri="{C3380CC4-5D6E-409C-BE32-E72D297353CC}">
              <c16:uniqueId val="{00000003-F3EC-4020-8B00-8215EE366393}"/>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C37F-4E1C-9305-2F0A6591AA8B}"/>
              </c:ext>
            </c:extLst>
          </c:dPt>
          <c:dPt>
            <c:idx val="1"/>
            <c:invertIfNegative val="0"/>
            <c:bubble3D val="0"/>
            <c:extLst>
              <c:ext xmlns:c16="http://schemas.microsoft.com/office/drawing/2014/chart" uri="{C3380CC4-5D6E-409C-BE32-E72D297353CC}">
                <c16:uniqueId val="{00000001-C37F-4E1C-9305-2F0A6591AA8B}"/>
              </c:ext>
            </c:extLst>
          </c:dPt>
          <c:dPt>
            <c:idx val="2"/>
            <c:invertIfNegative val="0"/>
            <c:bubble3D val="0"/>
            <c:extLst>
              <c:ext xmlns:c16="http://schemas.microsoft.com/office/drawing/2014/chart" uri="{C3380CC4-5D6E-409C-BE32-E72D297353CC}">
                <c16:uniqueId val="{00000002-C37F-4E1C-9305-2F0A6591AA8B}"/>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22</c:v>
                </c:pt>
                <c:pt idx="2">
                  <c:v>49</c:v>
                </c:pt>
              </c:numCache>
            </c:numRef>
          </c:val>
          <c:extLst>
            <c:ext xmlns:c16="http://schemas.microsoft.com/office/drawing/2014/chart" uri="{C3380CC4-5D6E-409C-BE32-E72D297353CC}">
              <c16:uniqueId val="{00000003-C37F-4E1C-9305-2F0A6591AA8B}"/>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25</c:v>
                </c:pt>
                <c:pt idx="2">
                  <c:v>46</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8D8E-4FC9-9B62-585C2FB279B8}"/>
              </c:ext>
            </c:extLst>
          </c:dPt>
          <c:dPt>
            <c:idx val="1"/>
            <c:invertIfNegative val="0"/>
            <c:bubble3D val="0"/>
            <c:extLst>
              <c:ext xmlns:c16="http://schemas.microsoft.com/office/drawing/2014/chart" uri="{C3380CC4-5D6E-409C-BE32-E72D297353CC}">
                <c16:uniqueId val="{00000001-8D8E-4FC9-9B62-585C2FB279B8}"/>
              </c:ext>
            </c:extLst>
          </c:dPt>
          <c:dPt>
            <c:idx val="2"/>
            <c:invertIfNegative val="0"/>
            <c:bubble3D val="0"/>
            <c:extLst>
              <c:ext xmlns:c16="http://schemas.microsoft.com/office/drawing/2014/chart" uri="{C3380CC4-5D6E-409C-BE32-E72D297353CC}">
                <c16:uniqueId val="{00000002-8D8E-4FC9-9B62-585C2FB279B8}"/>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25</c:v>
                </c:pt>
                <c:pt idx="2">
                  <c:v>46</c:v>
                </c:pt>
              </c:numCache>
            </c:numRef>
          </c:val>
          <c:extLst>
            <c:ext xmlns:c16="http://schemas.microsoft.com/office/drawing/2014/chart" uri="{C3380CC4-5D6E-409C-BE32-E72D297353CC}">
              <c16:uniqueId val="{00000003-8D8E-4FC9-9B62-585C2FB279B8}"/>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24</c:v>
                </c:pt>
                <c:pt idx="2">
                  <c:v>47</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336B-42C8-8151-D529C72D3434}"/>
              </c:ext>
            </c:extLst>
          </c:dPt>
          <c:dPt>
            <c:idx val="1"/>
            <c:invertIfNegative val="0"/>
            <c:bubble3D val="0"/>
            <c:extLst>
              <c:ext xmlns:c16="http://schemas.microsoft.com/office/drawing/2014/chart" uri="{C3380CC4-5D6E-409C-BE32-E72D297353CC}">
                <c16:uniqueId val="{00000001-336B-42C8-8151-D529C72D3434}"/>
              </c:ext>
            </c:extLst>
          </c:dPt>
          <c:dPt>
            <c:idx val="2"/>
            <c:invertIfNegative val="0"/>
            <c:bubble3D val="0"/>
            <c:extLst>
              <c:ext xmlns:c16="http://schemas.microsoft.com/office/drawing/2014/chart" uri="{C3380CC4-5D6E-409C-BE32-E72D297353CC}">
                <c16:uniqueId val="{00000002-336B-42C8-8151-D529C72D3434}"/>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29</c:v>
                </c:pt>
                <c:pt idx="1">
                  <c:v>24</c:v>
                </c:pt>
                <c:pt idx="2">
                  <c:v>47</c:v>
                </c:pt>
              </c:numCache>
            </c:numRef>
          </c:val>
          <c:extLst>
            <c:ext xmlns:c16="http://schemas.microsoft.com/office/drawing/2014/chart" uri="{C3380CC4-5D6E-409C-BE32-E72D297353CC}">
              <c16:uniqueId val="{00000003-336B-42C8-8151-D529C72D3434}"/>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28</c:v>
                </c:pt>
                <c:pt idx="1">
                  <c:v>25</c:v>
                </c:pt>
                <c:pt idx="2">
                  <c:v>47</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A229-4051-A666-05C85CF5C0A0}"/>
              </c:ext>
            </c:extLst>
          </c:dPt>
          <c:dPt>
            <c:idx val="1"/>
            <c:invertIfNegative val="0"/>
            <c:bubble3D val="0"/>
            <c:extLst>
              <c:ext xmlns:c16="http://schemas.microsoft.com/office/drawing/2014/chart" uri="{C3380CC4-5D6E-409C-BE32-E72D297353CC}">
                <c16:uniqueId val="{00000001-A229-4051-A666-05C85CF5C0A0}"/>
              </c:ext>
            </c:extLst>
          </c:dPt>
          <c:dPt>
            <c:idx val="2"/>
            <c:invertIfNegative val="0"/>
            <c:bubble3D val="0"/>
            <c:extLst>
              <c:ext xmlns:c16="http://schemas.microsoft.com/office/drawing/2014/chart" uri="{C3380CC4-5D6E-409C-BE32-E72D297353CC}">
                <c16:uniqueId val="{00000002-A229-4051-A666-05C85CF5C0A0}"/>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28</c:v>
                </c:pt>
                <c:pt idx="1">
                  <c:v>25</c:v>
                </c:pt>
                <c:pt idx="2">
                  <c:v>47</c:v>
                </c:pt>
              </c:numCache>
            </c:numRef>
          </c:val>
          <c:extLst>
            <c:ext xmlns:c16="http://schemas.microsoft.com/office/drawing/2014/chart" uri="{C3380CC4-5D6E-409C-BE32-E72D297353CC}">
              <c16:uniqueId val="{00000003-A229-4051-A666-05C85CF5C0A0}"/>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26</c:v>
                </c:pt>
                <c:pt idx="1">
                  <c:v>25</c:v>
                </c:pt>
                <c:pt idx="2">
                  <c:v>49</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C941-4238-8E44-00BD30C4B316}"/>
              </c:ext>
            </c:extLst>
          </c:dPt>
          <c:dPt>
            <c:idx val="1"/>
            <c:invertIfNegative val="0"/>
            <c:bubble3D val="0"/>
            <c:extLst>
              <c:ext xmlns:c16="http://schemas.microsoft.com/office/drawing/2014/chart" uri="{C3380CC4-5D6E-409C-BE32-E72D297353CC}">
                <c16:uniqueId val="{00000001-C941-4238-8E44-00BD30C4B316}"/>
              </c:ext>
            </c:extLst>
          </c:dPt>
          <c:dPt>
            <c:idx val="2"/>
            <c:invertIfNegative val="0"/>
            <c:bubble3D val="0"/>
            <c:extLst>
              <c:ext xmlns:c16="http://schemas.microsoft.com/office/drawing/2014/chart" uri="{C3380CC4-5D6E-409C-BE32-E72D297353CC}">
                <c16:uniqueId val="{00000002-C941-4238-8E44-00BD30C4B316}"/>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26</c:v>
                </c:pt>
                <c:pt idx="1">
                  <c:v>25</c:v>
                </c:pt>
                <c:pt idx="2">
                  <c:v>49</c:v>
                </c:pt>
              </c:numCache>
            </c:numRef>
          </c:val>
          <c:extLst>
            <c:ext xmlns:c16="http://schemas.microsoft.com/office/drawing/2014/chart" uri="{C3380CC4-5D6E-409C-BE32-E72D297353CC}">
              <c16:uniqueId val="{00000003-C941-4238-8E44-00BD30C4B316}"/>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23</c:v>
                </c:pt>
                <c:pt idx="1">
                  <c:v>32</c:v>
                </c:pt>
                <c:pt idx="2">
                  <c:v>45</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A82F-496A-8FD1-206413548680}"/>
              </c:ext>
            </c:extLst>
          </c:dPt>
          <c:dPt>
            <c:idx val="1"/>
            <c:invertIfNegative val="0"/>
            <c:bubble3D val="0"/>
            <c:extLst>
              <c:ext xmlns:c16="http://schemas.microsoft.com/office/drawing/2014/chart" uri="{C3380CC4-5D6E-409C-BE32-E72D297353CC}">
                <c16:uniqueId val="{00000001-A82F-496A-8FD1-206413548680}"/>
              </c:ext>
            </c:extLst>
          </c:dPt>
          <c:dPt>
            <c:idx val="2"/>
            <c:invertIfNegative val="0"/>
            <c:bubble3D val="0"/>
            <c:extLst>
              <c:ext xmlns:c16="http://schemas.microsoft.com/office/drawing/2014/chart" uri="{C3380CC4-5D6E-409C-BE32-E72D297353CC}">
                <c16:uniqueId val="{00000002-A82F-496A-8FD1-206413548680}"/>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23</c:v>
                </c:pt>
                <c:pt idx="1">
                  <c:v>32</c:v>
                </c:pt>
                <c:pt idx="2">
                  <c:v>45</c:v>
                </c:pt>
              </c:numCache>
            </c:numRef>
          </c:val>
          <c:extLst>
            <c:ext xmlns:c16="http://schemas.microsoft.com/office/drawing/2014/chart" uri="{C3380CC4-5D6E-409C-BE32-E72D297353CC}">
              <c16:uniqueId val="{00000003-A82F-496A-8FD1-206413548680}"/>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5DB9"/>
            </a:solidFill>
            <a:ln>
              <a:solidFill>
                <a:srgbClr val="005DB9"/>
              </a:solidFill>
            </a:ln>
          </c:spPr>
          <c:invertIfNegative val="0"/>
          <c:dPt>
            <c:idx val="0"/>
            <c:invertIfNegative val="0"/>
            <c:bubble3D val="0"/>
            <c:extLst>
              <c:ext xmlns:c16="http://schemas.microsoft.com/office/drawing/2014/chart" uri="{C3380CC4-5D6E-409C-BE32-E72D297353CC}">
                <c16:uniqueId val="{00000000-7691-4985-A010-FFAA2CEAD921}"/>
              </c:ext>
            </c:extLst>
          </c:dPt>
          <c:dPt>
            <c:idx val="1"/>
            <c:invertIfNegative val="0"/>
            <c:bubble3D val="0"/>
            <c:extLst>
              <c:ext xmlns:c16="http://schemas.microsoft.com/office/drawing/2014/chart" uri="{C3380CC4-5D6E-409C-BE32-E72D297353CC}">
                <c16:uniqueId val="{00000001-7691-4985-A010-FFAA2CEAD921}"/>
              </c:ext>
            </c:extLst>
          </c:dPt>
          <c:dPt>
            <c:idx val="2"/>
            <c:invertIfNegative val="0"/>
            <c:bubble3D val="0"/>
            <c:extLst>
              <c:ext xmlns:c16="http://schemas.microsoft.com/office/drawing/2014/chart" uri="{C3380CC4-5D6E-409C-BE32-E72D297353CC}">
                <c16:uniqueId val="{00000002-7691-4985-A010-FFAA2CEAD921}"/>
              </c:ext>
            </c:extLst>
          </c:dPt>
          <c:dLbls>
            <c:numFmt formatCode="0&quot;%&quot;" sourceLinked="0"/>
            <c:spPr>
              <a:noFill/>
              <a:ln>
                <a:noFill/>
              </a:ln>
              <a:effectLst/>
            </c:spPr>
            <c:txPr>
              <a:bodyPr/>
              <a:lstStyle/>
              <a:p>
                <a:pPr>
                  <a:defRPr sz="8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18-34</c:v>
                </c:pt>
                <c:pt idx="1">
                  <c:v>35-49</c:v>
                </c:pt>
                <c:pt idx="2">
                  <c:v>50-99</c:v>
                </c:pt>
              </c:strCache>
            </c:strRef>
          </c:cat>
          <c:val>
            <c:numRef>
              <c:f>Tabelle1!$B$2:$B$4</c:f>
              <c:numCache>
                <c:formatCode>General</c:formatCode>
                <c:ptCount val="3"/>
                <c:pt idx="0">
                  <c:v>23</c:v>
                </c:pt>
                <c:pt idx="1">
                  <c:v>29</c:v>
                </c:pt>
                <c:pt idx="2">
                  <c:v>49</c:v>
                </c:pt>
              </c:numCache>
            </c:numRef>
          </c:val>
          <c:extLst>
            <c:ext xmlns:c16="http://schemas.microsoft.com/office/drawing/2014/chart" uri="{C3380CC4-5D6E-409C-BE32-E72D297353CC}">
              <c16:uniqueId val="{00000004-7691-4985-A010-FFAA2CEAD921}"/>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1"/>
        <c:axPos val="l"/>
        <c:numFmt formatCode="General" sourceLinked="1"/>
        <c:majorTickMark val="out"/>
        <c:minorTickMark val="none"/>
        <c:tickLblPos val="nextTo"/>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0" cy="502755"/>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01699" y="1"/>
            <a:ext cx="2984870" cy="502755"/>
          </a:xfrm>
          <a:prstGeom prst="rect">
            <a:avLst/>
          </a:prstGeom>
        </p:spPr>
        <p:txBody>
          <a:bodyPr vert="horz" lIns="92446" tIns="46223" rIns="92446" bIns="46223" rtlCol="0"/>
          <a:lstStyle>
            <a:lvl1pPr algn="r">
              <a:defRPr sz="1200"/>
            </a:lvl1pPr>
          </a:lstStyle>
          <a:p>
            <a:fld id="{CBAAC5B1-F58D-4268-BB75-9856A9D794A6}" type="datetimeFigureOut">
              <a:rPr lang="en-GB" smtClean="0"/>
              <a:t>10/06/2020</a:t>
            </a:fld>
            <a:endParaRPr lang="en-GB"/>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48"/>
            <a:ext cx="2984870" cy="502754"/>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7548"/>
            <a:ext cx="2984870" cy="502754"/>
          </a:xfrm>
          <a:prstGeom prst="rect">
            <a:avLst/>
          </a:prstGeom>
        </p:spPr>
        <p:txBody>
          <a:bodyPr vert="horz" lIns="92446" tIns="46223" rIns="92446" bIns="46223" rtlCol="0" anchor="b"/>
          <a:lstStyle>
            <a:lvl1pPr algn="r">
              <a:defRPr sz="1200"/>
            </a:lvl1pPr>
          </a:lstStyle>
          <a:p>
            <a:fld id="{65900C33-90AE-4963-9AD8-3B07939F57E9}" type="slidenum">
              <a:rPr lang="en-GB" smtClean="0"/>
              <a:t>‹Nr.›</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8.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kantarhealth.com/help/report-terms-condition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Insert Own Imag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096000" y="857"/>
            <a:ext cx="609752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10"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11"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0858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Surgeon">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Approved\shutterstock_13296602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5999" y="0"/>
            <a:ext cx="6096001" cy="6901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7"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Smile">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Approved\shutterstock_130956929.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6000" y="-1"/>
            <a:ext cx="6096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7"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Scissors">
    <p:bg>
      <p:bgPr>
        <a:solidFill>
          <a:schemeClr val="bg1"/>
        </a:solidFill>
        <a:effectLst/>
      </p:bgPr>
    </p:bg>
    <p:spTree>
      <p:nvGrpSpPr>
        <p:cNvPr id="1" name=""/>
        <p:cNvGrpSpPr/>
        <p:nvPr/>
      </p:nvGrpSpPr>
      <p:grpSpPr>
        <a:xfrm>
          <a:off x="0" y="0"/>
          <a:ext cx="0" cy="0"/>
          <a:chOff x="0" y="0"/>
          <a:chExt cx="0" cy="0"/>
        </a:xfrm>
      </p:grpSpPr>
      <p:pic>
        <p:nvPicPr>
          <p:cNvPr id="7" name="Picture 2" descr="K:\Production\DataViz\Projects\2015\Kantar Health\Global Marketing\Rebrand visual identity\Images\Approved\shutterstock_29713192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5999" y="-1"/>
            <a:ext cx="6096002" cy="6901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8"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301799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Empty">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3" y="2984855"/>
            <a:ext cx="5735638" cy="1585557"/>
          </a:xfrm>
          <a:prstGeom prst="rect">
            <a:avLst/>
          </a:prstGeom>
        </p:spPr>
        <p:txBody>
          <a:bodyPr tIns="72000" rIns="72000" bIns="72000" anchor="t"/>
          <a:lstStyle>
            <a:lvl1pPr algn="l">
              <a:spcBef>
                <a:spcPts val="200"/>
              </a:spcBef>
              <a:defRPr sz="2400" b="1">
                <a:solidFill>
                  <a:schemeClr val="accent2">
                    <a:lumMod val="50000"/>
                  </a:schemeClr>
                </a:solidFill>
              </a:defRPr>
            </a:lvl1pPr>
            <a:lvl2pPr marL="0" indent="0" algn="l">
              <a:spcBef>
                <a:spcPts val="200"/>
              </a:spcBef>
              <a:buNone/>
              <a:defRPr sz="2200" b="0">
                <a:solidFill>
                  <a:schemeClr val="accent2">
                    <a:lumMod val="50000"/>
                  </a:schemeClr>
                </a:solidFill>
              </a:defRPr>
            </a:lvl2pPr>
          </a:lstStyle>
          <a:p>
            <a:pPr lvl="0"/>
            <a:r>
              <a:rPr lang="en-US" dirty="0"/>
              <a:t>Click to edit Master text styles</a:t>
            </a:r>
          </a:p>
          <a:p>
            <a:pPr lvl="1"/>
            <a:r>
              <a:rPr lang="en-US"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tIns="72000" rIns="72000" bIns="72000" anchor="t"/>
          <a:lstStyle>
            <a:lvl1pPr algn="l">
              <a:spcBef>
                <a:spcPts val="200"/>
              </a:spcBef>
              <a:defRPr sz="2400" b="1">
                <a:solidFill>
                  <a:schemeClr val="accent2">
                    <a:lumMod val="50000"/>
                  </a:schemeClr>
                </a:solidFill>
              </a:defRPr>
            </a:lvl1pPr>
            <a:lvl2pPr marL="0" indent="0" algn="l">
              <a:spcBef>
                <a:spcPts val="200"/>
              </a:spcBef>
              <a:buNone/>
              <a:defRPr sz="2200" b="0">
                <a:solidFill>
                  <a:schemeClr val="tx1"/>
                </a:solidFill>
              </a:defRPr>
            </a:lvl2pPr>
          </a:lstStyle>
          <a:p>
            <a:pPr lvl="0"/>
            <a:r>
              <a:rPr lang="en-US" dirty="0"/>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
        <p:nvSpPr>
          <p:cNvPr id="9"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 Insert Own Image">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
        <p:nvSpPr>
          <p:cNvPr id="9"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
        <p:nvSpPr>
          <p:cNvPr id="6" name="Picture Placeholder 31"/>
          <p:cNvSpPr>
            <a:spLocks noGrp="1"/>
          </p:cNvSpPr>
          <p:nvPr>
            <p:ph type="pic" sz="quarter" idx="13"/>
          </p:nvPr>
        </p:nvSpPr>
        <p:spPr>
          <a:xfrm>
            <a:off x="6096000" y="857"/>
            <a:ext cx="609752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8" name="Text Placeholder 2"/>
          <p:cNvSpPr>
            <a:spLocks noGrp="1"/>
          </p:cNvSpPr>
          <p:nvPr>
            <p:ph type="body" sz="quarter" idx="15"/>
          </p:nvPr>
        </p:nvSpPr>
        <p:spPr>
          <a:xfrm>
            <a:off x="360363" y="2984855"/>
            <a:ext cx="5735638" cy="1585557"/>
          </a:xfrm>
          <a:prstGeom prst="rect">
            <a:avLst/>
          </a:prstGeom>
        </p:spPr>
        <p:txBody>
          <a:bodyPr tIns="72000" rIns="72000" bIns="72000" anchor="t"/>
          <a:lstStyle>
            <a:lvl1pPr algn="l">
              <a:spcBef>
                <a:spcPts val="200"/>
              </a:spcBef>
              <a:defRPr sz="2400" b="1">
                <a:solidFill>
                  <a:schemeClr val="accent2">
                    <a:lumMod val="50000"/>
                  </a:schemeClr>
                </a:solidFill>
              </a:defRPr>
            </a:lvl1pPr>
            <a:lvl2pPr marL="0" indent="0" algn="l">
              <a:spcBef>
                <a:spcPts val="200"/>
              </a:spcBef>
              <a:buNone/>
              <a:defRPr sz="2200" b="0">
                <a:solidFill>
                  <a:schemeClr val="accent2">
                    <a:lumMod val="50000"/>
                  </a:schemeClr>
                </a:solidFill>
              </a:defRPr>
            </a:lvl2pPr>
          </a:lstStyle>
          <a:p>
            <a:pPr lvl="0"/>
            <a:r>
              <a:rPr lang="en-US" dirty="0"/>
              <a:t>Click to edit Master text styles</a:t>
            </a:r>
          </a:p>
          <a:p>
            <a:pPr lvl="1"/>
            <a:r>
              <a:rPr lang="en-US" dirty="0"/>
              <a:t>Second level</a:t>
            </a:r>
          </a:p>
        </p:txBody>
      </p:sp>
      <p:sp>
        <p:nvSpPr>
          <p:cNvPr id="10" name="Text Placeholder 2"/>
          <p:cNvSpPr>
            <a:spLocks noGrp="1"/>
          </p:cNvSpPr>
          <p:nvPr>
            <p:ph type="body" sz="quarter" idx="16" hasCustomPrompt="1"/>
          </p:nvPr>
        </p:nvSpPr>
        <p:spPr>
          <a:xfrm>
            <a:off x="359999" y="2564672"/>
            <a:ext cx="976676" cy="411163"/>
          </a:xfrm>
          <a:prstGeom prst="rect">
            <a:avLst/>
          </a:prstGeom>
        </p:spPr>
        <p:txBody>
          <a:bodyPr tIns="72000" rIns="72000" bIns="72000" anchor="t"/>
          <a:lstStyle>
            <a:lvl1pPr algn="l">
              <a:spcBef>
                <a:spcPts val="200"/>
              </a:spcBef>
              <a:defRPr sz="2400" b="1">
                <a:solidFill>
                  <a:schemeClr val="accent2">
                    <a:lumMod val="50000"/>
                  </a:schemeClr>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5496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usiness - Client Research Need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pic>
        <p:nvPicPr>
          <p:cNvPr id="6" name="Picture 2" descr="C:\Users\Lee.Masters\Downloads\shutterstock_367599176.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616657" y="0"/>
            <a:ext cx="857534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0" hasCustomPrompt="1"/>
          </p:nvPr>
        </p:nvSpPr>
        <p:spPr>
          <a:xfrm>
            <a:off x="360363" y="2236788"/>
            <a:ext cx="3111500" cy="2397125"/>
          </a:xfrm>
        </p:spPr>
        <p:txBody>
          <a:bodyPr anchor="ctr"/>
          <a:lstStyle>
            <a:lvl1pPr>
              <a:defRPr sz="3200">
                <a:solidFill>
                  <a:schemeClr val="accent2">
                    <a:lumMod val="50000"/>
                  </a:schemeClr>
                </a:solidFill>
              </a:defRPr>
            </a:lvl1pPr>
          </a:lstStyle>
          <a:p>
            <a:pPr lvl="0"/>
            <a:r>
              <a:rPr lang="en-US" dirty="0"/>
              <a:t>[CLIENT] RESEARCH NEEDS</a:t>
            </a:r>
          </a:p>
        </p:txBody>
      </p:sp>
    </p:spTree>
    <p:extLst>
      <p:ext uri="{BB962C8B-B14F-4D97-AF65-F5344CB8AC3E}">
        <p14:creationId xmlns:p14="http://schemas.microsoft.com/office/powerpoint/2010/main" val="10860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Abstract - Client Research Needs">
    <p:bg>
      <p:bgPr>
        <a:solidFill>
          <a:schemeClr val="bg1"/>
        </a:solidFill>
        <a:effectLst/>
      </p:bgPr>
    </p:bg>
    <p:spTree>
      <p:nvGrpSpPr>
        <p:cNvPr id="1" name=""/>
        <p:cNvGrpSpPr/>
        <p:nvPr/>
      </p:nvGrpSpPr>
      <p:grpSpPr>
        <a:xfrm>
          <a:off x="0" y="0"/>
          <a:ext cx="0" cy="0"/>
          <a:chOff x="0" y="0"/>
          <a:chExt cx="0" cy="0"/>
        </a:xfrm>
      </p:grpSpPr>
      <p:pic>
        <p:nvPicPr>
          <p:cNvPr id="5" name="Picture 3" descr="C:\Users\Lee.Masters\Downloads\shutterstock_40946805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8" y="0"/>
            <a:ext cx="857534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0" hasCustomPrompt="1"/>
          </p:nvPr>
        </p:nvSpPr>
        <p:spPr>
          <a:xfrm>
            <a:off x="360363" y="2236788"/>
            <a:ext cx="3111500" cy="2397125"/>
          </a:xfrm>
        </p:spPr>
        <p:txBody>
          <a:bodyPr anchor="ctr"/>
          <a:lstStyle>
            <a:lvl1pPr>
              <a:defRPr sz="3200">
                <a:solidFill>
                  <a:schemeClr val="accent2">
                    <a:lumMod val="50000"/>
                  </a:schemeClr>
                </a:solidFill>
              </a:defRPr>
            </a:lvl1pPr>
          </a:lstStyle>
          <a:p>
            <a:pPr lvl="0"/>
            <a:r>
              <a:rPr lang="en-US" dirty="0"/>
              <a:t>[CLIENT] RESEARCH NEEDS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26873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Business- Addressing Client Needs">
    <p:bg>
      <p:bgPr>
        <a:solidFill>
          <a:schemeClr val="bg1"/>
        </a:solidFill>
        <a:effectLst/>
      </p:bgPr>
    </p:bg>
    <p:spTree>
      <p:nvGrpSpPr>
        <p:cNvPr id="1" name=""/>
        <p:cNvGrpSpPr/>
        <p:nvPr/>
      </p:nvGrpSpPr>
      <p:grpSpPr>
        <a:xfrm>
          <a:off x="0" y="0"/>
          <a:ext cx="0" cy="0"/>
          <a:chOff x="0" y="0"/>
          <a:chExt cx="0" cy="0"/>
        </a:xfrm>
      </p:grpSpPr>
      <p:pic>
        <p:nvPicPr>
          <p:cNvPr id="4" name="Picture 2" descr="C:\Users\Lee.Masters\Downloads\shutterstock_36776062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7" y="0"/>
            <a:ext cx="85753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360363" y="2236788"/>
            <a:ext cx="3111500" cy="2397125"/>
          </a:xfrm>
        </p:spPr>
        <p:txBody>
          <a:bodyPr anchor="ctr"/>
          <a:lstStyle>
            <a:lvl1pPr>
              <a:defRPr sz="3200">
                <a:solidFill>
                  <a:schemeClr val="accent2">
                    <a:lumMod val="50000"/>
                  </a:schemeClr>
                </a:solidFill>
              </a:defRPr>
            </a:lvl1pPr>
          </a:lstStyle>
          <a:p>
            <a:pPr lvl="0"/>
            <a:r>
              <a:rPr lang="en-US" dirty="0"/>
              <a:t>ADDRESSING [CLIENT] NEEDS</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301010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Abstract - Addressing Client Needs">
    <p:bg>
      <p:bgPr>
        <a:solidFill>
          <a:schemeClr val="bg1"/>
        </a:solidFill>
        <a:effectLst/>
      </p:bgPr>
    </p:bg>
    <p:spTree>
      <p:nvGrpSpPr>
        <p:cNvPr id="1" name=""/>
        <p:cNvGrpSpPr/>
        <p:nvPr/>
      </p:nvGrpSpPr>
      <p:grpSpPr>
        <a:xfrm>
          <a:off x="0" y="0"/>
          <a:ext cx="0" cy="0"/>
          <a:chOff x="0" y="0"/>
          <a:chExt cx="0" cy="0"/>
        </a:xfrm>
      </p:grpSpPr>
      <p:pic>
        <p:nvPicPr>
          <p:cNvPr id="5" name="Picture 2" descr="C:\Users\Lee.Masters\Downloads\shutterstock_395924797.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8" y="0"/>
            <a:ext cx="85753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360363" y="2236788"/>
            <a:ext cx="3111500" cy="2397125"/>
          </a:xfrm>
        </p:spPr>
        <p:txBody>
          <a:bodyPr anchor="ctr"/>
          <a:lstStyle>
            <a:lvl1pPr>
              <a:defRPr sz="3200">
                <a:solidFill>
                  <a:schemeClr val="accent2">
                    <a:lumMod val="50000"/>
                  </a:schemeClr>
                </a:solidFill>
              </a:defRPr>
            </a:lvl1pPr>
          </a:lstStyle>
          <a:p>
            <a:pPr lvl="0"/>
            <a:r>
              <a:rPr lang="en-US" dirty="0"/>
              <a:t>ADDRESSING [CLIENT] NEEDS</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305496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usiness - Research Specifics">
    <p:bg>
      <p:bgPr>
        <a:solidFill>
          <a:schemeClr val="bg1"/>
        </a:solidFill>
        <a:effectLst/>
      </p:bgPr>
    </p:bg>
    <p:spTree>
      <p:nvGrpSpPr>
        <p:cNvPr id="1" name=""/>
        <p:cNvGrpSpPr/>
        <p:nvPr/>
      </p:nvGrpSpPr>
      <p:grpSpPr>
        <a:xfrm>
          <a:off x="0" y="0"/>
          <a:ext cx="0" cy="0"/>
          <a:chOff x="0" y="0"/>
          <a:chExt cx="0" cy="0"/>
        </a:xfrm>
      </p:grpSpPr>
      <p:pic>
        <p:nvPicPr>
          <p:cNvPr id="7" name="Picture 6" descr="logo-0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773" y="6330950"/>
            <a:ext cx="4329415" cy="324431"/>
          </a:xfrm>
          <a:prstGeom prst="rect">
            <a:avLst/>
          </a:prstGeom>
        </p:spPr>
      </p:pic>
      <p:pic>
        <p:nvPicPr>
          <p:cNvPr id="4" name="Picture 2" descr="C:\Users\Lee.Masters\Downloads\shutterstock_333153056.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616657" y="0"/>
            <a:ext cx="857534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360363" y="2948915"/>
            <a:ext cx="3111500" cy="984885"/>
          </a:xfrm>
          <a:prstGeom prst="rect">
            <a:avLst/>
          </a:prstGeom>
          <a:noFill/>
        </p:spPr>
        <p:txBody>
          <a:bodyPr wrap="square" lIns="0" tIns="0" rIns="0" bIns="0" rtlCol="0" anchor="ctr">
            <a:spAutoFit/>
          </a:bodyPr>
          <a:lstStyle/>
          <a:p>
            <a:r>
              <a:rPr lang="en-GB" sz="3200" dirty="0">
                <a:solidFill>
                  <a:schemeClr val="accent2">
                    <a:lumMod val="50000"/>
                  </a:schemeClr>
                </a:solidFill>
              </a:rPr>
              <a:t>RESEARCH SPECIFICS</a:t>
            </a:r>
          </a:p>
        </p:txBody>
      </p:sp>
    </p:spTree>
    <p:extLst>
      <p:ext uri="{BB962C8B-B14F-4D97-AF65-F5344CB8AC3E}">
        <p14:creationId xmlns:p14="http://schemas.microsoft.com/office/powerpoint/2010/main" val="10323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mpty">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8"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9"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232038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Abstract - Research Specifics">
    <p:bg>
      <p:bgPr>
        <a:solidFill>
          <a:schemeClr val="bg1"/>
        </a:solidFill>
        <a:effectLst/>
      </p:bgPr>
    </p:bg>
    <p:spTree>
      <p:nvGrpSpPr>
        <p:cNvPr id="1" name=""/>
        <p:cNvGrpSpPr/>
        <p:nvPr/>
      </p:nvGrpSpPr>
      <p:grpSpPr>
        <a:xfrm>
          <a:off x="0" y="0"/>
          <a:ext cx="0" cy="0"/>
          <a:chOff x="0" y="0"/>
          <a:chExt cx="0" cy="0"/>
        </a:xfrm>
      </p:grpSpPr>
      <p:pic>
        <p:nvPicPr>
          <p:cNvPr id="5" name="Picture 2" descr="C:\Users\Lee.Masters\Downloads\shutterstock_454414006.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8" y="0"/>
            <a:ext cx="857534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360363" y="2948915"/>
            <a:ext cx="3111500" cy="984885"/>
          </a:xfrm>
          <a:prstGeom prst="rect">
            <a:avLst/>
          </a:prstGeom>
          <a:noFill/>
        </p:spPr>
        <p:txBody>
          <a:bodyPr wrap="square" lIns="0" tIns="0" rIns="0" bIns="0" rtlCol="0" anchor="ctr">
            <a:spAutoFit/>
          </a:bodyPr>
          <a:lstStyle/>
          <a:p>
            <a:r>
              <a:rPr lang="en-GB" sz="3200" dirty="0">
                <a:solidFill>
                  <a:schemeClr val="accent2">
                    <a:lumMod val="50000"/>
                  </a:schemeClr>
                </a:solidFill>
              </a:rPr>
              <a:t>RESEARCH SPECIFICS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69763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Abstract - Partnering with Kantar Health">
    <p:bg>
      <p:bgPr>
        <a:solidFill>
          <a:schemeClr val="bg1"/>
        </a:solidFill>
        <a:effectLst/>
      </p:bgPr>
    </p:bg>
    <p:spTree>
      <p:nvGrpSpPr>
        <p:cNvPr id="1" name=""/>
        <p:cNvGrpSpPr/>
        <p:nvPr/>
      </p:nvGrpSpPr>
      <p:grpSpPr>
        <a:xfrm>
          <a:off x="0" y="0"/>
          <a:ext cx="0" cy="0"/>
          <a:chOff x="0" y="0"/>
          <a:chExt cx="0" cy="0"/>
        </a:xfrm>
      </p:grpSpPr>
      <p:pic>
        <p:nvPicPr>
          <p:cNvPr id="1026" name="Picture 2" descr="C:\Users\Lee.Masters\Downloads\shutterstock_460667446.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7" y="0"/>
            <a:ext cx="8575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60363" y="2702693"/>
            <a:ext cx="3111500" cy="1477328"/>
          </a:xfrm>
          <a:prstGeom prst="rect">
            <a:avLst/>
          </a:prstGeom>
          <a:noFill/>
        </p:spPr>
        <p:txBody>
          <a:bodyPr wrap="square" lIns="0" tIns="0" rIns="0" bIns="0" rtlCol="0" anchor="ctr">
            <a:spAutoFit/>
          </a:bodyPr>
          <a:lstStyle/>
          <a:p>
            <a:r>
              <a:rPr lang="en-GB" sz="3200" dirty="0">
                <a:solidFill>
                  <a:schemeClr val="accent2">
                    <a:lumMod val="50000"/>
                  </a:schemeClr>
                </a:solidFill>
              </a:rPr>
              <a:t>PARTNERING</a:t>
            </a:r>
            <a:r>
              <a:rPr lang="en-GB" sz="3200" baseline="0" dirty="0">
                <a:solidFill>
                  <a:schemeClr val="accent2">
                    <a:lumMod val="50000"/>
                  </a:schemeClr>
                </a:solidFill>
              </a:rPr>
              <a:t> WITH KANTAR HEALTH</a:t>
            </a:r>
            <a:endParaRPr lang="en-GB" sz="3200" dirty="0">
              <a:solidFill>
                <a:schemeClr val="accent2">
                  <a:lumMod val="50000"/>
                </a:schemeClr>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19854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Business - Partnering with Kantar Health">
    <p:bg>
      <p:bgPr>
        <a:solidFill>
          <a:schemeClr val="bg1"/>
        </a:solidFill>
        <a:effectLst/>
      </p:bgPr>
    </p:bg>
    <p:spTree>
      <p:nvGrpSpPr>
        <p:cNvPr id="1" name=""/>
        <p:cNvGrpSpPr/>
        <p:nvPr/>
      </p:nvGrpSpPr>
      <p:grpSpPr>
        <a:xfrm>
          <a:off x="0" y="0"/>
          <a:ext cx="0" cy="0"/>
          <a:chOff x="0" y="0"/>
          <a:chExt cx="0" cy="0"/>
        </a:xfrm>
      </p:grpSpPr>
      <p:pic>
        <p:nvPicPr>
          <p:cNvPr id="32" name="Picture 2" descr="C:\Users\Lee.Masters\Downloads\shutterstock_38788112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7" y="0"/>
            <a:ext cx="8575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60363" y="2702693"/>
            <a:ext cx="3111500" cy="1477328"/>
          </a:xfrm>
          <a:prstGeom prst="rect">
            <a:avLst/>
          </a:prstGeom>
          <a:noFill/>
        </p:spPr>
        <p:txBody>
          <a:bodyPr wrap="square" lIns="0" tIns="0" rIns="0" bIns="0" rtlCol="0" anchor="ctr">
            <a:spAutoFit/>
          </a:bodyPr>
          <a:lstStyle/>
          <a:p>
            <a:r>
              <a:rPr lang="en-GB" sz="3200" dirty="0">
                <a:solidFill>
                  <a:schemeClr val="accent2">
                    <a:lumMod val="50000"/>
                  </a:schemeClr>
                </a:solidFill>
              </a:rPr>
              <a:t>PARTNERING</a:t>
            </a:r>
            <a:r>
              <a:rPr lang="en-GB" sz="3200" baseline="0" dirty="0">
                <a:solidFill>
                  <a:schemeClr val="accent2">
                    <a:lumMod val="50000"/>
                  </a:schemeClr>
                </a:solidFill>
              </a:rPr>
              <a:t> WITH KANTAR HEALTH</a:t>
            </a:r>
            <a:endParaRPr lang="en-GB" sz="3200" dirty="0">
              <a:solidFill>
                <a:schemeClr val="accent2">
                  <a:lumMod val="50000"/>
                </a:schemeClr>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418055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Business- Timings &amp; Investment">
    <p:bg>
      <p:bgPr>
        <a:solidFill>
          <a:schemeClr val="bg1"/>
        </a:solidFill>
        <a:effectLst/>
      </p:bgPr>
    </p:bg>
    <p:spTree>
      <p:nvGrpSpPr>
        <p:cNvPr id="1" name=""/>
        <p:cNvGrpSpPr/>
        <p:nvPr/>
      </p:nvGrpSpPr>
      <p:grpSpPr>
        <a:xfrm>
          <a:off x="0" y="0"/>
          <a:ext cx="0" cy="0"/>
          <a:chOff x="0" y="0"/>
          <a:chExt cx="0" cy="0"/>
        </a:xfrm>
      </p:grpSpPr>
      <p:pic>
        <p:nvPicPr>
          <p:cNvPr id="30" name="Picture 2" descr="C:\Users\Lee.Masters\Downloads\shutterstock_34170715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6657" y="0"/>
            <a:ext cx="85753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360363" y="2948915"/>
            <a:ext cx="3111500" cy="984885"/>
          </a:xfrm>
          <a:prstGeom prst="rect">
            <a:avLst/>
          </a:prstGeom>
          <a:noFill/>
        </p:spPr>
        <p:txBody>
          <a:bodyPr wrap="square" lIns="0" tIns="0" rIns="0" bIns="0" rtlCol="0" anchor="ctr">
            <a:spAutoFit/>
          </a:bodyPr>
          <a:lstStyle/>
          <a:p>
            <a:r>
              <a:rPr lang="en-GB" sz="3200" dirty="0">
                <a:solidFill>
                  <a:schemeClr val="accent2">
                    <a:lumMod val="50000"/>
                  </a:schemeClr>
                </a:solidFill>
              </a:rPr>
              <a:t>TIMINGS &amp; INVESTMENT</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363473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Abstract - Timings &amp; Investment">
    <p:bg>
      <p:bgPr>
        <a:solidFill>
          <a:schemeClr val="bg1"/>
        </a:solidFill>
        <a:effectLst/>
      </p:bgPr>
    </p:bg>
    <p:spTree>
      <p:nvGrpSpPr>
        <p:cNvPr id="1" name=""/>
        <p:cNvGrpSpPr/>
        <p:nvPr/>
      </p:nvGrpSpPr>
      <p:grpSpPr>
        <a:xfrm>
          <a:off x="0" y="0"/>
          <a:ext cx="0" cy="0"/>
          <a:chOff x="0" y="0"/>
          <a:chExt cx="0" cy="0"/>
        </a:xfrm>
      </p:grpSpPr>
      <p:pic>
        <p:nvPicPr>
          <p:cNvPr id="6" name="Picture 2" descr="C:\Users\Lee.Masters\Downloads\shutterstock_448018690.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611563" y="0"/>
            <a:ext cx="85804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360363" y="2948915"/>
            <a:ext cx="3111500" cy="984885"/>
          </a:xfrm>
          <a:prstGeom prst="rect">
            <a:avLst/>
          </a:prstGeom>
          <a:noFill/>
        </p:spPr>
        <p:txBody>
          <a:bodyPr wrap="square" lIns="0" tIns="0" rIns="0" bIns="0" rtlCol="0" anchor="ctr">
            <a:spAutoFit/>
          </a:bodyPr>
          <a:lstStyle/>
          <a:p>
            <a:r>
              <a:rPr lang="en-GB" sz="3200" dirty="0">
                <a:solidFill>
                  <a:schemeClr val="accent2">
                    <a:lumMod val="50000"/>
                  </a:schemeClr>
                </a:solidFill>
              </a:rPr>
              <a:t>TIMINGS &amp; INVESTMENT</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089" y="6340850"/>
            <a:ext cx="1986664" cy="304599"/>
          </a:xfrm>
          <a:prstGeom prst="rect">
            <a:avLst/>
          </a:prstGeom>
        </p:spPr>
      </p:pic>
    </p:spTree>
    <p:extLst>
      <p:ext uri="{BB962C8B-B14F-4D97-AF65-F5344CB8AC3E}">
        <p14:creationId xmlns:p14="http://schemas.microsoft.com/office/powerpoint/2010/main" val="347947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4251325" y="1708150"/>
            <a:ext cx="3679200"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7328"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Lef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5" y="1708150"/>
            <a:ext cx="3679200"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1565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Right">
    <p:spTree>
      <p:nvGrpSpPr>
        <p:cNvPr id="1" name=""/>
        <p:cNvGrpSpPr/>
        <p:nvPr/>
      </p:nvGrpSpPr>
      <p:grpSpPr>
        <a:xfrm>
          <a:off x="0" y="0"/>
          <a:ext cx="0" cy="0"/>
          <a:chOff x="0" y="0"/>
          <a:chExt cx="0" cy="0"/>
        </a:xfrm>
      </p:grpSpPr>
      <p:sp>
        <p:nvSpPr>
          <p:cNvPr id="10" name="Content Placeholder 2"/>
          <p:cNvSpPr>
            <a:spLocks noGrp="1"/>
          </p:cNvSpPr>
          <p:nvPr>
            <p:ph idx="14"/>
          </p:nvPr>
        </p:nvSpPr>
        <p:spPr>
          <a:xfrm>
            <a:off x="4251325" y="1708150"/>
            <a:ext cx="3679200"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p:nvPr>
        </p:nvSpPr>
        <p:spPr>
          <a:xfrm>
            <a:off x="8142653" y="1708150"/>
            <a:ext cx="3677328"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78949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Double Wide Content Lef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7" y="1708150"/>
            <a:ext cx="7568977"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15303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Double Wide Content Right">
    <p:spTree>
      <p:nvGrpSpPr>
        <p:cNvPr id="1" name=""/>
        <p:cNvGrpSpPr/>
        <p:nvPr/>
      </p:nvGrpSpPr>
      <p:grpSpPr>
        <a:xfrm>
          <a:off x="0" y="0"/>
          <a:ext cx="0" cy="0"/>
          <a:chOff x="0" y="0"/>
          <a:chExt cx="0" cy="0"/>
        </a:xfrm>
      </p:grpSpPr>
      <p:sp>
        <p:nvSpPr>
          <p:cNvPr id="9" name="Content Placeholder 2"/>
          <p:cNvSpPr>
            <a:spLocks noGrp="1"/>
          </p:cNvSpPr>
          <p:nvPr>
            <p:ph idx="1"/>
          </p:nvPr>
        </p:nvSpPr>
        <p:spPr>
          <a:xfrm>
            <a:off x="4243873" y="1708150"/>
            <a:ext cx="7583001" cy="4003675"/>
          </a:xfrm>
        </p:spPr>
        <p:txBody>
          <a:bodyPr>
            <a:noAutofit/>
          </a:bodyPr>
          <a:lstStyle>
            <a:lvl1pPr>
              <a:defRPr sz="1400" b="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26160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oman Hills">
    <p:bg>
      <p:bgPr>
        <a:solidFill>
          <a:schemeClr val="bg1"/>
        </a:solidFill>
        <a:effectLst/>
      </p:bgPr>
    </p:bg>
    <p:spTree>
      <p:nvGrpSpPr>
        <p:cNvPr id="1" name=""/>
        <p:cNvGrpSpPr/>
        <p:nvPr/>
      </p:nvGrpSpPr>
      <p:grpSpPr>
        <a:xfrm>
          <a:off x="0" y="0"/>
          <a:ext cx="0" cy="0"/>
          <a:chOff x="0" y="0"/>
          <a:chExt cx="0" cy="0"/>
        </a:xfrm>
      </p:grpSpPr>
      <p:pic>
        <p:nvPicPr>
          <p:cNvPr id="7" name="Picture 2" descr="C:\Users\Lee.Masters\Downloads\shutterstock_154578533.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11"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12"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8591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Full Pag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p:spPr>
        <p:txBody>
          <a:bodyPr>
            <a:noAutofit/>
          </a:bodyPr>
          <a:lstStyle>
            <a:lvl1pPr>
              <a:defRPr sz="1400">
                <a:solidFill>
                  <a:schemeClr val="accent2">
                    <a:lumMod val="50000"/>
                  </a:schemeClr>
                </a:solidFill>
              </a:defRPr>
            </a:lvl1pPr>
            <a:lvl2pPr>
              <a:spcBef>
                <a:spcPts val="600"/>
              </a:spcBef>
              <a:defRPr sz="1400">
                <a:solidFill>
                  <a:schemeClr val="accent2">
                    <a:lumMod val="50000"/>
                  </a:schemeClr>
                </a:solidFill>
              </a:defRPr>
            </a:lvl2pPr>
            <a:lvl3pPr>
              <a:spcBef>
                <a:spcPts val="600"/>
              </a:spcBef>
              <a:defRPr sz="1400">
                <a:solidFill>
                  <a:schemeClr val="accent2">
                    <a:lumMod val="50000"/>
                  </a:schemeClr>
                </a:solidFill>
              </a:defRPr>
            </a:lvl3pPr>
            <a:lvl4pPr>
              <a:spcBef>
                <a:spcPts val="600"/>
              </a:spcBef>
              <a:defRPr sz="1400">
                <a:solidFill>
                  <a:schemeClr val="accent2">
                    <a:lumMod val="50000"/>
                  </a:schemeClr>
                </a:solidFill>
              </a:defRPr>
            </a:lvl4pPr>
            <a:lvl5pPr>
              <a:spcBef>
                <a:spcPts val="600"/>
              </a:spcBef>
              <a:defRPr sz="1400">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705933"/>
          </a:xfrm>
          <a:prstGeom prst="rect">
            <a:avLst/>
          </a:prstGeom>
        </p:spPr>
        <p:txBody>
          <a:bodyPr vert="horz" lIns="0" tIns="0" rIns="0" bIns="0" rtlCol="0" anchor="t">
            <a:noAutofit/>
          </a:bodyPr>
          <a:lstStyle/>
          <a:p>
            <a:r>
              <a:rPr lang="en-US"/>
              <a:t>Click to edit Master title style</a:t>
            </a:r>
            <a:endParaRPr lang="en-GB" dirty="0"/>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pic>
        <p:nvPicPr>
          <p:cNvPr id="5" name="Grafik 4">
            <a:extLst>
              <a:ext uri="{FF2B5EF4-FFF2-40B4-BE49-F238E27FC236}">
                <a16:creationId xmlns:a16="http://schemas.microsoft.com/office/drawing/2014/main" id="{2D156735-1805-49B2-9D50-3AE9CC9787E2}"/>
              </a:ext>
            </a:extLst>
          </p:cNvPr>
          <p:cNvPicPr>
            <a:picLocks noChangeAspect="1"/>
          </p:cNvPicPr>
          <p:nvPr userDrawn="1"/>
        </p:nvPicPr>
        <p:blipFill>
          <a:blip r:embed="rId2"/>
          <a:stretch>
            <a:fillRect/>
          </a:stretch>
        </p:blipFill>
        <p:spPr>
          <a:xfrm>
            <a:off x="1589475" y="6196125"/>
            <a:ext cx="801865" cy="612000"/>
          </a:xfrm>
          <a:prstGeom prst="rect">
            <a:avLst/>
          </a:prstGeom>
        </p:spPr>
      </p:pic>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 Commitment to quality">
    <p:bg>
      <p:bgPr>
        <a:solidFill>
          <a:schemeClr val="bg1"/>
        </a:solidFill>
        <a:effectLst/>
      </p:bgPr>
    </p:bg>
    <p:spTree>
      <p:nvGrpSpPr>
        <p:cNvPr id="1" name=""/>
        <p:cNvGrpSpPr/>
        <p:nvPr/>
      </p:nvGrpSpPr>
      <p:grpSpPr>
        <a:xfrm>
          <a:off x="0" y="0"/>
          <a:ext cx="0" cy="0"/>
          <a:chOff x="0" y="0"/>
          <a:chExt cx="0" cy="0"/>
        </a:xfrm>
      </p:grpSpPr>
      <p:pic>
        <p:nvPicPr>
          <p:cNvPr id="30" name="Picture 29" descr="logo-0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773" y="6330950"/>
            <a:ext cx="4329415" cy="324431"/>
          </a:xfrm>
          <a:prstGeom prst="rect">
            <a:avLst/>
          </a:prstGeom>
        </p:spPr>
      </p:pic>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
        <p:nvSpPr>
          <p:cNvPr id="8" name="Slide Number Placeholder 6"/>
          <p:cNvSpPr txBox="1">
            <a:spLocks/>
          </p:cNvSpPr>
          <p:nvPr userDrawn="1"/>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‹Nr.›</a:t>
            </a:fld>
            <a:endParaRPr lang="en-GB" dirty="0"/>
          </a:p>
        </p:txBody>
      </p:sp>
      <p:sp>
        <p:nvSpPr>
          <p:cNvPr id="11" name="Title 1"/>
          <p:cNvSpPr txBox="1">
            <a:spLocks/>
          </p:cNvSpPr>
          <p:nvPr userDrawn="1"/>
        </p:nvSpPr>
        <p:spPr>
          <a:xfrm>
            <a:off x="372357" y="4607696"/>
            <a:ext cx="3154287" cy="1200980"/>
          </a:xfrm>
          <a:prstGeom prst="rect">
            <a:avLst/>
          </a:prstGeom>
        </p:spPr>
        <p:txBody>
          <a:bodyPr>
            <a:noAutofit/>
          </a:bodyPr>
          <a:lstStyle>
            <a:defPPr>
              <a:defRPr lang="en-US"/>
            </a:defPPr>
            <a:lvl1pPr>
              <a:lnSpc>
                <a:spcPct val="90000"/>
              </a:lnSpc>
              <a:spcBef>
                <a:spcPct val="0"/>
              </a:spcBef>
              <a:buNone/>
              <a:defRPr sz="900">
                <a:solidFill>
                  <a:srgbClr val="848484">
                    <a:lumMod val="50000"/>
                  </a:srgbClr>
                </a:solidFill>
                <a:latin typeface="Arial"/>
                <a:ea typeface="+mj-ea"/>
                <a:cs typeface="Arial"/>
              </a:defRPr>
            </a:lvl1pPr>
          </a:lstStyle>
          <a:p>
            <a:r>
              <a:rPr lang="en-US" dirty="0"/>
              <a:t>All research is conducted in accordance with the requirements of our Quality System, which confirms to ISO 20252:2012 the International Standard for Market Research, Certification Number : 1019</a:t>
            </a:r>
          </a:p>
          <a:p>
            <a:r>
              <a:rPr lang="en-US" dirty="0"/>
              <a:t> </a:t>
            </a:r>
          </a:p>
          <a:p>
            <a:r>
              <a:rPr lang="en-US" dirty="0"/>
              <a:t>© Copyright 2016 Kantar Health.  All rights reserved. No copies or part copies of this document shall be made without the express permission of Kantar Health.  </a:t>
            </a:r>
          </a:p>
          <a:p>
            <a:endParaRPr lang="en-US" dirty="0"/>
          </a:p>
          <a:p>
            <a:r>
              <a:rPr lang="en-US" dirty="0"/>
              <a:t>http://www.kantarhealth.com/help/proposal-terms-conditions</a:t>
            </a:r>
          </a:p>
        </p:txBody>
      </p:sp>
      <p:pic>
        <p:nvPicPr>
          <p:cNvPr id="12" name="Picture 2" descr="C:\USERS\LEE~1.MAS\APPDATA\LOCAL\TEMP\wze38d\CIRQ-seal-20252-WE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2357" y="3996696"/>
            <a:ext cx="614446" cy="61444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userDrawn="1"/>
        </p:nvSpPr>
        <p:spPr>
          <a:xfrm>
            <a:off x="372357" y="2375648"/>
            <a:ext cx="3154287" cy="1204011"/>
          </a:xfrm>
          <a:prstGeom prst="rect">
            <a:avLst/>
          </a:prstGeom>
        </p:spPr>
        <p:txBody>
          <a:bodyPr>
            <a:noAutofit/>
          </a:bodyPr>
          <a:lstStyle>
            <a:defPPr>
              <a:defRPr lang="en-US"/>
            </a:defPPr>
            <a:lvl1pPr>
              <a:lnSpc>
                <a:spcPct val="90000"/>
              </a:lnSpc>
              <a:spcBef>
                <a:spcPct val="0"/>
              </a:spcBef>
              <a:buNone/>
              <a:defRPr sz="900">
                <a:solidFill>
                  <a:schemeClr val="tx1">
                    <a:lumMod val="50000"/>
                  </a:schemeClr>
                </a:solidFill>
                <a:latin typeface="Arial"/>
                <a:ea typeface="+mj-ea"/>
                <a:cs typeface="Arial"/>
              </a:defRPr>
            </a:lvl1pPr>
          </a:lstStyle>
          <a:p>
            <a:r>
              <a:rPr lang="en-GB" b="1" dirty="0">
                <a:solidFill>
                  <a:srgbClr val="848484">
                    <a:lumMod val="50000"/>
                  </a:srgbClr>
                </a:solidFill>
                <a:latin typeface="Arial" panose="020B0604020202020204" pitchFamily="34" charset="0"/>
                <a:cs typeface="Arial" panose="020B0604020202020204" pitchFamily="34" charset="0"/>
              </a:rPr>
              <a:t>Client Assessment of Performance</a:t>
            </a:r>
          </a:p>
          <a:p>
            <a:r>
              <a:rPr lang="en-US" dirty="0">
                <a:solidFill>
                  <a:srgbClr val="848484">
                    <a:lumMod val="50000"/>
                  </a:srgbClr>
                </a:solidFill>
              </a:rPr>
              <a:t>Kantar Health is committed to the highest standards of quality for our clients. After every project engagement we ask our clients to rate our performance on key criteria ranging from our proactivity to the quality of our final deliverable. The more clients we have completing these post-engagement surveys, the more we learn and </a:t>
            </a:r>
            <a:r>
              <a:rPr lang="en-US" b="1" dirty="0">
                <a:solidFill>
                  <a:srgbClr val="848484">
                    <a:lumMod val="50000"/>
                  </a:srgbClr>
                </a:solidFill>
              </a:rPr>
              <a:t>the more we continually improve our quality and our clients’ experiences</a:t>
            </a:r>
            <a:r>
              <a:rPr lang="en-US" dirty="0">
                <a:solidFill>
                  <a:srgbClr val="848484">
                    <a:lumMod val="50000"/>
                  </a:srgbClr>
                </a:solidFill>
              </a:rPr>
              <a:t>. In addition, for every client that completes, we donate $5 to our global charity UNICEF so it’s not just Kantar Health that benefits.</a:t>
            </a:r>
            <a:br>
              <a:rPr lang="en-US" dirty="0">
                <a:solidFill>
                  <a:srgbClr val="848484">
                    <a:lumMod val="50000"/>
                  </a:srgbClr>
                </a:solidFill>
              </a:rPr>
            </a:br>
            <a:endParaRPr lang="en-US" dirty="0">
              <a:solidFill>
                <a:srgbClr val="848484">
                  <a:lumMod val="50000"/>
                </a:srgbClr>
              </a:solidFill>
            </a:endParaRPr>
          </a:p>
        </p:txBody>
      </p:sp>
      <p:grpSp>
        <p:nvGrpSpPr>
          <p:cNvPr id="14" name="Group 13"/>
          <p:cNvGrpSpPr/>
          <p:nvPr userDrawn="1"/>
        </p:nvGrpSpPr>
        <p:grpSpPr>
          <a:xfrm>
            <a:off x="372357" y="1757207"/>
            <a:ext cx="610695" cy="610695"/>
            <a:chOff x="177800" y="1425732"/>
            <a:chExt cx="662672" cy="662672"/>
          </a:xfrm>
        </p:grpSpPr>
        <p:sp>
          <p:nvSpPr>
            <p:cNvPr id="15" name="Oval 14"/>
            <p:cNvSpPr/>
            <p:nvPr/>
          </p:nvSpPr>
          <p:spPr>
            <a:xfrm>
              <a:off x="177800" y="1425732"/>
              <a:ext cx="662672" cy="6626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248283" y="1501444"/>
              <a:ext cx="521707" cy="508015"/>
              <a:chOff x="6835776" y="4543426"/>
              <a:chExt cx="1149350" cy="1119188"/>
            </a:xfrm>
            <a:solidFill>
              <a:schemeClr val="bg1"/>
            </a:solidFill>
          </p:grpSpPr>
          <p:sp>
            <p:nvSpPr>
              <p:cNvPr id="17" name="Freeform 175"/>
              <p:cNvSpPr>
                <a:spLocks/>
              </p:cNvSpPr>
              <p:nvPr/>
            </p:nvSpPr>
            <p:spPr bwMode="auto">
              <a:xfrm>
                <a:off x="7585076" y="4924426"/>
                <a:ext cx="153988" cy="123825"/>
              </a:xfrm>
              <a:custGeom>
                <a:avLst/>
                <a:gdLst>
                  <a:gd name="T0" fmla="*/ 12 w 97"/>
                  <a:gd name="T1" fmla="*/ 0 h 78"/>
                  <a:gd name="T2" fmla="*/ 25 w 97"/>
                  <a:gd name="T3" fmla="*/ 1 h 78"/>
                  <a:gd name="T4" fmla="*/ 39 w 97"/>
                  <a:gd name="T5" fmla="*/ 4 h 78"/>
                  <a:gd name="T6" fmla="*/ 55 w 97"/>
                  <a:gd name="T7" fmla="*/ 11 h 78"/>
                  <a:gd name="T8" fmla="*/ 69 w 97"/>
                  <a:gd name="T9" fmla="*/ 20 h 78"/>
                  <a:gd name="T10" fmla="*/ 82 w 97"/>
                  <a:gd name="T11" fmla="*/ 31 h 78"/>
                  <a:gd name="T12" fmla="*/ 92 w 97"/>
                  <a:gd name="T13" fmla="*/ 46 h 78"/>
                  <a:gd name="T14" fmla="*/ 97 w 97"/>
                  <a:gd name="T15" fmla="*/ 65 h 78"/>
                  <a:gd name="T16" fmla="*/ 97 w 97"/>
                  <a:gd name="T17" fmla="*/ 69 h 78"/>
                  <a:gd name="T18" fmla="*/ 96 w 97"/>
                  <a:gd name="T19" fmla="*/ 73 h 78"/>
                  <a:gd name="T20" fmla="*/ 94 w 97"/>
                  <a:gd name="T21" fmla="*/ 76 h 78"/>
                  <a:gd name="T22" fmla="*/ 90 w 97"/>
                  <a:gd name="T23" fmla="*/ 77 h 78"/>
                  <a:gd name="T24" fmla="*/ 86 w 97"/>
                  <a:gd name="T25" fmla="*/ 78 h 78"/>
                  <a:gd name="T26" fmla="*/ 85 w 97"/>
                  <a:gd name="T27" fmla="*/ 78 h 78"/>
                  <a:gd name="T28" fmla="*/ 81 w 97"/>
                  <a:gd name="T29" fmla="*/ 78 h 78"/>
                  <a:gd name="T30" fmla="*/ 77 w 97"/>
                  <a:gd name="T31" fmla="*/ 76 h 78"/>
                  <a:gd name="T32" fmla="*/ 75 w 97"/>
                  <a:gd name="T33" fmla="*/ 73 h 78"/>
                  <a:gd name="T34" fmla="*/ 73 w 97"/>
                  <a:gd name="T35" fmla="*/ 68 h 78"/>
                  <a:gd name="T36" fmla="*/ 69 w 97"/>
                  <a:gd name="T37" fmla="*/ 55 h 78"/>
                  <a:gd name="T38" fmla="*/ 62 w 97"/>
                  <a:gd name="T39" fmla="*/ 45 h 78"/>
                  <a:gd name="T40" fmla="*/ 52 w 97"/>
                  <a:gd name="T41" fmla="*/ 37 h 78"/>
                  <a:gd name="T42" fmla="*/ 41 w 97"/>
                  <a:gd name="T43" fmla="*/ 30 h 78"/>
                  <a:gd name="T44" fmla="*/ 30 w 97"/>
                  <a:gd name="T45" fmla="*/ 28 h 78"/>
                  <a:gd name="T46" fmla="*/ 21 w 97"/>
                  <a:gd name="T47" fmla="*/ 25 h 78"/>
                  <a:gd name="T48" fmla="*/ 14 w 97"/>
                  <a:gd name="T49" fmla="*/ 24 h 78"/>
                  <a:gd name="T50" fmla="*/ 11 w 97"/>
                  <a:gd name="T51" fmla="*/ 24 h 78"/>
                  <a:gd name="T52" fmla="*/ 7 w 97"/>
                  <a:gd name="T53" fmla="*/ 22 h 78"/>
                  <a:gd name="T54" fmla="*/ 3 w 97"/>
                  <a:gd name="T55" fmla="*/ 20 h 78"/>
                  <a:gd name="T56" fmla="*/ 0 w 97"/>
                  <a:gd name="T57" fmla="*/ 16 h 78"/>
                  <a:gd name="T58" fmla="*/ 0 w 97"/>
                  <a:gd name="T59" fmla="*/ 11 h 78"/>
                  <a:gd name="T60" fmla="*/ 1 w 97"/>
                  <a:gd name="T61" fmla="*/ 7 h 78"/>
                  <a:gd name="T62" fmla="*/ 4 w 97"/>
                  <a:gd name="T63" fmla="*/ 3 h 78"/>
                  <a:gd name="T64" fmla="*/ 8 w 97"/>
                  <a:gd name="T65" fmla="*/ 0 h 78"/>
                  <a:gd name="T66" fmla="*/ 12 w 97"/>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78">
                    <a:moveTo>
                      <a:pt x="12" y="0"/>
                    </a:moveTo>
                    <a:lnTo>
                      <a:pt x="25" y="1"/>
                    </a:lnTo>
                    <a:lnTo>
                      <a:pt x="39" y="4"/>
                    </a:lnTo>
                    <a:lnTo>
                      <a:pt x="55" y="11"/>
                    </a:lnTo>
                    <a:lnTo>
                      <a:pt x="69" y="20"/>
                    </a:lnTo>
                    <a:lnTo>
                      <a:pt x="82" y="31"/>
                    </a:lnTo>
                    <a:lnTo>
                      <a:pt x="92" y="46"/>
                    </a:lnTo>
                    <a:lnTo>
                      <a:pt x="97" y="65"/>
                    </a:lnTo>
                    <a:lnTo>
                      <a:pt x="97" y="69"/>
                    </a:lnTo>
                    <a:lnTo>
                      <a:pt x="96" y="73"/>
                    </a:lnTo>
                    <a:lnTo>
                      <a:pt x="94" y="76"/>
                    </a:lnTo>
                    <a:lnTo>
                      <a:pt x="90" y="77"/>
                    </a:lnTo>
                    <a:lnTo>
                      <a:pt x="86" y="78"/>
                    </a:lnTo>
                    <a:lnTo>
                      <a:pt x="85" y="78"/>
                    </a:lnTo>
                    <a:lnTo>
                      <a:pt x="81" y="78"/>
                    </a:lnTo>
                    <a:lnTo>
                      <a:pt x="77" y="76"/>
                    </a:lnTo>
                    <a:lnTo>
                      <a:pt x="75" y="73"/>
                    </a:lnTo>
                    <a:lnTo>
                      <a:pt x="73" y="68"/>
                    </a:lnTo>
                    <a:lnTo>
                      <a:pt x="69" y="55"/>
                    </a:lnTo>
                    <a:lnTo>
                      <a:pt x="62" y="45"/>
                    </a:lnTo>
                    <a:lnTo>
                      <a:pt x="52" y="37"/>
                    </a:lnTo>
                    <a:lnTo>
                      <a:pt x="41" y="30"/>
                    </a:lnTo>
                    <a:lnTo>
                      <a:pt x="30" y="28"/>
                    </a:lnTo>
                    <a:lnTo>
                      <a:pt x="21" y="25"/>
                    </a:lnTo>
                    <a:lnTo>
                      <a:pt x="14" y="24"/>
                    </a:lnTo>
                    <a:lnTo>
                      <a:pt x="11" y="24"/>
                    </a:lnTo>
                    <a:lnTo>
                      <a:pt x="7" y="22"/>
                    </a:lnTo>
                    <a:lnTo>
                      <a:pt x="3" y="20"/>
                    </a:lnTo>
                    <a:lnTo>
                      <a:pt x="0" y="16"/>
                    </a:lnTo>
                    <a:lnTo>
                      <a:pt x="0" y="11"/>
                    </a:lnTo>
                    <a:lnTo>
                      <a:pt x="1" y="7"/>
                    </a:lnTo>
                    <a:lnTo>
                      <a:pt x="4" y="3"/>
                    </a:lnTo>
                    <a:lnTo>
                      <a:pt x="8"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6"/>
              <p:cNvSpPr>
                <a:spLocks/>
              </p:cNvSpPr>
              <p:nvPr/>
            </p:nvSpPr>
            <p:spPr bwMode="auto">
              <a:xfrm>
                <a:off x="7700963" y="4756151"/>
                <a:ext cx="284163" cy="292100"/>
              </a:xfrm>
              <a:custGeom>
                <a:avLst/>
                <a:gdLst>
                  <a:gd name="T0" fmla="*/ 169 w 179"/>
                  <a:gd name="T1" fmla="*/ 0 h 184"/>
                  <a:gd name="T2" fmla="*/ 173 w 179"/>
                  <a:gd name="T3" fmla="*/ 2 h 184"/>
                  <a:gd name="T4" fmla="*/ 176 w 179"/>
                  <a:gd name="T5" fmla="*/ 4 h 184"/>
                  <a:gd name="T6" fmla="*/ 178 w 179"/>
                  <a:gd name="T7" fmla="*/ 7 h 184"/>
                  <a:gd name="T8" fmla="*/ 179 w 179"/>
                  <a:gd name="T9" fmla="*/ 11 h 184"/>
                  <a:gd name="T10" fmla="*/ 179 w 179"/>
                  <a:gd name="T11" fmla="*/ 15 h 184"/>
                  <a:gd name="T12" fmla="*/ 178 w 179"/>
                  <a:gd name="T13" fmla="*/ 17 h 184"/>
                  <a:gd name="T14" fmla="*/ 177 w 179"/>
                  <a:gd name="T15" fmla="*/ 21 h 184"/>
                  <a:gd name="T16" fmla="*/ 174 w 179"/>
                  <a:gd name="T17" fmla="*/ 24 h 184"/>
                  <a:gd name="T18" fmla="*/ 170 w 179"/>
                  <a:gd name="T19" fmla="*/ 25 h 184"/>
                  <a:gd name="T20" fmla="*/ 166 w 179"/>
                  <a:gd name="T21" fmla="*/ 25 h 184"/>
                  <a:gd name="T22" fmla="*/ 157 w 179"/>
                  <a:gd name="T23" fmla="*/ 28 h 184"/>
                  <a:gd name="T24" fmla="*/ 145 w 179"/>
                  <a:gd name="T25" fmla="*/ 33 h 184"/>
                  <a:gd name="T26" fmla="*/ 130 w 179"/>
                  <a:gd name="T27" fmla="*/ 40 h 184"/>
                  <a:gd name="T28" fmla="*/ 113 w 179"/>
                  <a:gd name="T29" fmla="*/ 49 h 184"/>
                  <a:gd name="T30" fmla="*/ 94 w 179"/>
                  <a:gd name="T31" fmla="*/ 60 h 184"/>
                  <a:gd name="T32" fmla="*/ 77 w 179"/>
                  <a:gd name="T33" fmla="*/ 76 h 184"/>
                  <a:gd name="T34" fmla="*/ 60 w 179"/>
                  <a:gd name="T35" fmla="*/ 94 h 184"/>
                  <a:gd name="T36" fmla="*/ 45 w 179"/>
                  <a:gd name="T37" fmla="*/ 118 h 184"/>
                  <a:gd name="T38" fmla="*/ 33 w 179"/>
                  <a:gd name="T39" fmla="*/ 144 h 184"/>
                  <a:gd name="T40" fmla="*/ 24 w 179"/>
                  <a:gd name="T41" fmla="*/ 175 h 184"/>
                  <a:gd name="T42" fmla="*/ 23 w 179"/>
                  <a:gd name="T43" fmla="*/ 179 h 184"/>
                  <a:gd name="T44" fmla="*/ 20 w 179"/>
                  <a:gd name="T45" fmla="*/ 182 h 184"/>
                  <a:gd name="T46" fmla="*/ 16 w 179"/>
                  <a:gd name="T47" fmla="*/ 184 h 184"/>
                  <a:gd name="T48" fmla="*/ 12 w 179"/>
                  <a:gd name="T49" fmla="*/ 184 h 184"/>
                  <a:gd name="T50" fmla="*/ 9 w 179"/>
                  <a:gd name="T51" fmla="*/ 184 h 184"/>
                  <a:gd name="T52" fmla="*/ 7 w 179"/>
                  <a:gd name="T53" fmla="*/ 183 h 184"/>
                  <a:gd name="T54" fmla="*/ 3 w 179"/>
                  <a:gd name="T55" fmla="*/ 181 h 184"/>
                  <a:gd name="T56" fmla="*/ 2 w 179"/>
                  <a:gd name="T57" fmla="*/ 178 h 184"/>
                  <a:gd name="T58" fmla="*/ 0 w 179"/>
                  <a:gd name="T59" fmla="*/ 174 h 184"/>
                  <a:gd name="T60" fmla="*/ 0 w 179"/>
                  <a:gd name="T61" fmla="*/ 170 h 184"/>
                  <a:gd name="T62" fmla="*/ 9 w 179"/>
                  <a:gd name="T63" fmla="*/ 139 h 184"/>
                  <a:gd name="T64" fmla="*/ 21 w 179"/>
                  <a:gd name="T65" fmla="*/ 110 h 184"/>
                  <a:gd name="T66" fmla="*/ 37 w 179"/>
                  <a:gd name="T67" fmla="*/ 85 h 184"/>
                  <a:gd name="T68" fmla="*/ 55 w 179"/>
                  <a:gd name="T69" fmla="*/ 66 h 184"/>
                  <a:gd name="T70" fmla="*/ 74 w 179"/>
                  <a:gd name="T71" fmla="*/ 47 h 184"/>
                  <a:gd name="T72" fmla="*/ 92 w 179"/>
                  <a:gd name="T73" fmla="*/ 34 h 184"/>
                  <a:gd name="T74" fmla="*/ 110 w 179"/>
                  <a:gd name="T75" fmla="*/ 23 h 184"/>
                  <a:gd name="T76" fmla="*/ 128 w 179"/>
                  <a:gd name="T77" fmla="*/ 15 h 184"/>
                  <a:gd name="T78" fmla="*/ 143 w 179"/>
                  <a:gd name="T79" fmla="*/ 8 h 184"/>
                  <a:gd name="T80" fmla="*/ 155 w 179"/>
                  <a:gd name="T81" fmla="*/ 4 h 184"/>
                  <a:gd name="T82" fmla="*/ 162 w 179"/>
                  <a:gd name="T83" fmla="*/ 2 h 184"/>
                  <a:gd name="T84" fmla="*/ 165 w 179"/>
                  <a:gd name="T85" fmla="*/ 2 h 184"/>
                  <a:gd name="T86" fmla="*/ 169 w 179"/>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84">
                    <a:moveTo>
                      <a:pt x="169" y="0"/>
                    </a:moveTo>
                    <a:lnTo>
                      <a:pt x="173" y="2"/>
                    </a:lnTo>
                    <a:lnTo>
                      <a:pt x="176" y="4"/>
                    </a:lnTo>
                    <a:lnTo>
                      <a:pt x="178" y="7"/>
                    </a:lnTo>
                    <a:lnTo>
                      <a:pt x="179" y="11"/>
                    </a:lnTo>
                    <a:lnTo>
                      <a:pt x="179" y="15"/>
                    </a:lnTo>
                    <a:lnTo>
                      <a:pt x="178" y="17"/>
                    </a:lnTo>
                    <a:lnTo>
                      <a:pt x="177" y="21"/>
                    </a:lnTo>
                    <a:lnTo>
                      <a:pt x="174" y="24"/>
                    </a:lnTo>
                    <a:lnTo>
                      <a:pt x="170" y="25"/>
                    </a:lnTo>
                    <a:lnTo>
                      <a:pt x="166" y="25"/>
                    </a:lnTo>
                    <a:lnTo>
                      <a:pt x="157" y="28"/>
                    </a:lnTo>
                    <a:lnTo>
                      <a:pt x="145" y="33"/>
                    </a:lnTo>
                    <a:lnTo>
                      <a:pt x="130" y="40"/>
                    </a:lnTo>
                    <a:lnTo>
                      <a:pt x="113" y="49"/>
                    </a:lnTo>
                    <a:lnTo>
                      <a:pt x="94" y="60"/>
                    </a:lnTo>
                    <a:lnTo>
                      <a:pt x="77" y="76"/>
                    </a:lnTo>
                    <a:lnTo>
                      <a:pt x="60" y="94"/>
                    </a:lnTo>
                    <a:lnTo>
                      <a:pt x="45" y="118"/>
                    </a:lnTo>
                    <a:lnTo>
                      <a:pt x="33" y="144"/>
                    </a:lnTo>
                    <a:lnTo>
                      <a:pt x="24" y="175"/>
                    </a:lnTo>
                    <a:lnTo>
                      <a:pt x="23" y="179"/>
                    </a:lnTo>
                    <a:lnTo>
                      <a:pt x="20" y="182"/>
                    </a:lnTo>
                    <a:lnTo>
                      <a:pt x="16" y="184"/>
                    </a:lnTo>
                    <a:lnTo>
                      <a:pt x="12" y="184"/>
                    </a:lnTo>
                    <a:lnTo>
                      <a:pt x="9" y="184"/>
                    </a:lnTo>
                    <a:lnTo>
                      <a:pt x="7" y="183"/>
                    </a:lnTo>
                    <a:lnTo>
                      <a:pt x="3" y="181"/>
                    </a:lnTo>
                    <a:lnTo>
                      <a:pt x="2" y="178"/>
                    </a:lnTo>
                    <a:lnTo>
                      <a:pt x="0" y="174"/>
                    </a:lnTo>
                    <a:lnTo>
                      <a:pt x="0" y="170"/>
                    </a:lnTo>
                    <a:lnTo>
                      <a:pt x="9" y="139"/>
                    </a:lnTo>
                    <a:lnTo>
                      <a:pt x="21" y="110"/>
                    </a:lnTo>
                    <a:lnTo>
                      <a:pt x="37" y="85"/>
                    </a:lnTo>
                    <a:lnTo>
                      <a:pt x="55" y="66"/>
                    </a:lnTo>
                    <a:lnTo>
                      <a:pt x="74" y="47"/>
                    </a:lnTo>
                    <a:lnTo>
                      <a:pt x="92" y="34"/>
                    </a:lnTo>
                    <a:lnTo>
                      <a:pt x="110" y="23"/>
                    </a:lnTo>
                    <a:lnTo>
                      <a:pt x="128" y="15"/>
                    </a:lnTo>
                    <a:lnTo>
                      <a:pt x="143" y="8"/>
                    </a:lnTo>
                    <a:lnTo>
                      <a:pt x="155" y="4"/>
                    </a:lnTo>
                    <a:lnTo>
                      <a:pt x="162" y="2"/>
                    </a:lnTo>
                    <a:lnTo>
                      <a:pt x="165"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77"/>
              <p:cNvSpPr>
                <a:spLocks/>
              </p:cNvSpPr>
              <p:nvPr/>
            </p:nvSpPr>
            <p:spPr bwMode="auto">
              <a:xfrm>
                <a:off x="7585076" y="5100638"/>
                <a:ext cx="153988" cy="127000"/>
              </a:xfrm>
              <a:custGeom>
                <a:avLst/>
                <a:gdLst>
                  <a:gd name="T0" fmla="*/ 12 w 97"/>
                  <a:gd name="T1" fmla="*/ 0 h 80"/>
                  <a:gd name="T2" fmla="*/ 25 w 97"/>
                  <a:gd name="T3" fmla="*/ 1 h 80"/>
                  <a:gd name="T4" fmla="*/ 39 w 97"/>
                  <a:gd name="T5" fmla="*/ 5 h 80"/>
                  <a:gd name="T6" fmla="*/ 55 w 97"/>
                  <a:gd name="T7" fmla="*/ 12 h 80"/>
                  <a:gd name="T8" fmla="*/ 69 w 97"/>
                  <a:gd name="T9" fmla="*/ 20 h 80"/>
                  <a:gd name="T10" fmla="*/ 82 w 97"/>
                  <a:gd name="T11" fmla="*/ 31 h 80"/>
                  <a:gd name="T12" fmla="*/ 92 w 97"/>
                  <a:gd name="T13" fmla="*/ 47 h 80"/>
                  <a:gd name="T14" fmla="*/ 97 w 97"/>
                  <a:gd name="T15" fmla="*/ 67 h 80"/>
                  <a:gd name="T16" fmla="*/ 97 w 97"/>
                  <a:gd name="T17" fmla="*/ 71 h 80"/>
                  <a:gd name="T18" fmla="*/ 96 w 97"/>
                  <a:gd name="T19" fmla="*/ 73 h 80"/>
                  <a:gd name="T20" fmla="*/ 94 w 97"/>
                  <a:gd name="T21" fmla="*/ 76 h 80"/>
                  <a:gd name="T22" fmla="*/ 90 w 97"/>
                  <a:gd name="T23" fmla="*/ 78 h 80"/>
                  <a:gd name="T24" fmla="*/ 86 w 97"/>
                  <a:gd name="T25" fmla="*/ 80 h 80"/>
                  <a:gd name="T26" fmla="*/ 85 w 97"/>
                  <a:gd name="T27" fmla="*/ 80 h 80"/>
                  <a:gd name="T28" fmla="*/ 81 w 97"/>
                  <a:gd name="T29" fmla="*/ 78 h 80"/>
                  <a:gd name="T30" fmla="*/ 77 w 97"/>
                  <a:gd name="T31" fmla="*/ 77 h 80"/>
                  <a:gd name="T32" fmla="*/ 75 w 97"/>
                  <a:gd name="T33" fmla="*/ 73 h 80"/>
                  <a:gd name="T34" fmla="*/ 73 w 97"/>
                  <a:gd name="T35" fmla="*/ 69 h 80"/>
                  <a:gd name="T36" fmla="*/ 69 w 97"/>
                  <a:gd name="T37" fmla="*/ 56 h 80"/>
                  <a:gd name="T38" fmla="*/ 62 w 97"/>
                  <a:gd name="T39" fmla="*/ 45 h 80"/>
                  <a:gd name="T40" fmla="*/ 52 w 97"/>
                  <a:gd name="T41" fmla="*/ 37 h 80"/>
                  <a:gd name="T42" fmla="*/ 41 w 97"/>
                  <a:gd name="T43" fmla="*/ 31 h 80"/>
                  <a:gd name="T44" fmla="*/ 30 w 97"/>
                  <a:gd name="T45" fmla="*/ 28 h 80"/>
                  <a:gd name="T46" fmla="*/ 21 w 97"/>
                  <a:gd name="T47" fmla="*/ 26 h 80"/>
                  <a:gd name="T48" fmla="*/ 14 w 97"/>
                  <a:gd name="T49" fmla="*/ 25 h 80"/>
                  <a:gd name="T50" fmla="*/ 11 w 97"/>
                  <a:gd name="T51" fmla="*/ 25 h 80"/>
                  <a:gd name="T52" fmla="*/ 7 w 97"/>
                  <a:gd name="T53" fmla="*/ 24 h 80"/>
                  <a:gd name="T54" fmla="*/ 3 w 97"/>
                  <a:gd name="T55" fmla="*/ 21 h 80"/>
                  <a:gd name="T56" fmla="*/ 0 w 97"/>
                  <a:gd name="T57" fmla="*/ 17 h 80"/>
                  <a:gd name="T58" fmla="*/ 0 w 97"/>
                  <a:gd name="T59" fmla="*/ 12 h 80"/>
                  <a:gd name="T60" fmla="*/ 1 w 97"/>
                  <a:gd name="T61" fmla="*/ 7 h 80"/>
                  <a:gd name="T62" fmla="*/ 4 w 97"/>
                  <a:gd name="T63" fmla="*/ 4 h 80"/>
                  <a:gd name="T64" fmla="*/ 8 w 97"/>
                  <a:gd name="T65" fmla="*/ 1 h 80"/>
                  <a:gd name="T66" fmla="*/ 12 w 97"/>
                  <a:gd name="T6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80">
                    <a:moveTo>
                      <a:pt x="12" y="0"/>
                    </a:moveTo>
                    <a:lnTo>
                      <a:pt x="25" y="1"/>
                    </a:lnTo>
                    <a:lnTo>
                      <a:pt x="39" y="5"/>
                    </a:lnTo>
                    <a:lnTo>
                      <a:pt x="55" y="12"/>
                    </a:lnTo>
                    <a:lnTo>
                      <a:pt x="69" y="20"/>
                    </a:lnTo>
                    <a:lnTo>
                      <a:pt x="82" y="31"/>
                    </a:lnTo>
                    <a:lnTo>
                      <a:pt x="92" y="47"/>
                    </a:lnTo>
                    <a:lnTo>
                      <a:pt x="97" y="67"/>
                    </a:lnTo>
                    <a:lnTo>
                      <a:pt x="97" y="71"/>
                    </a:lnTo>
                    <a:lnTo>
                      <a:pt x="96" y="73"/>
                    </a:lnTo>
                    <a:lnTo>
                      <a:pt x="94" y="76"/>
                    </a:lnTo>
                    <a:lnTo>
                      <a:pt x="90" y="78"/>
                    </a:lnTo>
                    <a:lnTo>
                      <a:pt x="86" y="80"/>
                    </a:lnTo>
                    <a:lnTo>
                      <a:pt x="85" y="80"/>
                    </a:lnTo>
                    <a:lnTo>
                      <a:pt x="81" y="78"/>
                    </a:lnTo>
                    <a:lnTo>
                      <a:pt x="77" y="77"/>
                    </a:lnTo>
                    <a:lnTo>
                      <a:pt x="75" y="73"/>
                    </a:lnTo>
                    <a:lnTo>
                      <a:pt x="73" y="69"/>
                    </a:lnTo>
                    <a:lnTo>
                      <a:pt x="69" y="56"/>
                    </a:lnTo>
                    <a:lnTo>
                      <a:pt x="62" y="45"/>
                    </a:lnTo>
                    <a:lnTo>
                      <a:pt x="52" y="37"/>
                    </a:lnTo>
                    <a:lnTo>
                      <a:pt x="41" y="31"/>
                    </a:lnTo>
                    <a:lnTo>
                      <a:pt x="30" y="28"/>
                    </a:lnTo>
                    <a:lnTo>
                      <a:pt x="21" y="26"/>
                    </a:lnTo>
                    <a:lnTo>
                      <a:pt x="14" y="25"/>
                    </a:lnTo>
                    <a:lnTo>
                      <a:pt x="11" y="25"/>
                    </a:lnTo>
                    <a:lnTo>
                      <a:pt x="7" y="24"/>
                    </a:lnTo>
                    <a:lnTo>
                      <a:pt x="3" y="21"/>
                    </a:lnTo>
                    <a:lnTo>
                      <a:pt x="0" y="17"/>
                    </a:lnTo>
                    <a:lnTo>
                      <a:pt x="0" y="12"/>
                    </a:lnTo>
                    <a:lnTo>
                      <a:pt x="1" y="7"/>
                    </a:lnTo>
                    <a:lnTo>
                      <a:pt x="4" y="4"/>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8"/>
              <p:cNvSpPr>
                <a:spLocks/>
              </p:cNvSpPr>
              <p:nvPr/>
            </p:nvSpPr>
            <p:spPr bwMode="auto">
              <a:xfrm>
                <a:off x="7700963" y="4935538"/>
                <a:ext cx="284163" cy="292100"/>
              </a:xfrm>
              <a:custGeom>
                <a:avLst/>
                <a:gdLst>
                  <a:gd name="T0" fmla="*/ 169 w 179"/>
                  <a:gd name="T1" fmla="*/ 0 h 184"/>
                  <a:gd name="T2" fmla="*/ 173 w 179"/>
                  <a:gd name="T3" fmla="*/ 1 h 184"/>
                  <a:gd name="T4" fmla="*/ 176 w 179"/>
                  <a:gd name="T5" fmla="*/ 2 h 184"/>
                  <a:gd name="T6" fmla="*/ 178 w 179"/>
                  <a:gd name="T7" fmla="*/ 6 h 184"/>
                  <a:gd name="T8" fmla="*/ 179 w 179"/>
                  <a:gd name="T9" fmla="*/ 9 h 184"/>
                  <a:gd name="T10" fmla="*/ 179 w 179"/>
                  <a:gd name="T11" fmla="*/ 13 h 184"/>
                  <a:gd name="T12" fmla="*/ 178 w 179"/>
                  <a:gd name="T13" fmla="*/ 17 h 184"/>
                  <a:gd name="T14" fmla="*/ 177 w 179"/>
                  <a:gd name="T15" fmla="*/ 19 h 184"/>
                  <a:gd name="T16" fmla="*/ 174 w 179"/>
                  <a:gd name="T17" fmla="*/ 22 h 184"/>
                  <a:gd name="T18" fmla="*/ 170 w 179"/>
                  <a:gd name="T19" fmla="*/ 23 h 184"/>
                  <a:gd name="T20" fmla="*/ 166 w 179"/>
                  <a:gd name="T21" fmla="*/ 24 h 184"/>
                  <a:gd name="T22" fmla="*/ 157 w 179"/>
                  <a:gd name="T23" fmla="*/ 27 h 184"/>
                  <a:gd name="T24" fmla="*/ 145 w 179"/>
                  <a:gd name="T25" fmla="*/ 31 h 184"/>
                  <a:gd name="T26" fmla="*/ 130 w 179"/>
                  <a:gd name="T27" fmla="*/ 39 h 184"/>
                  <a:gd name="T28" fmla="*/ 113 w 179"/>
                  <a:gd name="T29" fmla="*/ 48 h 184"/>
                  <a:gd name="T30" fmla="*/ 94 w 179"/>
                  <a:gd name="T31" fmla="*/ 60 h 184"/>
                  <a:gd name="T32" fmla="*/ 77 w 179"/>
                  <a:gd name="T33" fmla="*/ 75 h 184"/>
                  <a:gd name="T34" fmla="*/ 60 w 179"/>
                  <a:gd name="T35" fmla="*/ 94 h 184"/>
                  <a:gd name="T36" fmla="*/ 45 w 179"/>
                  <a:gd name="T37" fmla="*/ 116 h 184"/>
                  <a:gd name="T38" fmla="*/ 33 w 179"/>
                  <a:gd name="T39" fmla="*/ 143 h 184"/>
                  <a:gd name="T40" fmla="*/ 24 w 179"/>
                  <a:gd name="T41" fmla="*/ 175 h 184"/>
                  <a:gd name="T42" fmla="*/ 23 w 179"/>
                  <a:gd name="T43" fmla="*/ 179 h 184"/>
                  <a:gd name="T44" fmla="*/ 20 w 179"/>
                  <a:gd name="T45" fmla="*/ 181 h 184"/>
                  <a:gd name="T46" fmla="*/ 16 w 179"/>
                  <a:gd name="T47" fmla="*/ 182 h 184"/>
                  <a:gd name="T48" fmla="*/ 12 w 179"/>
                  <a:gd name="T49" fmla="*/ 184 h 184"/>
                  <a:gd name="T50" fmla="*/ 9 w 179"/>
                  <a:gd name="T51" fmla="*/ 184 h 184"/>
                  <a:gd name="T52" fmla="*/ 7 w 179"/>
                  <a:gd name="T53" fmla="*/ 182 h 184"/>
                  <a:gd name="T54" fmla="*/ 3 w 179"/>
                  <a:gd name="T55" fmla="*/ 180 h 184"/>
                  <a:gd name="T56" fmla="*/ 2 w 179"/>
                  <a:gd name="T57" fmla="*/ 177 h 184"/>
                  <a:gd name="T58" fmla="*/ 0 w 179"/>
                  <a:gd name="T59" fmla="*/ 173 h 184"/>
                  <a:gd name="T60" fmla="*/ 0 w 179"/>
                  <a:gd name="T61" fmla="*/ 169 h 184"/>
                  <a:gd name="T62" fmla="*/ 9 w 179"/>
                  <a:gd name="T63" fmla="*/ 137 h 184"/>
                  <a:gd name="T64" fmla="*/ 21 w 179"/>
                  <a:gd name="T65" fmla="*/ 109 h 184"/>
                  <a:gd name="T66" fmla="*/ 37 w 179"/>
                  <a:gd name="T67" fmla="*/ 85 h 184"/>
                  <a:gd name="T68" fmla="*/ 55 w 179"/>
                  <a:gd name="T69" fmla="*/ 64 h 184"/>
                  <a:gd name="T70" fmla="*/ 74 w 179"/>
                  <a:gd name="T71" fmla="*/ 47 h 184"/>
                  <a:gd name="T72" fmla="*/ 92 w 179"/>
                  <a:gd name="T73" fmla="*/ 32 h 184"/>
                  <a:gd name="T74" fmla="*/ 110 w 179"/>
                  <a:gd name="T75" fmla="*/ 22 h 184"/>
                  <a:gd name="T76" fmla="*/ 128 w 179"/>
                  <a:gd name="T77" fmla="*/ 13 h 184"/>
                  <a:gd name="T78" fmla="*/ 143 w 179"/>
                  <a:gd name="T79" fmla="*/ 7 h 184"/>
                  <a:gd name="T80" fmla="*/ 155 w 179"/>
                  <a:gd name="T81" fmla="*/ 4 h 184"/>
                  <a:gd name="T82" fmla="*/ 162 w 179"/>
                  <a:gd name="T83" fmla="*/ 1 h 184"/>
                  <a:gd name="T84" fmla="*/ 165 w 179"/>
                  <a:gd name="T85" fmla="*/ 0 h 184"/>
                  <a:gd name="T86" fmla="*/ 169 w 179"/>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84">
                    <a:moveTo>
                      <a:pt x="169" y="0"/>
                    </a:moveTo>
                    <a:lnTo>
                      <a:pt x="173" y="1"/>
                    </a:lnTo>
                    <a:lnTo>
                      <a:pt x="176" y="2"/>
                    </a:lnTo>
                    <a:lnTo>
                      <a:pt x="178" y="6"/>
                    </a:lnTo>
                    <a:lnTo>
                      <a:pt x="179" y="9"/>
                    </a:lnTo>
                    <a:lnTo>
                      <a:pt x="179" y="13"/>
                    </a:lnTo>
                    <a:lnTo>
                      <a:pt x="178" y="17"/>
                    </a:lnTo>
                    <a:lnTo>
                      <a:pt x="177" y="19"/>
                    </a:lnTo>
                    <a:lnTo>
                      <a:pt x="174" y="22"/>
                    </a:lnTo>
                    <a:lnTo>
                      <a:pt x="170" y="23"/>
                    </a:lnTo>
                    <a:lnTo>
                      <a:pt x="166" y="24"/>
                    </a:lnTo>
                    <a:lnTo>
                      <a:pt x="157" y="27"/>
                    </a:lnTo>
                    <a:lnTo>
                      <a:pt x="145" y="31"/>
                    </a:lnTo>
                    <a:lnTo>
                      <a:pt x="130" y="39"/>
                    </a:lnTo>
                    <a:lnTo>
                      <a:pt x="113" y="48"/>
                    </a:lnTo>
                    <a:lnTo>
                      <a:pt x="94" y="60"/>
                    </a:lnTo>
                    <a:lnTo>
                      <a:pt x="77" y="75"/>
                    </a:lnTo>
                    <a:lnTo>
                      <a:pt x="60" y="94"/>
                    </a:lnTo>
                    <a:lnTo>
                      <a:pt x="45" y="116"/>
                    </a:lnTo>
                    <a:lnTo>
                      <a:pt x="33" y="143"/>
                    </a:lnTo>
                    <a:lnTo>
                      <a:pt x="24" y="175"/>
                    </a:lnTo>
                    <a:lnTo>
                      <a:pt x="23" y="179"/>
                    </a:lnTo>
                    <a:lnTo>
                      <a:pt x="20" y="181"/>
                    </a:lnTo>
                    <a:lnTo>
                      <a:pt x="16" y="182"/>
                    </a:lnTo>
                    <a:lnTo>
                      <a:pt x="12" y="184"/>
                    </a:lnTo>
                    <a:lnTo>
                      <a:pt x="9" y="184"/>
                    </a:lnTo>
                    <a:lnTo>
                      <a:pt x="7" y="182"/>
                    </a:lnTo>
                    <a:lnTo>
                      <a:pt x="3" y="180"/>
                    </a:lnTo>
                    <a:lnTo>
                      <a:pt x="2" y="177"/>
                    </a:lnTo>
                    <a:lnTo>
                      <a:pt x="0" y="173"/>
                    </a:lnTo>
                    <a:lnTo>
                      <a:pt x="0" y="169"/>
                    </a:lnTo>
                    <a:lnTo>
                      <a:pt x="9" y="137"/>
                    </a:lnTo>
                    <a:lnTo>
                      <a:pt x="21" y="109"/>
                    </a:lnTo>
                    <a:lnTo>
                      <a:pt x="37" y="85"/>
                    </a:lnTo>
                    <a:lnTo>
                      <a:pt x="55" y="64"/>
                    </a:lnTo>
                    <a:lnTo>
                      <a:pt x="74" y="47"/>
                    </a:lnTo>
                    <a:lnTo>
                      <a:pt x="92" y="32"/>
                    </a:lnTo>
                    <a:lnTo>
                      <a:pt x="110" y="22"/>
                    </a:lnTo>
                    <a:lnTo>
                      <a:pt x="128" y="13"/>
                    </a:lnTo>
                    <a:lnTo>
                      <a:pt x="143" y="7"/>
                    </a:lnTo>
                    <a:lnTo>
                      <a:pt x="155" y="4"/>
                    </a:lnTo>
                    <a:lnTo>
                      <a:pt x="162" y="1"/>
                    </a:lnTo>
                    <a:lnTo>
                      <a:pt x="165" y="0"/>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9"/>
              <p:cNvSpPr>
                <a:spLocks/>
              </p:cNvSpPr>
              <p:nvPr/>
            </p:nvSpPr>
            <p:spPr bwMode="auto">
              <a:xfrm>
                <a:off x="7585076" y="5278438"/>
                <a:ext cx="153988" cy="127000"/>
              </a:xfrm>
              <a:custGeom>
                <a:avLst/>
                <a:gdLst>
                  <a:gd name="T0" fmla="*/ 12 w 97"/>
                  <a:gd name="T1" fmla="*/ 0 h 80"/>
                  <a:gd name="T2" fmla="*/ 25 w 97"/>
                  <a:gd name="T3" fmla="*/ 2 h 80"/>
                  <a:gd name="T4" fmla="*/ 39 w 97"/>
                  <a:gd name="T5" fmla="*/ 6 h 80"/>
                  <a:gd name="T6" fmla="*/ 55 w 97"/>
                  <a:gd name="T7" fmla="*/ 11 h 80"/>
                  <a:gd name="T8" fmla="*/ 69 w 97"/>
                  <a:gd name="T9" fmla="*/ 20 h 80"/>
                  <a:gd name="T10" fmla="*/ 82 w 97"/>
                  <a:gd name="T11" fmla="*/ 32 h 80"/>
                  <a:gd name="T12" fmla="*/ 92 w 97"/>
                  <a:gd name="T13" fmla="*/ 47 h 80"/>
                  <a:gd name="T14" fmla="*/ 97 w 97"/>
                  <a:gd name="T15" fmla="*/ 66 h 80"/>
                  <a:gd name="T16" fmla="*/ 97 w 97"/>
                  <a:gd name="T17" fmla="*/ 70 h 80"/>
                  <a:gd name="T18" fmla="*/ 96 w 97"/>
                  <a:gd name="T19" fmla="*/ 74 h 80"/>
                  <a:gd name="T20" fmla="*/ 94 w 97"/>
                  <a:gd name="T21" fmla="*/ 76 h 80"/>
                  <a:gd name="T22" fmla="*/ 90 w 97"/>
                  <a:gd name="T23" fmla="*/ 79 h 80"/>
                  <a:gd name="T24" fmla="*/ 86 w 97"/>
                  <a:gd name="T25" fmla="*/ 80 h 80"/>
                  <a:gd name="T26" fmla="*/ 85 w 97"/>
                  <a:gd name="T27" fmla="*/ 80 h 80"/>
                  <a:gd name="T28" fmla="*/ 81 w 97"/>
                  <a:gd name="T29" fmla="*/ 79 h 80"/>
                  <a:gd name="T30" fmla="*/ 77 w 97"/>
                  <a:gd name="T31" fmla="*/ 76 h 80"/>
                  <a:gd name="T32" fmla="*/ 75 w 97"/>
                  <a:gd name="T33" fmla="*/ 74 h 80"/>
                  <a:gd name="T34" fmla="*/ 73 w 97"/>
                  <a:gd name="T35" fmla="*/ 70 h 80"/>
                  <a:gd name="T36" fmla="*/ 69 w 97"/>
                  <a:gd name="T37" fmla="*/ 55 h 80"/>
                  <a:gd name="T38" fmla="*/ 62 w 97"/>
                  <a:gd name="T39" fmla="*/ 45 h 80"/>
                  <a:gd name="T40" fmla="*/ 51 w 97"/>
                  <a:gd name="T41" fmla="*/ 37 h 80"/>
                  <a:gd name="T42" fmla="*/ 41 w 97"/>
                  <a:gd name="T43" fmla="*/ 32 h 80"/>
                  <a:gd name="T44" fmla="*/ 30 w 97"/>
                  <a:gd name="T45" fmla="*/ 28 h 80"/>
                  <a:gd name="T46" fmla="*/ 20 w 97"/>
                  <a:gd name="T47" fmla="*/ 25 h 80"/>
                  <a:gd name="T48" fmla="*/ 13 w 97"/>
                  <a:gd name="T49" fmla="*/ 24 h 80"/>
                  <a:gd name="T50" fmla="*/ 11 w 97"/>
                  <a:gd name="T51" fmla="*/ 24 h 80"/>
                  <a:gd name="T52" fmla="*/ 7 w 97"/>
                  <a:gd name="T53" fmla="*/ 23 h 80"/>
                  <a:gd name="T54" fmla="*/ 3 w 97"/>
                  <a:gd name="T55" fmla="*/ 20 h 80"/>
                  <a:gd name="T56" fmla="*/ 0 w 97"/>
                  <a:gd name="T57" fmla="*/ 16 h 80"/>
                  <a:gd name="T58" fmla="*/ 0 w 97"/>
                  <a:gd name="T59" fmla="*/ 12 h 80"/>
                  <a:gd name="T60" fmla="*/ 1 w 97"/>
                  <a:gd name="T61" fmla="*/ 7 h 80"/>
                  <a:gd name="T62" fmla="*/ 4 w 97"/>
                  <a:gd name="T63" fmla="*/ 3 h 80"/>
                  <a:gd name="T64" fmla="*/ 8 w 97"/>
                  <a:gd name="T65" fmla="*/ 0 h 80"/>
                  <a:gd name="T66" fmla="*/ 12 w 97"/>
                  <a:gd name="T6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80">
                    <a:moveTo>
                      <a:pt x="12" y="0"/>
                    </a:moveTo>
                    <a:lnTo>
                      <a:pt x="25" y="2"/>
                    </a:lnTo>
                    <a:lnTo>
                      <a:pt x="39" y="6"/>
                    </a:lnTo>
                    <a:lnTo>
                      <a:pt x="55" y="11"/>
                    </a:lnTo>
                    <a:lnTo>
                      <a:pt x="69" y="20"/>
                    </a:lnTo>
                    <a:lnTo>
                      <a:pt x="82" y="32"/>
                    </a:lnTo>
                    <a:lnTo>
                      <a:pt x="92" y="47"/>
                    </a:lnTo>
                    <a:lnTo>
                      <a:pt x="97" y="66"/>
                    </a:lnTo>
                    <a:lnTo>
                      <a:pt x="97" y="70"/>
                    </a:lnTo>
                    <a:lnTo>
                      <a:pt x="96" y="74"/>
                    </a:lnTo>
                    <a:lnTo>
                      <a:pt x="94" y="76"/>
                    </a:lnTo>
                    <a:lnTo>
                      <a:pt x="90" y="79"/>
                    </a:lnTo>
                    <a:lnTo>
                      <a:pt x="86" y="80"/>
                    </a:lnTo>
                    <a:lnTo>
                      <a:pt x="85" y="80"/>
                    </a:lnTo>
                    <a:lnTo>
                      <a:pt x="81" y="79"/>
                    </a:lnTo>
                    <a:lnTo>
                      <a:pt x="77" y="76"/>
                    </a:lnTo>
                    <a:lnTo>
                      <a:pt x="75" y="74"/>
                    </a:lnTo>
                    <a:lnTo>
                      <a:pt x="73" y="70"/>
                    </a:lnTo>
                    <a:lnTo>
                      <a:pt x="69" y="55"/>
                    </a:lnTo>
                    <a:lnTo>
                      <a:pt x="62" y="45"/>
                    </a:lnTo>
                    <a:lnTo>
                      <a:pt x="51" y="37"/>
                    </a:lnTo>
                    <a:lnTo>
                      <a:pt x="41" y="32"/>
                    </a:lnTo>
                    <a:lnTo>
                      <a:pt x="30" y="28"/>
                    </a:lnTo>
                    <a:lnTo>
                      <a:pt x="20" y="25"/>
                    </a:lnTo>
                    <a:lnTo>
                      <a:pt x="13" y="24"/>
                    </a:lnTo>
                    <a:lnTo>
                      <a:pt x="11" y="24"/>
                    </a:lnTo>
                    <a:lnTo>
                      <a:pt x="7" y="23"/>
                    </a:lnTo>
                    <a:lnTo>
                      <a:pt x="3" y="20"/>
                    </a:lnTo>
                    <a:lnTo>
                      <a:pt x="0" y="16"/>
                    </a:lnTo>
                    <a:lnTo>
                      <a:pt x="0" y="12"/>
                    </a:lnTo>
                    <a:lnTo>
                      <a:pt x="1" y="7"/>
                    </a:lnTo>
                    <a:lnTo>
                      <a:pt x="4" y="3"/>
                    </a:lnTo>
                    <a:lnTo>
                      <a:pt x="8"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0"/>
              <p:cNvSpPr>
                <a:spLocks/>
              </p:cNvSpPr>
              <p:nvPr/>
            </p:nvSpPr>
            <p:spPr bwMode="auto">
              <a:xfrm>
                <a:off x="7700963" y="5113338"/>
                <a:ext cx="284163" cy="292100"/>
              </a:xfrm>
              <a:custGeom>
                <a:avLst/>
                <a:gdLst>
                  <a:gd name="T0" fmla="*/ 169 w 179"/>
                  <a:gd name="T1" fmla="*/ 0 h 184"/>
                  <a:gd name="T2" fmla="*/ 173 w 179"/>
                  <a:gd name="T3" fmla="*/ 1 h 184"/>
                  <a:gd name="T4" fmla="*/ 176 w 179"/>
                  <a:gd name="T5" fmla="*/ 3 h 184"/>
                  <a:gd name="T6" fmla="*/ 178 w 179"/>
                  <a:gd name="T7" fmla="*/ 5 h 184"/>
                  <a:gd name="T8" fmla="*/ 179 w 179"/>
                  <a:gd name="T9" fmla="*/ 9 h 184"/>
                  <a:gd name="T10" fmla="*/ 179 w 179"/>
                  <a:gd name="T11" fmla="*/ 13 h 184"/>
                  <a:gd name="T12" fmla="*/ 178 w 179"/>
                  <a:gd name="T13" fmla="*/ 17 h 184"/>
                  <a:gd name="T14" fmla="*/ 177 w 179"/>
                  <a:gd name="T15" fmla="*/ 20 h 184"/>
                  <a:gd name="T16" fmla="*/ 174 w 179"/>
                  <a:gd name="T17" fmla="*/ 22 h 184"/>
                  <a:gd name="T18" fmla="*/ 170 w 179"/>
                  <a:gd name="T19" fmla="*/ 23 h 184"/>
                  <a:gd name="T20" fmla="*/ 166 w 179"/>
                  <a:gd name="T21" fmla="*/ 25 h 184"/>
                  <a:gd name="T22" fmla="*/ 157 w 179"/>
                  <a:gd name="T23" fmla="*/ 27 h 184"/>
                  <a:gd name="T24" fmla="*/ 145 w 179"/>
                  <a:gd name="T25" fmla="*/ 31 h 184"/>
                  <a:gd name="T26" fmla="*/ 130 w 179"/>
                  <a:gd name="T27" fmla="*/ 38 h 184"/>
                  <a:gd name="T28" fmla="*/ 113 w 179"/>
                  <a:gd name="T29" fmla="*/ 47 h 184"/>
                  <a:gd name="T30" fmla="*/ 94 w 179"/>
                  <a:gd name="T31" fmla="*/ 60 h 184"/>
                  <a:gd name="T32" fmla="*/ 77 w 179"/>
                  <a:gd name="T33" fmla="*/ 74 h 184"/>
                  <a:gd name="T34" fmla="*/ 60 w 179"/>
                  <a:gd name="T35" fmla="*/ 94 h 184"/>
                  <a:gd name="T36" fmla="*/ 45 w 179"/>
                  <a:gd name="T37" fmla="*/ 116 h 184"/>
                  <a:gd name="T38" fmla="*/ 33 w 179"/>
                  <a:gd name="T39" fmla="*/ 142 h 184"/>
                  <a:gd name="T40" fmla="*/ 24 w 179"/>
                  <a:gd name="T41" fmla="*/ 174 h 184"/>
                  <a:gd name="T42" fmla="*/ 23 w 179"/>
                  <a:gd name="T43" fmla="*/ 178 h 184"/>
                  <a:gd name="T44" fmla="*/ 20 w 179"/>
                  <a:gd name="T45" fmla="*/ 181 h 184"/>
                  <a:gd name="T46" fmla="*/ 16 w 179"/>
                  <a:gd name="T47" fmla="*/ 183 h 184"/>
                  <a:gd name="T48" fmla="*/ 12 w 179"/>
                  <a:gd name="T49" fmla="*/ 184 h 184"/>
                  <a:gd name="T50" fmla="*/ 9 w 179"/>
                  <a:gd name="T51" fmla="*/ 184 h 184"/>
                  <a:gd name="T52" fmla="*/ 7 w 179"/>
                  <a:gd name="T53" fmla="*/ 183 h 184"/>
                  <a:gd name="T54" fmla="*/ 3 w 179"/>
                  <a:gd name="T55" fmla="*/ 180 h 184"/>
                  <a:gd name="T56" fmla="*/ 2 w 179"/>
                  <a:gd name="T57" fmla="*/ 176 h 184"/>
                  <a:gd name="T58" fmla="*/ 0 w 179"/>
                  <a:gd name="T59" fmla="*/ 174 h 184"/>
                  <a:gd name="T60" fmla="*/ 0 w 179"/>
                  <a:gd name="T61" fmla="*/ 170 h 184"/>
                  <a:gd name="T62" fmla="*/ 9 w 179"/>
                  <a:gd name="T63" fmla="*/ 137 h 184"/>
                  <a:gd name="T64" fmla="*/ 21 w 179"/>
                  <a:gd name="T65" fmla="*/ 108 h 184"/>
                  <a:gd name="T66" fmla="*/ 37 w 179"/>
                  <a:gd name="T67" fmla="*/ 85 h 184"/>
                  <a:gd name="T68" fmla="*/ 55 w 179"/>
                  <a:gd name="T69" fmla="*/ 64 h 184"/>
                  <a:gd name="T70" fmla="*/ 74 w 179"/>
                  <a:gd name="T71" fmla="*/ 47 h 184"/>
                  <a:gd name="T72" fmla="*/ 92 w 179"/>
                  <a:gd name="T73" fmla="*/ 33 h 184"/>
                  <a:gd name="T74" fmla="*/ 110 w 179"/>
                  <a:gd name="T75" fmla="*/ 22 h 184"/>
                  <a:gd name="T76" fmla="*/ 128 w 179"/>
                  <a:gd name="T77" fmla="*/ 13 h 184"/>
                  <a:gd name="T78" fmla="*/ 143 w 179"/>
                  <a:gd name="T79" fmla="*/ 6 h 184"/>
                  <a:gd name="T80" fmla="*/ 155 w 179"/>
                  <a:gd name="T81" fmla="*/ 3 h 184"/>
                  <a:gd name="T82" fmla="*/ 162 w 179"/>
                  <a:gd name="T83" fmla="*/ 1 h 184"/>
                  <a:gd name="T84" fmla="*/ 165 w 179"/>
                  <a:gd name="T85" fmla="*/ 0 h 184"/>
                  <a:gd name="T86" fmla="*/ 169 w 179"/>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84">
                    <a:moveTo>
                      <a:pt x="169" y="0"/>
                    </a:moveTo>
                    <a:lnTo>
                      <a:pt x="173" y="1"/>
                    </a:lnTo>
                    <a:lnTo>
                      <a:pt x="176" y="3"/>
                    </a:lnTo>
                    <a:lnTo>
                      <a:pt x="178" y="5"/>
                    </a:lnTo>
                    <a:lnTo>
                      <a:pt x="179" y="9"/>
                    </a:lnTo>
                    <a:lnTo>
                      <a:pt x="179" y="13"/>
                    </a:lnTo>
                    <a:lnTo>
                      <a:pt x="178" y="17"/>
                    </a:lnTo>
                    <a:lnTo>
                      <a:pt x="177" y="20"/>
                    </a:lnTo>
                    <a:lnTo>
                      <a:pt x="174" y="22"/>
                    </a:lnTo>
                    <a:lnTo>
                      <a:pt x="170" y="23"/>
                    </a:lnTo>
                    <a:lnTo>
                      <a:pt x="166" y="25"/>
                    </a:lnTo>
                    <a:lnTo>
                      <a:pt x="157" y="27"/>
                    </a:lnTo>
                    <a:lnTo>
                      <a:pt x="145" y="31"/>
                    </a:lnTo>
                    <a:lnTo>
                      <a:pt x="130" y="38"/>
                    </a:lnTo>
                    <a:lnTo>
                      <a:pt x="113" y="47"/>
                    </a:lnTo>
                    <a:lnTo>
                      <a:pt x="94" y="60"/>
                    </a:lnTo>
                    <a:lnTo>
                      <a:pt x="77" y="74"/>
                    </a:lnTo>
                    <a:lnTo>
                      <a:pt x="60" y="94"/>
                    </a:lnTo>
                    <a:lnTo>
                      <a:pt x="45" y="116"/>
                    </a:lnTo>
                    <a:lnTo>
                      <a:pt x="33" y="142"/>
                    </a:lnTo>
                    <a:lnTo>
                      <a:pt x="24" y="174"/>
                    </a:lnTo>
                    <a:lnTo>
                      <a:pt x="23" y="178"/>
                    </a:lnTo>
                    <a:lnTo>
                      <a:pt x="20" y="181"/>
                    </a:lnTo>
                    <a:lnTo>
                      <a:pt x="16" y="183"/>
                    </a:lnTo>
                    <a:lnTo>
                      <a:pt x="12" y="184"/>
                    </a:lnTo>
                    <a:lnTo>
                      <a:pt x="9" y="184"/>
                    </a:lnTo>
                    <a:lnTo>
                      <a:pt x="7" y="183"/>
                    </a:lnTo>
                    <a:lnTo>
                      <a:pt x="3" y="180"/>
                    </a:lnTo>
                    <a:lnTo>
                      <a:pt x="2" y="176"/>
                    </a:lnTo>
                    <a:lnTo>
                      <a:pt x="0" y="174"/>
                    </a:lnTo>
                    <a:lnTo>
                      <a:pt x="0" y="170"/>
                    </a:lnTo>
                    <a:lnTo>
                      <a:pt x="9" y="137"/>
                    </a:lnTo>
                    <a:lnTo>
                      <a:pt x="21" y="108"/>
                    </a:lnTo>
                    <a:lnTo>
                      <a:pt x="37" y="85"/>
                    </a:lnTo>
                    <a:lnTo>
                      <a:pt x="55" y="64"/>
                    </a:lnTo>
                    <a:lnTo>
                      <a:pt x="74" y="47"/>
                    </a:lnTo>
                    <a:lnTo>
                      <a:pt x="92" y="33"/>
                    </a:lnTo>
                    <a:lnTo>
                      <a:pt x="110" y="22"/>
                    </a:lnTo>
                    <a:lnTo>
                      <a:pt x="128" y="13"/>
                    </a:lnTo>
                    <a:lnTo>
                      <a:pt x="143" y="6"/>
                    </a:lnTo>
                    <a:lnTo>
                      <a:pt x="155" y="3"/>
                    </a:lnTo>
                    <a:lnTo>
                      <a:pt x="162" y="1"/>
                    </a:lnTo>
                    <a:lnTo>
                      <a:pt x="165" y="0"/>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88"/>
              <p:cNvSpPr>
                <a:spLocks/>
              </p:cNvSpPr>
              <p:nvPr/>
            </p:nvSpPr>
            <p:spPr bwMode="auto">
              <a:xfrm>
                <a:off x="6835776" y="4543426"/>
                <a:ext cx="987425" cy="1119188"/>
              </a:xfrm>
              <a:custGeom>
                <a:avLst/>
                <a:gdLst>
                  <a:gd name="T0" fmla="*/ 403 w 622"/>
                  <a:gd name="T1" fmla="*/ 4 h 705"/>
                  <a:gd name="T2" fmla="*/ 498 w 622"/>
                  <a:gd name="T3" fmla="*/ 31 h 705"/>
                  <a:gd name="T4" fmla="*/ 581 w 622"/>
                  <a:gd name="T5" fmla="*/ 85 h 705"/>
                  <a:gd name="T6" fmla="*/ 619 w 622"/>
                  <a:gd name="T7" fmla="*/ 123 h 705"/>
                  <a:gd name="T8" fmla="*/ 620 w 622"/>
                  <a:gd name="T9" fmla="*/ 130 h 705"/>
                  <a:gd name="T10" fmla="*/ 616 w 622"/>
                  <a:gd name="T11" fmla="*/ 137 h 705"/>
                  <a:gd name="T12" fmla="*/ 609 w 622"/>
                  <a:gd name="T13" fmla="*/ 140 h 705"/>
                  <a:gd name="T14" fmla="*/ 602 w 622"/>
                  <a:gd name="T15" fmla="*/ 138 h 705"/>
                  <a:gd name="T16" fmla="*/ 566 w 622"/>
                  <a:gd name="T17" fmla="*/ 103 h 705"/>
                  <a:gd name="T18" fmla="*/ 488 w 622"/>
                  <a:gd name="T19" fmla="*/ 53 h 705"/>
                  <a:gd name="T20" fmla="*/ 399 w 622"/>
                  <a:gd name="T21" fmla="*/ 27 h 705"/>
                  <a:gd name="T22" fmla="*/ 305 w 622"/>
                  <a:gd name="T23" fmla="*/ 29 h 705"/>
                  <a:gd name="T24" fmla="*/ 214 w 622"/>
                  <a:gd name="T25" fmla="*/ 55 h 705"/>
                  <a:gd name="T26" fmla="*/ 137 w 622"/>
                  <a:gd name="T27" fmla="*/ 104 h 705"/>
                  <a:gd name="T28" fmla="*/ 77 w 622"/>
                  <a:gd name="T29" fmla="*/ 174 h 705"/>
                  <a:gd name="T30" fmla="*/ 38 w 622"/>
                  <a:gd name="T31" fmla="*/ 258 h 705"/>
                  <a:gd name="T32" fmla="*/ 25 w 622"/>
                  <a:gd name="T33" fmla="*/ 352 h 705"/>
                  <a:gd name="T34" fmla="*/ 38 w 622"/>
                  <a:gd name="T35" fmla="*/ 446 h 705"/>
                  <a:gd name="T36" fmla="*/ 77 w 622"/>
                  <a:gd name="T37" fmla="*/ 531 h 705"/>
                  <a:gd name="T38" fmla="*/ 137 w 622"/>
                  <a:gd name="T39" fmla="*/ 599 h 705"/>
                  <a:gd name="T40" fmla="*/ 214 w 622"/>
                  <a:gd name="T41" fmla="*/ 650 h 705"/>
                  <a:gd name="T42" fmla="*/ 305 w 622"/>
                  <a:gd name="T43" fmla="*/ 676 h 705"/>
                  <a:gd name="T44" fmla="*/ 400 w 622"/>
                  <a:gd name="T45" fmla="*/ 678 h 705"/>
                  <a:gd name="T46" fmla="*/ 489 w 622"/>
                  <a:gd name="T47" fmla="*/ 650 h 705"/>
                  <a:gd name="T48" fmla="*/ 568 w 622"/>
                  <a:gd name="T49" fmla="*/ 601 h 705"/>
                  <a:gd name="T50" fmla="*/ 604 w 622"/>
                  <a:gd name="T51" fmla="*/ 564 h 705"/>
                  <a:gd name="T52" fmla="*/ 612 w 622"/>
                  <a:gd name="T53" fmla="*/ 563 h 705"/>
                  <a:gd name="T54" fmla="*/ 619 w 622"/>
                  <a:gd name="T55" fmla="*/ 565 h 705"/>
                  <a:gd name="T56" fmla="*/ 622 w 622"/>
                  <a:gd name="T57" fmla="*/ 572 h 705"/>
                  <a:gd name="T58" fmla="*/ 621 w 622"/>
                  <a:gd name="T59" fmla="*/ 578 h 705"/>
                  <a:gd name="T60" fmla="*/ 590 w 622"/>
                  <a:gd name="T61" fmla="*/ 614 h 705"/>
                  <a:gd name="T62" fmla="*/ 519 w 622"/>
                  <a:gd name="T63" fmla="*/ 663 h 705"/>
                  <a:gd name="T64" fmla="*/ 439 w 622"/>
                  <a:gd name="T65" fmla="*/ 693 h 705"/>
                  <a:gd name="T66" fmla="*/ 353 w 622"/>
                  <a:gd name="T67" fmla="*/ 705 h 705"/>
                  <a:gd name="T68" fmla="*/ 251 w 622"/>
                  <a:gd name="T69" fmla="*/ 689 h 705"/>
                  <a:gd name="T70" fmla="*/ 161 w 622"/>
                  <a:gd name="T71" fmla="*/ 648 h 705"/>
                  <a:gd name="T72" fmla="*/ 86 w 622"/>
                  <a:gd name="T73" fmla="*/ 584 h 705"/>
                  <a:gd name="T74" fmla="*/ 33 w 622"/>
                  <a:gd name="T75" fmla="*/ 501 h 705"/>
                  <a:gd name="T76" fmla="*/ 4 w 622"/>
                  <a:gd name="T77" fmla="*/ 405 h 705"/>
                  <a:gd name="T78" fmla="*/ 4 w 622"/>
                  <a:gd name="T79" fmla="*/ 300 h 705"/>
                  <a:gd name="T80" fmla="*/ 33 w 622"/>
                  <a:gd name="T81" fmla="*/ 204 h 705"/>
                  <a:gd name="T82" fmla="*/ 86 w 622"/>
                  <a:gd name="T83" fmla="*/ 121 h 705"/>
                  <a:gd name="T84" fmla="*/ 161 w 622"/>
                  <a:gd name="T85" fmla="*/ 57 h 705"/>
                  <a:gd name="T86" fmla="*/ 251 w 622"/>
                  <a:gd name="T87" fmla="*/ 16 h 705"/>
                  <a:gd name="T88" fmla="*/ 353 w 622"/>
                  <a:gd name="T89"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2" h="705">
                    <a:moveTo>
                      <a:pt x="353" y="0"/>
                    </a:moveTo>
                    <a:lnTo>
                      <a:pt x="403" y="4"/>
                    </a:lnTo>
                    <a:lnTo>
                      <a:pt x="451" y="14"/>
                    </a:lnTo>
                    <a:lnTo>
                      <a:pt x="498" y="31"/>
                    </a:lnTo>
                    <a:lnTo>
                      <a:pt x="541" y="55"/>
                    </a:lnTo>
                    <a:lnTo>
                      <a:pt x="581" y="85"/>
                    </a:lnTo>
                    <a:lnTo>
                      <a:pt x="617" y="120"/>
                    </a:lnTo>
                    <a:lnTo>
                      <a:pt x="619" y="123"/>
                    </a:lnTo>
                    <a:lnTo>
                      <a:pt x="620" y="127"/>
                    </a:lnTo>
                    <a:lnTo>
                      <a:pt x="620" y="130"/>
                    </a:lnTo>
                    <a:lnTo>
                      <a:pt x="619" y="133"/>
                    </a:lnTo>
                    <a:lnTo>
                      <a:pt x="616" y="137"/>
                    </a:lnTo>
                    <a:lnTo>
                      <a:pt x="612" y="138"/>
                    </a:lnTo>
                    <a:lnTo>
                      <a:pt x="609" y="140"/>
                    </a:lnTo>
                    <a:lnTo>
                      <a:pt x="605" y="140"/>
                    </a:lnTo>
                    <a:lnTo>
                      <a:pt x="602" y="138"/>
                    </a:lnTo>
                    <a:lnTo>
                      <a:pt x="599" y="136"/>
                    </a:lnTo>
                    <a:lnTo>
                      <a:pt x="566" y="103"/>
                    </a:lnTo>
                    <a:lnTo>
                      <a:pt x="528" y="76"/>
                    </a:lnTo>
                    <a:lnTo>
                      <a:pt x="488" y="53"/>
                    </a:lnTo>
                    <a:lnTo>
                      <a:pt x="445" y="38"/>
                    </a:lnTo>
                    <a:lnTo>
                      <a:pt x="399" y="27"/>
                    </a:lnTo>
                    <a:lnTo>
                      <a:pt x="353" y="25"/>
                    </a:lnTo>
                    <a:lnTo>
                      <a:pt x="305" y="29"/>
                    </a:lnTo>
                    <a:lnTo>
                      <a:pt x="258" y="38"/>
                    </a:lnTo>
                    <a:lnTo>
                      <a:pt x="214" y="55"/>
                    </a:lnTo>
                    <a:lnTo>
                      <a:pt x="174" y="77"/>
                    </a:lnTo>
                    <a:lnTo>
                      <a:pt x="137" y="104"/>
                    </a:lnTo>
                    <a:lnTo>
                      <a:pt x="105" y="137"/>
                    </a:lnTo>
                    <a:lnTo>
                      <a:pt x="77" y="174"/>
                    </a:lnTo>
                    <a:lnTo>
                      <a:pt x="55" y="214"/>
                    </a:lnTo>
                    <a:lnTo>
                      <a:pt x="38" y="258"/>
                    </a:lnTo>
                    <a:lnTo>
                      <a:pt x="27" y="304"/>
                    </a:lnTo>
                    <a:lnTo>
                      <a:pt x="25" y="352"/>
                    </a:lnTo>
                    <a:lnTo>
                      <a:pt x="27" y="401"/>
                    </a:lnTo>
                    <a:lnTo>
                      <a:pt x="38" y="446"/>
                    </a:lnTo>
                    <a:lnTo>
                      <a:pt x="55" y="491"/>
                    </a:lnTo>
                    <a:lnTo>
                      <a:pt x="77" y="531"/>
                    </a:lnTo>
                    <a:lnTo>
                      <a:pt x="105" y="568"/>
                    </a:lnTo>
                    <a:lnTo>
                      <a:pt x="137" y="599"/>
                    </a:lnTo>
                    <a:lnTo>
                      <a:pt x="174" y="628"/>
                    </a:lnTo>
                    <a:lnTo>
                      <a:pt x="214" y="650"/>
                    </a:lnTo>
                    <a:lnTo>
                      <a:pt x="258" y="667"/>
                    </a:lnTo>
                    <a:lnTo>
                      <a:pt x="305" y="676"/>
                    </a:lnTo>
                    <a:lnTo>
                      <a:pt x="353" y="680"/>
                    </a:lnTo>
                    <a:lnTo>
                      <a:pt x="400" y="678"/>
                    </a:lnTo>
                    <a:lnTo>
                      <a:pt x="446" y="667"/>
                    </a:lnTo>
                    <a:lnTo>
                      <a:pt x="489" y="650"/>
                    </a:lnTo>
                    <a:lnTo>
                      <a:pt x="531" y="628"/>
                    </a:lnTo>
                    <a:lnTo>
                      <a:pt x="568" y="601"/>
                    </a:lnTo>
                    <a:lnTo>
                      <a:pt x="602" y="567"/>
                    </a:lnTo>
                    <a:lnTo>
                      <a:pt x="604" y="564"/>
                    </a:lnTo>
                    <a:lnTo>
                      <a:pt x="608" y="563"/>
                    </a:lnTo>
                    <a:lnTo>
                      <a:pt x="612" y="563"/>
                    </a:lnTo>
                    <a:lnTo>
                      <a:pt x="615" y="563"/>
                    </a:lnTo>
                    <a:lnTo>
                      <a:pt x="619" y="565"/>
                    </a:lnTo>
                    <a:lnTo>
                      <a:pt x="621" y="568"/>
                    </a:lnTo>
                    <a:lnTo>
                      <a:pt x="622" y="572"/>
                    </a:lnTo>
                    <a:lnTo>
                      <a:pt x="622" y="576"/>
                    </a:lnTo>
                    <a:lnTo>
                      <a:pt x="621" y="578"/>
                    </a:lnTo>
                    <a:lnTo>
                      <a:pt x="620" y="582"/>
                    </a:lnTo>
                    <a:lnTo>
                      <a:pt x="590" y="614"/>
                    </a:lnTo>
                    <a:lnTo>
                      <a:pt x="556" y="641"/>
                    </a:lnTo>
                    <a:lnTo>
                      <a:pt x="519" y="663"/>
                    </a:lnTo>
                    <a:lnTo>
                      <a:pt x="480" y="680"/>
                    </a:lnTo>
                    <a:lnTo>
                      <a:pt x="439" y="693"/>
                    </a:lnTo>
                    <a:lnTo>
                      <a:pt x="396" y="701"/>
                    </a:lnTo>
                    <a:lnTo>
                      <a:pt x="353" y="705"/>
                    </a:lnTo>
                    <a:lnTo>
                      <a:pt x="301" y="701"/>
                    </a:lnTo>
                    <a:lnTo>
                      <a:pt x="251" y="689"/>
                    </a:lnTo>
                    <a:lnTo>
                      <a:pt x="204" y="671"/>
                    </a:lnTo>
                    <a:lnTo>
                      <a:pt x="161" y="648"/>
                    </a:lnTo>
                    <a:lnTo>
                      <a:pt x="122" y="618"/>
                    </a:lnTo>
                    <a:lnTo>
                      <a:pt x="86" y="584"/>
                    </a:lnTo>
                    <a:lnTo>
                      <a:pt x="58" y="544"/>
                    </a:lnTo>
                    <a:lnTo>
                      <a:pt x="33" y="501"/>
                    </a:lnTo>
                    <a:lnTo>
                      <a:pt x="16" y="454"/>
                    </a:lnTo>
                    <a:lnTo>
                      <a:pt x="4" y="405"/>
                    </a:lnTo>
                    <a:lnTo>
                      <a:pt x="0" y="352"/>
                    </a:lnTo>
                    <a:lnTo>
                      <a:pt x="4" y="300"/>
                    </a:lnTo>
                    <a:lnTo>
                      <a:pt x="16" y="251"/>
                    </a:lnTo>
                    <a:lnTo>
                      <a:pt x="33" y="204"/>
                    </a:lnTo>
                    <a:lnTo>
                      <a:pt x="58" y="160"/>
                    </a:lnTo>
                    <a:lnTo>
                      <a:pt x="86" y="121"/>
                    </a:lnTo>
                    <a:lnTo>
                      <a:pt x="122" y="87"/>
                    </a:lnTo>
                    <a:lnTo>
                      <a:pt x="161" y="57"/>
                    </a:lnTo>
                    <a:lnTo>
                      <a:pt x="204" y="34"/>
                    </a:lnTo>
                    <a:lnTo>
                      <a:pt x="251" y="16"/>
                    </a:lnTo>
                    <a:lnTo>
                      <a:pt x="301" y="4"/>
                    </a:lnTo>
                    <a:lnTo>
                      <a:pt x="3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89"/>
              <p:cNvSpPr>
                <a:spLocks/>
              </p:cNvSpPr>
              <p:nvPr/>
            </p:nvSpPr>
            <p:spPr bwMode="auto">
              <a:xfrm>
                <a:off x="7085013" y="4924426"/>
                <a:ext cx="431800" cy="38100"/>
              </a:xfrm>
              <a:custGeom>
                <a:avLst/>
                <a:gdLst>
                  <a:gd name="T0" fmla="*/ 12 w 272"/>
                  <a:gd name="T1" fmla="*/ 0 h 24"/>
                  <a:gd name="T2" fmla="*/ 259 w 272"/>
                  <a:gd name="T3" fmla="*/ 0 h 24"/>
                  <a:gd name="T4" fmla="*/ 264 w 272"/>
                  <a:gd name="T5" fmla="*/ 0 h 24"/>
                  <a:gd name="T6" fmla="*/ 268 w 272"/>
                  <a:gd name="T7" fmla="*/ 3 h 24"/>
                  <a:gd name="T8" fmla="*/ 271 w 272"/>
                  <a:gd name="T9" fmla="*/ 7 h 24"/>
                  <a:gd name="T10" fmla="*/ 272 w 272"/>
                  <a:gd name="T11" fmla="*/ 12 h 24"/>
                  <a:gd name="T12" fmla="*/ 271 w 272"/>
                  <a:gd name="T13" fmla="*/ 16 h 24"/>
                  <a:gd name="T14" fmla="*/ 268 w 272"/>
                  <a:gd name="T15" fmla="*/ 20 h 24"/>
                  <a:gd name="T16" fmla="*/ 264 w 272"/>
                  <a:gd name="T17" fmla="*/ 22 h 24"/>
                  <a:gd name="T18" fmla="*/ 259 w 272"/>
                  <a:gd name="T19" fmla="*/ 24 h 24"/>
                  <a:gd name="T20" fmla="*/ 12 w 272"/>
                  <a:gd name="T21" fmla="*/ 24 h 24"/>
                  <a:gd name="T22" fmla="*/ 6 w 272"/>
                  <a:gd name="T23" fmla="*/ 22 h 24"/>
                  <a:gd name="T24" fmla="*/ 3 w 272"/>
                  <a:gd name="T25" fmla="*/ 20 h 24"/>
                  <a:gd name="T26" fmla="*/ 0 w 272"/>
                  <a:gd name="T27" fmla="*/ 16 h 24"/>
                  <a:gd name="T28" fmla="*/ 0 w 272"/>
                  <a:gd name="T29" fmla="*/ 12 h 24"/>
                  <a:gd name="T30" fmla="*/ 0 w 272"/>
                  <a:gd name="T31" fmla="*/ 7 h 24"/>
                  <a:gd name="T32" fmla="*/ 3 w 272"/>
                  <a:gd name="T33" fmla="*/ 3 h 24"/>
                  <a:gd name="T34" fmla="*/ 6 w 272"/>
                  <a:gd name="T35" fmla="*/ 0 h 24"/>
                  <a:gd name="T36" fmla="*/ 12 w 272"/>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 h="24">
                    <a:moveTo>
                      <a:pt x="12" y="0"/>
                    </a:moveTo>
                    <a:lnTo>
                      <a:pt x="259" y="0"/>
                    </a:lnTo>
                    <a:lnTo>
                      <a:pt x="264" y="0"/>
                    </a:lnTo>
                    <a:lnTo>
                      <a:pt x="268" y="3"/>
                    </a:lnTo>
                    <a:lnTo>
                      <a:pt x="271" y="7"/>
                    </a:lnTo>
                    <a:lnTo>
                      <a:pt x="272" y="12"/>
                    </a:lnTo>
                    <a:lnTo>
                      <a:pt x="271" y="16"/>
                    </a:lnTo>
                    <a:lnTo>
                      <a:pt x="268" y="20"/>
                    </a:lnTo>
                    <a:lnTo>
                      <a:pt x="264" y="22"/>
                    </a:lnTo>
                    <a:lnTo>
                      <a:pt x="259" y="24"/>
                    </a:lnTo>
                    <a:lnTo>
                      <a:pt x="12" y="24"/>
                    </a:lnTo>
                    <a:lnTo>
                      <a:pt x="6" y="22"/>
                    </a:lnTo>
                    <a:lnTo>
                      <a:pt x="3" y="20"/>
                    </a:lnTo>
                    <a:lnTo>
                      <a:pt x="0" y="16"/>
                    </a:lnTo>
                    <a:lnTo>
                      <a:pt x="0" y="12"/>
                    </a:lnTo>
                    <a:lnTo>
                      <a:pt x="0" y="7"/>
                    </a:lnTo>
                    <a:lnTo>
                      <a:pt x="3" y="3"/>
                    </a:lnTo>
                    <a:lnTo>
                      <a:pt x="6"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90"/>
              <p:cNvSpPr>
                <a:spLocks/>
              </p:cNvSpPr>
              <p:nvPr/>
            </p:nvSpPr>
            <p:spPr bwMode="auto">
              <a:xfrm>
                <a:off x="7085013" y="5100638"/>
                <a:ext cx="431800" cy="39688"/>
              </a:xfrm>
              <a:custGeom>
                <a:avLst/>
                <a:gdLst>
                  <a:gd name="T0" fmla="*/ 12 w 272"/>
                  <a:gd name="T1" fmla="*/ 0 h 25"/>
                  <a:gd name="T2" fmla="*/ 259 w 272"/>
                  <a:gd name="T3" fmla="*/ 0 h 25"/>
                  <a:gd name="T4" fmla="*/ 264 w 272"/>
                  <a:gd name="T5" fmla="*/ 1 h 25"/>
                  <a:gd name="T6" fmla="*/ 268 w 272"/>
                  <a:gd name="T7" fmla="*/ 4 h 25"/>
                  <a:gd name="T8" fmla="*/ 271 w 272"/>
                  <a:gd name="T9" fmla="*/ 8 h 25"/>
                  <a:gd name="T10" fmla="*/ 272 w 272"/>
                  <a:gd name="T11" fmla="*/ 12 h 25"/>
                  <a:gd name="T12" fmla="*/ 271 w 272"/>
                  <a:gd name="T13" fmla="*/ 17 h 25"/>
                  <a:gd name="T14" fmla="*/ 268 w 272"/>
                  <a:gd name="T15" fmla="*/ 21 h 25"/>
                  <a:gd name="T16" fmla="*/ 264 w 272"/>
                  <a:gd name="T17" fmla="*/ 24 h 25"/>
                  <a:gd name="T18" fmla="*/ 259 w 272"/>
                  <a:gd name="T19" fmla="*/ 25 h 25"/>
                  <a:gd name="T20" fmla="*/ 12 w 272"/>
                  <a:gd name="T21" fmla="*/ 25 h 25"/>
                  <a:gd name="T22" fmla="*/ 6 w 272"/>
                  <a:gd name="T23" fmla="*/ 24 h 25"/>
                  <a:gd name="T24" fmla="*/ 3 w 272"/>
                  <a:gd name="T25" fmla="*/ 21 h 25"/>
                  <a:gd name="T26" fmla="*/ 0 w 272"/>
                  <a:gd name="T27" fmla="*/ 17 h 25"/>
                  <a:gd name="T28" fmla="*/ 0 w 272"/>
                  <a:gd name="T29" fmla="*/ 12 h 25"/>
                  <a:gd name="T30" fmla="*/ 0 w 272"/>
                  <a:gd name="T31" fmla="*/ 8 h 25"/>
                  <a:gd name="T32" fmla="*/ 3 w 272"/>
                  <a:gd name="T33" fmla="*/ 4 h 25"/>
                  <a:gd name="T34" fmla="*/ 6 w 272"/>
                  <a:gd name="T35" fmla="*/ 1 h 25"/>
                  <a:gd name="T36" fmla="*/ 12 w 272"/>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 h="25">
                    <a:moveTo>
                      <a:pt x="12" y="0"/>
                    </a:moveTo>
                    <a:lnTo>
                      <a:pt x="259" y="0"/>
                    </a:lnTo>
                    <a:lnTo>
                      <a:pt x="264" y="1"/>
                    </a:lnTo>
                    <a:lnTo>
                      <a:pt x="268" y="4"/>
                    </a:lnTo>
                    <a:lnTo>
                      <a:pt x="271" y="8"/>
                    </a:lnTo>
                    <a:lnTo>
                      <a:pt x="272" y="12"/>
                    </a:lnTo>
                    <a:lnTo>
                      <a:pt x="271" y="17"/>
                    </a:lnTo>
                    <a:lnTo>
                      <a:pt x="268" y="21"/>
                    </a:lnTo>
                    <a:lnTo>
                      <a:pt x="264" y="24"/>
                    </a:lnTo>
                    <a:lnTo>
                      <a:pt x="259" y="25"/>
                    </a:lnTo>
                    <a:lnTo>
                      <a:pt x="12" y="25"/>
                    </a:lnTo>
                    <a:lnTo>
                      <a:pt x="6" y="24"/>
                    </a:lnTo>
                    <a:lnTo>
                      <a:pt x="3" y="21"/>
                    </a:lnTo>
                    <a:lnTo>
                      <a:pt x="0" y="17"/>
                    </a:lnTo>
                    <a:lnTo>
                      <a:pt x="0" y="12"/>
                    </a:lnTo>
                    <a:lnTo>
                      <a:pt x="0" y="8"/>
                    </a:lnTo>
                    <a:lnTo>
                      <a:pt x="3" y="4"/>
                    </a:lnTo>
                    <a:lnTo>
                      <a:pt x="6"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91"/>
              <p:cNvSpPr>
                <a:spLocks/>
              </p:cNvSpPr>
              <p:nvPr/>
            </p:nvSpPr>
            <p:spPr bwMode="auto">
              <a:xfrm>
                <a:off x="7085013" y="5278438"/>
                <a:ext cx="431800" cy="38100"/>
              </a:xfrm>
              <a:custGeom>
                <a:avLst/>
                <a:gdLst>
                  <a:gd name="T0" fmla="*/ 12 w 272"/>
                  <a:gd name="T1" fmla="*/ 0 h 24"/>
                  <a:gd name="T2" fmla="*/ 259 w 272"/>
                  <a:gd name="T3" fmla="*/ 0 h 24"/>
                  <a:gd name="T4" fmla="*/ 264 w 272"/>
                  <a:gd name="T5" fmla="*/ 2 h 24"/>
                  <a:gd name="T6" fmla="*/ 268 w 272"/>
                  <a:gd name="T7" fmla="*/ 4 h 24"/>
                  <a:gd name="T8" fmla="*/ 271 w 272"/>
                  <a:gd name="T9" fmla="*/ 8 h 24"/>
                  <a:gd name="T10" fmla="*/ 272 w 272"/>
                  <a:gd name="T11" fmla="*/ 12 h 24"/>
                  <a:gd name="T12" fmla="*/ 271 w 272"/>
                  <a:gd name="T13" fmla="*/ 17 h 24"/>
                  <a:gd name="T14" fmla="*/ 268 w 272"/>
                  <a:gd name="T15" fmla="*/ 21 h 24"/>
                  <a:gd name="T16" fmla="*/ 264 w 272"/>
                  <a:gd name="T17" fmla="*/ 24 h 24"/>
                  <a:gd name="T18" fmla="*/ 259 w 272"/>
                  <a:gd name="T19" fmla="*/ 24 h 24"/>
                  <a:gd name="T20" fmla="*/ 12 w 272"/>
                  <a:gd name="T21" fmla="*/ 24 h 24"/>
                  <a:gd name="T22" fmla="*/ 6 w 272"/>
                  <a:gd name="T23" fmla="*/ 24 h 24"/>
                  <a:gd name="T24" fmla="*/ 3 w 272"/>
                  <a:gd name="T25" fmla="*/ 21 h 24"/>
                  <a:gd name="T26" fmla="*/ 0 w 272"/>
                  <a:gd name="T27" fmla="*/ 17 h 24"/>
                  <a:gd name="T28" fmla="*/ 0 w 272"/>
                  <a:gd name="T29" fmla="*/ 12 h 24"/>
                  <a:gd name="T30" fmla="*/ 0 w 272"/>
                  <a:gd name="T31" fmla="*/ 8 h 24"/>
                  <a:gd name="T32" fmla="*/ 3 w 272"/>
                  <a:gd name="T33" fmla="*/ 4 h 24"/>
                  <a:gd name="T34" fmla="*/ 6 w 272"/>
                  <a:gd name="T35" fmla="*/ 2 h 24"/>
                  <a:gd name="T36" fmla="*/ 12 w 272"/>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 h="24">
                    <a:moveTo>
                      <a:pt x="12" y="0"/>
                    </a:moveTo>
                    <a:lnTo>
                      <a:pt x="259" y="0"/>
                    </a:lnTo>
                    <a:lnTo>
                      <a:pt x="264" y="2"/>
                    </a:lnTo>
                    <a:lnTo>
                      <a:pt x="268" y="4"/>
                    </a:lnTo>
                    <a:lnTo>
                      <a:pt x="271" y="8"/>
                    </a:lnTo>
                    <a:lnTo>
                      <a:pt x="272" y="12"/>
                    </a:lnTo>
                    <a:lnTo>
                      <a:pt x="271" y="17"/>
                    </a:lnTo>
                    <a:lnTo>
                      <a:pt x="268" y="21"/>
                    </a:lnTo>
                    <a:lnTo>
                      <a:pt x="264" y="24"/>
                    </a:lnTo>
                    <a:lnTo>
                      <a:pt x="259" y="24"/>
                    </a:lnTo>
                    <a:lnTo>
                      <a:pt x="12" y="24"/>
                    </a:lnTo>
                    <a:lnTo>
                      <a:pt x="6" y="24"/>
                    </a:lnTo>
                    <a:lnTo>
                      <a:pt x="3" y="21"/>
                    </a:lnTo>
                    <a:lnTo>
                      <a:pt x="0" y="17"/>
                    </a:lnTo>
                    <a:lnTo>
                      <a:pt x="0" y="12"/>
                    </a:lnTo>
                    <a:lnTo>
                      <a:pt x="0" y="8"/>
                    </a:lnTo>
                    <a:lnTo>
                      <a:pt x="3" y="4"/>
                    </a:lnTo>
                    <a:lnTo>
                      <a:pt x="6"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27" name="Title 4"/>
          <p:cNvSpPr txBox="1">
            <a:spLocks/>
          </p:cNvSpPr>
          <p:nvPr userDrawn="1"/>
        </p:nvSpPr>
        <p:spPr>
          <a:xfrm>
            <a:off x="360000" y="430717"/>
            <a:ext cx="3251564" cy="705933"/>
          </a:xfrm>
          <a:prstGeom prst="rect">
            <a:avLst/>
          </a:prstGeom>
        </p:spPr>
        <p:txBody>
          <a:bodyPr/>
          <a:lstStyle>
            <a:lvl1pPr algn="l" defTabSz="914400" rtl="0" eaLnBrk="1" latinLnBrk="0" hangingPunct="1">
              <a:lnSpc>
                <a:spcPct val="100000"/>
              </a:lnSpc>
              <a:spcBef>
                <a:spcPts val="600"/>
              </a:spcBef>
              <a:buNone/>
              <a:defRPr sz="2000" b="1" kern="1200">
                <a:solidFill>
                  <a:schemeClr val="tx1">
                    <a:lumMod val="50000"/>
                  </a:schemeClr>
                </a:solidFill>
                <a:latin typeface="+mj-lt"/>
                <a:ea typeface="+mj-ea"/>
                <a:cs typeface="+mj-cs"/>
              </a:defRPr>
            </a:lvl1pPr>
          </a:lstStyle>
          <a:p>
            <a:r>
              <a:rPr lang="en-GB" dirty="0"/>
              <a:t>Kantar Health’s commitment to quality</a:t>
            </a:r>
          </a:p>
        </p:txBody>
      </p:sp>
      <p:sp>
        <p:nvSpPr>
          <p:cNvPr id="28" name="Rectangle 27"/>
          <p:cNvSpPr/>
          <p:nvPr userDrawn="1"/>
        </p:nvSpPr>
        <p:spPr>
          <a:xfrm>
            <a:off x="3611564" y="0"/>
            <a:ext cx="85804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pic>
        <p:nvPicPr>
          <p:cNvPr id="29" name="Picture 2" descr="C:\Users\Chris.Donaldson\Downloads\shutterstock_323005976.jpg"/>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3611564" y="0"/>
            <a:ext cx="85804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5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Quality">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2047386" y="4686452"/>
            <a:ext cx="8097229" cy="1077218"/>
          </a:xfrm>
          <a:prstGeom prst="rect">
            <a:avLst/>
          </a:prstGeom>
          <a:noFill/>
          <a:ln w="9525">
            <a:noFill/>
            <a:miter lim="800000"/>
            <a:headEnd/>
            <a:tailEnd/>
          </a:ln>
          <a:effectLst/>
        </p:spPr>
        <p:txBody>
          <a:bodyPr wrap="square" lIns="90000" tIns="0" rIns="0" bIns="0">
            <a:spAutoFit/>
          </a:bodyPr>
          <a:lstStyle/>
          <a:p>
            <a:pPr algn="ctr"/>
            <a:r>
              <a:rPr lang="en-GB" sz="1000" dirty="0">
                <a:solidFill>
                  <a:schemeClr val="tx1">
                    <a:lumMod val="50000"/>
                  </a:schemeClr>
                </a:solidFill>
              </a:rPr>
              <a:t>All research is conducted in accordance with the requirements of our Quality System, which confirms to ISO 20252:2012 the International Standard for Market Research, Certification Number : 1019</a:t>
            </a:r>
          </a:p>
          <a:p>
            <a:pPr algn="ctr"/>
            <a:r>
              <a:rPr lang="en-GB" sz="1000" dirty="0">
                <a:solidFill>
                  <a:schemeClr val="tx1">
                    <a:lumMod val="50000"/>
                  </a:schemeClr>
                </a:solidFill>
              </a:rPr>
              <a:t> </a:t>
            </a:r>
          </a:p>
          <a:p>
            <a:pPr algn="ctr"/>
            <a:r>
              <a:rPr lang="en-GB" sz="1000" dirty="0">
                <a:solidFill>
                  <a:schemeClr val="tx1">
                    <a:lumMod val="50000"/>
                  </a:schemeClr>
                </a:solidFill>
              </a:rPr>
              <a:t>© Copyright 2016 Kantar Health.   All rights reserved.   No copies or part copies of this document shall be made without the express permission of Kantar Health. </a:t>
            </a:r>
          </a:p>
          <a:p>
            <a:pPr algn="ctr"/>
            <a:endParaRPr lang="en-GB" sz="1000" dirty="0">
              <a:hlinkClick r:id="rId2"/>
            </a:endParaRPr>
          </a:p>
          <a:p>
            <a:pPr algn="ctr"/>
            <a:r>
              <a:rPr lang="en-GB" sz="1000" dirty="0">
                <a:hlinkClick r:id="rId2"/>
              </a:rPr>
              <a:t>http://www.kantarhealth.com/help/report-terms-conditions</a:t>
            </a:r>
            <a:endParaRPr lang="en-GB" sz="1000" dirty="0">
              <a:solidFill>
                <a:schemeClr val="tx1">
                  <a:lumMod val="50000"/>
                </a:schemeClr>
              </a:solidFill>
            </a:endParaRPr>
          </a:p>
        </p:txBody>
      </p:sp>
      <p:pic>
        <p:nvPicPr>
          <p:cNvPr id="4" name="Picture 2" descr="C:\USERS\LEE~1.MAS\APPDATA\LOCAL\TEMP\wze38d\CIRQ-seal-20252-WEB.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15284" y="2717442"/>
            <a:ext cx="1761433" cy="176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Female Runner">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6\Kantar Health\Global Marketing\Kantar First\Marketing Collateral\Shared Link Resource\offset_comp_33851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flipH="1">
            <a:off x="6096000" y="1"/>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11"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12"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Holding Hands">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Research Specific Imagery\Customer Experience shutterstock_16544259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5998" y="0"/>
            <a:ext cx="6096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11"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12"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cientist Flask">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Research Specific Imagery\Measuring Things shutterstock_95587354.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5998" y="1"/>
            <a:ext cx="6096002" cy="6898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7"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Mother Whispering To Child">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Research Specific Imagery\Message Testing offset_comp_357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5998" y="1"/>
            <a:ext cx="6096002"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7"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Female Runner Yellow Watch">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Approved\shutterstock_275789777.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75588" y="1"/>
            <a:ext cx="6120716" cy="6901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7"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Eye">
    <p:bg>
      <p:bgPr>
        <a:solidFill>
          <a:schemeClr val="bg1"/>
        </a:solidFill>
        <a:effectLst/>
      </p:bgPr>
    </p:bg>
    <p:spTree>
      <p:nvGrpSpPr>
        <p:cNvPr id="1" name=""/>
        <p:cNvGrpSpPr/>
        <p:nvPr/>
      </p:nvGrpSpPr>
      <p:grpSpPr>
        <a:xfrm>
          <a:off x="0" y="0"/>
          <a:ext cx="0" cy="0"/>
          <a:chOff x="0" y="0"/>
          <a:chExt cx="0" cy="0"/>
        </a:xfrm>
      </p:grpSpPr>
      <p:pic>
        <p:nvPicPr>
          <p:cNvPr id="8" name="Picture 2" descr="K:\Production\DataViz\Projects\2015\Kantar Health\Global Marketing\Rebrand visual identity\Images\Approved\shutterstock_10077851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5999" y="-1"/>
            <a:ext cx="6100305" cy="6901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06" y="457200"/>
            <a:ext cx="3220524" cy="493777"/>
          </a:xfrm>
          <a:prstGeom prst="rect">
            <a:avLst/>
          </a:prstGeom>
        </p:spPr>
      </p:pic>
      <p:sp>
        <p:nvSpPr>
          <p:cNvPr id="6" name="Title 1"/>
          <p:cNvSpPr>
            <a:spLocks noGrp="1"/>
          </p:cNvSpPr>
          <p:nvPr>
            <p:ph type="ctrTitle" hasCustomPrompt="1"/>
          </p:nvPr>
        </p:nvSpPr>
        <p:spPr>
          <a:xfrm>
            <a:off x="360001" y="3846097"/>
            <a:ext cx="5736000" cy="1143000"/>
          </a:xfrm>
          <a:prstGeom prst="rect">
            <a:avLst/>
          </a:prstGeom>
        </p:spPr>
        <p:txBody>
          <a:bodyPr lIns="0" tIns="72000" rIns="72000" bIns="72000" anchor="b">
            <a:noAutofit/>
          </a:bodyPr>
          <a:lstStyle>
            <a:lvl1pPr algn="l">
              <a:defRPr sz="2400" b="1">
                <a:solidFill>
                  <a:schemeClr val="accent2">
                    <a:lumMod val="50000"/>
                  </a:schemeClr>
                </a:solidFill>
              </a:defRPr>
            </a:lvl1pPr>
          </a:lstStyle>
          <a:p>
            <a:r>
              <a:rPr lang="en-GB" dirty="0"/>
              <a:t>Presentation title here 24pt</a:t>
            </a:r>
          </a:p>
        </p:txBody>
      </p:sp>
      <p:sp>
        <p:nvSpPr>
          <p:cNvPr id="7" name="Subtitle 2"/>
          <p:cNvSpPr>
            <a:spLocks noGrp="1"/>
          </p:cNvSpPr>
          <p:nvPr>
            <p:ph type="subTitle" idx="1" hasCustomPrompt="1"/>
          </p:nvPr>
        </p:nvSpPr>
        <p:spPr>
          <a:xfrm>
            <a:off x="360001" y="4989097"/>
            <a:ext cx="5736000" cy="1125748"/>
          </a:xfrm>
          <a:prstGeom prst="rect">
            <a:avLst/>
          </a:prstGeom>
        </p:spPr>
        <p:txBody>
          <a:bodyPr lIns="0" tIns="72000" rIns="72000" bIns="72000" anchor="t">
            <a:noAutofit/>
          </a:bodyPr>
          <a:lstStyle>
            <a:lvl1pPr marL="0" indent="0" algn="l">
              <a:spcBef>
                <a:spcPts val="200"/>
              </a:spcBef>
              <a:buNone/>
              <a:defRPr sz="1600" baseline="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names</a:t>
            </a:r>
            <a:br>
              <a:rPr lang="en-GB" dirty="0"/>
            </a:br>
            <a:r>
              <a:rPr lang="en-GB" dirty="0"/>
              <a:t>Date</a:t>
            </a:r>
            <a:br>
              <a:rPr lang="en-GB" dirty="0"/>
            </a:br>
            <a:r>
              <a:rPr lang="en-GB" dirty="0"/>
              <a:t>Project reference</a:t>
            </a:r>
          </a:p>
        </p:txBody>
      </p:sp>
    </p:spTree>
    <p:extLst>
      <p:ext uri="{BB962C8B-B14F-4D97-AF65-F5344CB8AC3E}">
        <p14:creationId xmlns:p14="http://schemas.microsoft.com/office/powerpoint/2010/main" val="12784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dirty="0"/>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5" name="Slide Number Placeholder 5"/>
          <p:cNvSpPr txBox="1">
            <a:spLocks/>
          </p:cNvSpPr>
          <p:nvPr userDrawn="1"/>
        </p:nvSpPr>
        <p:spPr>
          <a:xfrm>
            <a:off x="10856913" y="6398287"/>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‹Nr.›</a:t>
            </a:fld>
            <a:endParaRPr lang="en-GB" dirty="0"/>
          </a:p>
        </p:txBody>
      </p:sp>
      <p:pic>
        <p:nvPicPr>
          <p:cNvPr id="90" name="Graphic 34">
            <a:extLst>
              <a:ext uri="{FF2B5EF4-FFF2-40B4-BE49-F238E27FC236}">
                <a16:creationId xmlns:a16="http://schemas.microsoft.com/office/drawing/2014/main" id="{8DEA2D94-326D-4291-9963-E14E75F1051A}"/>
              </a:ext>
            </a:extLst>
          </p:cNvPr>
          <p:cNvPicPr>
            <a:picLocks noChangeAspect="1"/>
          </p:cNvPicPr>
          <p:nvPr userDrawn="1">
            <p:custDataLst>
              <p:tags r:id="rId36"/>
            </p:custDataLst>
          </p:nvPr>
        </p:nvPicPr>
        <p:blipFill>
          <a:blip r:embed="rId37">
            <a:extLst>
              <a:ext uri="{96DAC541-7B7A-43D3-8B79-37D633B846F1}">
                <asvg:svgBlip xmlns:asvg="http://schemas.microsoft.com/office/drawing/2016/SVG/main" r:embed="rId38"/>
              </a:ext>
            </a:extLst>
          </a:blip>
          <a:stretch>
            <a:fillRect/>
          </a:stretch>
        </p:blipFill>
        <p:spPr>
          <a:xfrm>
            <a:off x="359999" y="6390412"/>
            <a:ext cx="1080272" cy="204376"/>
          </a:xfrm>
          <a:prstGeom prst="rect">
            <a:avLst/>
          </a:prstGeom>
        </p:spPr>
      </p:pic>
      <p:cxnSp>
        <p:nvCxnSpPr>
          <p:cNvPr id="93" name="Straight Connector 32">
            <a:extLst>
              <a:ext uri="{FF2B5EF4-FFF2-40B4-BE49-F238E27FC236}">
                <a16:creationId xmlns:a16="http://schemas.microsoft.com/office/drawing/2014/main" id="{EBB9D0F9-1DB3-4856-8FA9-C315F019498F}"/>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728" r:id="rId1"/>
    <p:sldLayoutId id="2147483756"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697" r:id="rId13"/>
    <p:sldLayoutId id="2147483729"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21" r:id="rId25"/>
    <p:sldLayoutId id="2147483730" r:id="rId26"/>
    <p:sldLayoutId id="2147483731" r:id="rId27"/>
    <p:sldLayoutId id="2147483732" r:id="rId28"/>
    <p:sldLayoutId id="2147483733" r:id="rId29"/>
    <p:sldLayoutId id="2147483668" r:id="rId30"/>
    <p:sldLayoutId id="2147483726" r:id="rId31"/>
    <p:sldLayoutId id="2147483725" r:id="rId32"/>
    <p:sldLayoutId id="2147483768" r:id="rId33"/>
    <p:sldLayoutId id="2147483757"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accent2">
              <a:lumMod val="50000"/>
            </a:schemeClr>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accent2">
              <a:lumMod val="50000"/>
            </a:schemeClr>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accent2">
              <a:lumMod val="50000"/>
            </a:schemeClr>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accent2">
              <a:lumMod val="50000"/>
            </a:schemeClr>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A4A3A4"/>
          </p15:clr>
        </p15:guide>
        <p15:guide id="9" pos="2558" userDrawn="1">
          <p15:clr>
            <a:srgbClr val="A4A3A4"/>
          </p15:clr>
        </p15:guide>
        <p15:guide id="10" pos="2678" userDrawn="1">
          <p15:clr>
            <a:srgbClr val="A4A3A4"/>
          </p15:clr>
        </p15:guide>
        <p15:guide id="17" pos="5124" userDrawn="1">
          <p15:clr>
            <a:srgbClr val="A4A3A4"/>
          </p15:clr>
        </p15:guide>
        <p15:guide id="18" pos="5004" userDrawn="1">
          <p15:clr>
            <a:srgbClr val="A4A3A4"/>
          </p15:clr>
        </p15:guide>
        <p15:guide id="25" pos="7451" userDrawn="1">
          <p15:clr>
            <a:srgbClr val="A4A3A4"/>
          </p15:clr>
        </p15:guide>
        <p15:guide id="28" orient="horz" pos="1077" userDrawn="1">
          <p15:clr>
            <a:srgbClr val="A4A3A4"/>
          </p15:clr>
        </p15:guide>
        <p15:guide id="29" orient="horz" pos="717"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chart" Target="../charts/chart9.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chart" Target="../charts/chart11.xml"/><Relationship Id="rId1" Type="http://schemas.openxmlformats.org/officeDocument/2006/relationships/slideLayout" Target="../slideLayouts/slideLayout3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44.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sv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chart" Target="../charts/chart13.xml"/><Relationship Id="rId1" Type="http://schemas.openxmlformats.org/officeDocument/2006/relationships/slideLayout" Target="../slideLayouts/slideLayout3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44.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sv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14.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chart" Target="../charts/chart15.xml"/><Relationship Id="rId1" Type="http://schemas.openxmlformats.org/officeDocument/2006/relationships/slideLayout" Target="../slideLayouts/slideLayout3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44.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sv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16.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chart" Target="../charts/chart17.xml"/><Relationship Id="rId1" Type="http://schemas.openxmlformats.org/officeDocument/2006/relationships/slideLayout" Target="../slideLayouts/slideLayout3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44.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svg"/><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18.xml"/></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chart" Target="../charts/char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4.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3.png"/><Relationship Id="rId2" Type="http://schemas.openxmlformats.org/officeDocument/2006/relationships/chart" Target="../charts/chart19.xml"/><Relationship Id="rId16" Type="http://schemas.openxmlformats.org/officeDocument/2006/relationships/image" Target="../media/image52.svg"/><Relationship Id="rId1" Type="http://schemas.openxmlformats.org/officeDocument/2006/relationships/slideLayout" Target="../slideLayouts/slideLayout3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5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6" Type="http://schemas.openxmlformats.org/officeDocument/2006/relationships/image" Target="../media/image52.sv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5" Type="http://schemas.openxmlformats.org/officeDocument/2006/relationships/image" Target="../media/image51.pn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20.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4.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54.svg"/><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5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chart" Target="../charts/chart21.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6" Type="http://schemas.openxmlformats.org/officeDocument/2006/relationships/image" Target="../media/image54.sv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5" Type="http://schemas.openxmlformats.org/officeDocument/2006/relationships/image" Target="../media/image53.pn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22.xml"/></Relationships>
</file>

<file path=ppt/slides/_rels/slide2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chart" Target="../charts/chart23.xml"/><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24.xml"/></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4.svg"/><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31.xml"/><Relationship Id="rId6" Type="http://schemas.openxmlformats.org/officeDocument/2006/relationships/image" Target="../media/image49.png"/><Relationship Id="rId11" Type="http://schemas.openxmlformats.org/officeDocument/2006/relationships/image" Target="../media/image40.svg"/><Relationship Id="rId5" Type="http://schemas.openxmlformats.org/officeDocument/2006/relationships/image" Target="../media/image48.svg"/><Relationship Id="rId10"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38.svg"/><Relationship Id="rId1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59568" y="1914338"/>
            <a:ext cx="11472863" cy="2976639"/>
          </a:xfrm>
          <a:prstGeom prst="rect">
            <a:avLst/>
          </a:prstGeom>
        </p:spPr>
        <p:txBody>
          <a:bodyPr vert="horz" lIns="0" tIns="0" rIns="0" bIns="0" rtlCol="0" anchor="t">
            <a:noAutofit/>
          </a:bodyPr>
          <a:lstStyle/>
          <a:p>
            <a:pPr algn="ctr">
              <a:lnSpc>
                <a:spcPts val="5500"/>
              </a:lnSpc>
              <a:spcBef>
                <a:spcPts val="600"/>
              </a:spcBef>
            </a:pPr>
            <a:r>
              <a:rPr lang="en-US" sz="5400" b="1" dirty="0">
                <a:solidFill>
                  <a:schemeClr val="bg1"/>
                </a:solidFill>
                <a:latin typeface="+mj-lt"/>
                <a:ea typeface="+mj-ea"/>
                <a:cs typeface="+mj-cs"/>
              </a:rPr>
              <a:t>The Future of Health</a:t>
            </a:r>
          </a:p>
          <a:p>
            <a:pPr algn="ctr">
              <a:lnSpc>
                <a:spcPts val="5500"/>
              </a:lnSpc>
              <a:spcBef>
                <a:spcPts val="600"/>
              </a:spcBef>
            </a:pPr>
            <a:r>
              <a:rPr lang="en-US" sz="5400" b="1" dirty="0">
                <a:solidFill>
                  <a:schemeClr val="bg1"/>
                </a:solidFill>
              </a:rPr>
              <a:t>Country Profiles</a:t>
            </a:r>
          </a:p>
          <a:p>
            <a:pPr algn="ctr">
              <a:lnSpc>
                <a:spcPts val="5500"/>
              </a:lnSpc>
              <a:spcBef>
                <a:spcPts val="600"/>
              </a:spcBef>
            </a:pPr>
            <a:endParaRPr lang="en-US" sz="5400" b="1" dirty="0">
              <a:solidFill>
                <a:schemeClr val="bg1"/>
              </a:solidFill>
              <a:latin typeface="+mj-lt"/>
              <a:ea typeface="+mj-ea"/>
              <a:cs typeface="+mj-cs"/>
            </a:endParaRPr>
          </a:p>
        </p:txBody>
      </p:sp>
      <p:pic>
        <p:nvPicPr>
          <p:cNvPr id="37" name="Grafik 36">
            <a:extLst>
              <a:ext uri="{FF2B5EF4-FFF2-40B4-BE49-F238E27FC236}">
                <a16:creationId xmlns:a16="http://schemas.microsoft.com/office/drawing/2014/main" id="{43184E07-AFB7-4B33-B8EB-61E2DE4D55BE}"/>
              </a:ext>
            </a:extLst>
          </p:cNvPr>
          <p:cNvPicPr>
            <a:picLocks noChangeAspect="1"/>
          </p:cNvPicPr>
          <p:nvPr/>
        </p:nvPicPr>
        <p:blipFill>
          <a:blip r:embed="rId2"/>
          <a:stretch>
            <a:fillRect/>
          </a:stretch>
        </p:blipFill>
        <p:spPr>
          <a:xfrm>
            <a:off x="5672623" y="0"/>
            <a:ext cx="6523653" cy="6858000"/>
          </a:xfrm>
          <a:prstGeom prst="rect">
            <a:avLst/>
          </a:prstGeom>
          <a:solidFill>
            <a:schemeClr val="bg1"/>
          </a:solidFill>
        </p:spPr>
      </p:pic>
      <p:sp>
        <p:nvSpPr>
          <p:cNvPr id="38" name="Textfeld 37">
            <a:extLst>
              <a:ext uri="{FF2B5EF4-FFF2-40B4-BE49-F238E27FC236}">
                <a16:creationId xmlns:a16="http://schemas.microsoft.com/office/drawing/2014/main" id="{66784FAD-C59C-4474-B1EE-F541CD7B407D}"/>
              </a:ext>
            </a:extLst>
          </p:cNvPr>
          <p:cNvSpPr txBox="1"/>
          <p:nvPr/>
        </p:nvSpPr>
        <p:spPr>
          <a:xfrm>
            <a:off x="457200" y="2228850"/>
            <a:ext cx="5962650" cy="2215991"/>
          </a:xfrm>
          <a:prstGeom prst="rect">
            <a:avLst/>
          </a:prstGeom>
          <a:noFill/>
        </p:spPr>
        <p:txBody>
          <a:bodyPr wrap="square" lIns="0" tIns="0" rIns="0" bIns="0" rtlCol="0">
            <a:spAutoFit/>
          </a:bodyPr>
          <a:lstStyle/>
          <a:p>
            <a:r>
              <a:rPr lang="de-DE" sz="3600" b="1" dirty="0">
                <a:solidFill>
                  <a:srgbClr val="D50058"/>
                </a:solidFill>
              </a:rPr>
              <a:t>STADA</a:t>
            </a:r>
          </a:p>
          <a:p>
            <a:r>
              <a:rPr lang="de-DE" sz="3600" b="1" dirty="0">
                <a:solidFill>
                  <a:srgbClr val="D50058"/>
                </a:solidFill>
              </a:rPr>
              <a:t>Health Report 2020</a:t>
            </a:r>
          </a:p>
          <a:p>
            <a:endParaRPr lang="de-DE" sz="3600" b="1" dirty="0">
              <a:solidFill>
                <a:srgbClr val="D50058"/>
              </a:solidFill>
            </a:endParaRPr>
          </a:p>
          <a:p>
            <a:r>
              <a:rPr lang="de-DE" sz="3600" dirty="0">
                <a:solidFill>
                  <a:srgbClr val="D50058"/>
                </a:solidFill>
              </a:rPr>
              <a:t>- Country </a:t>
            </a:r>
            <a:r>
              <a:rPr lang="de-DE" sz="3600" dirty="0" err="1">
                <a:solidFill>
                  <a:srgbClr val="D50058"/>
                </a:solidFill>
              </a:rPr>
              <a:t>Profiles</a:t>
            </a:r>
            <a:r>
              <a:rPr lang="de-DE" sz="3600" dirty="0">
                <a:solidFill>
                  <a:srgbClr val="D50058"/>
                </a:solidFill>
              </a:rPr>
              <a:t> -</a:t>
            </a:r>
          </a:p>
        </p:txBody>
      </p:sp>
      <p:pic>
        <p:nvPicPr>
          <p:cNvPr id="9" name="Grafik 8">
            <a:extLst>
              <a:ext uri="{FF2B5EF4-FFF2-40B4-BE49-F238E27FC236}">
                <a16:creationId xmlns:a16="http://schemas.microsoft.com/office/drawing/2014/main" id="{272C79A6-42FA-408F-8CA8-590F4880F660}"/>
              </a:ext>
            </a:extLst>
          </p:cNvPr>
          <p:cNvPicPr>
            <a:picLocks noChangeAspect="1"/>
          </p:cNvPicPr>
          <p:nvPr/>
        </p:nvPicPr>
        <p:blipFill>
          <a:blip r:embed="rId3"/>
          <a:stretch>
            <a:fillRect/>
          </a:stretch>
        </p:blipFill>
        <p:spPr>
          <a:xfrm>
            <a:off x="1589475" y="6196125"/>
            <a:ext cx="801865" cy="612000"/>
          </a:xfrm>
          <a:prstGeom prst="rect">
            <a:avLst/>
          </a:prstGeom>
        </p:spPr>
      </p:pic>
      <p:sp>
        <p:nvSpPr>
          <p:cNvPr id="4" name="Foliennummernplatzhalter 3">
            <a:extLst>
              <a:ext uri="{FF2B5EF4-FFF2-40B4-BE49-F238E27FC236}">
                <a16:creationId xmlns:a16="http://schemas.microsoft.com/office/drawing/2014/main" id="{735F9C3B-216E-4EE2-A8FF-A6A992F4DC6B}"/>
              </a:ext>
            </a:extLst>
          </p:cNvPr>
          <p:cNvSpPr>
            <a:spLocks noGrp="1"/>
          </p:cNvSpPr>
          <p:nvPr>
            <p:ph type="sldNum" sz="quarter" idx="4"/>
          </p:nvPr>
        </p:nvSpPr>
        <p:spPr/>
        <p:txBody>
          <a:bodyPr/>
          <a:lstStyle/>
          <a:p>
            <a:fld id="{4034BEE3-566C-4068-A777-C3A4762E861B}" type="slidenum">
              <a:rPr lang="en-GB" smtClean="0"/>
              <a:pPr/>
              <a:t>1</a:t>
            </a:fld>
            <a:endParaRPr lang="en-GB" dirty="0"/>
          </a:p>
        </p:txBody>
      </p:sp>
    </p:spTree>
    <p:extLst>
      <p:ext uri="{BB962C8B-B14F-4D97-AF65-F5344CB8AC3E}">
        <p14:creationId xmlns:p14="http://schemas.microsoft.com/office/powerpoint/2010/main" val="421535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85591964"/>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13%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23% </a:t>
                      </a:r>
                      <a:r>
                        <a:rPr lang="en-US" sz="1200" b="0" noProof="0" dirty="0"/>
                        <a:t>(average 21%)</a:t>
                      </a:r>
                    </a:p>
                    <a:p>
                      <a:pPr algn="ctr"/>
                      <a:r>
                        <a:rPr lang="en-US" sz="1200" b="0" noProof="0" dirty="0"/>
                        <a:t>trust </a:t>
                      </a:r>
                      <a:r>
                        <a:rPr lang="en-US" sz="1200" b="1" noProof="0" dirty="0"/>
                        <a:t>mail order pharmacies </a:t>
                      </a:r>
                    </a:p>
                    <a:p>
                      <a:pPr algn="ctr"/>
                      <a:r>
                        <a:rPr lang="en-US" sz="1200" b="0" noProof="0" dirty="0"/>
                        <a:t>and mail order companies </a:t>
                      </a:r>
                    </a:p>
                    <a:p>
                      <a:pPr algn="ctr"/>
                      <a:r>
                        <a:rPr lang="en-US" sz="1200" b="0" noProof="0" dirty="0"/>
                        <a:t>completely, </a:t>
                      </a:r>
                      <a:r>
                        <a:rPr lang="en-GB" sz="1200" b="1" noProof="0" dirty="0"/>
                        <a:t>33% </a:t>
                      </a:r>
                      <a:r>
                        <a:rPr lang="en-GB" sz="1200" b="0" noProof="0" dirty="0"/>
                        <a:t>(average 35%) </a:t>
                      </a:r>
                    </a:p>
                    <a:p>
                      <a:pPr algn="ctr"/>
                      <a:r>
                        <a:rPr lang="en-GB" sz="1200" b="0" noProof="0" dirty="0"/>
                        <a:t>would have more confidence in the shipping of medicine if it were carried out by a stationary pharmacy to be sure to not receive counterfeit drugs. </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84%</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doctor’s letter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sick note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77%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74%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9%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37%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82%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70%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88%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effectLst/>
                          <a:latin typeface="+mn-lt"/>
                          <a:ea typeface="+mn-ea"/>
                          <a:cs typeface="+mn-cs"/>
                        </a:rPr>
                        <a:t>have a positive attitude towards </a:t>
                      </a:r>
                      <a:r>
                        <a:rPr lang="en-GB" sz="1200" b="1" kern="1200" noProof="0" dirty="0">
                          <a:solidFill>
                            <a:schemeClr val="tx1"/>
                          </a:solidFill>
                          <a:effectLst/>
                          <a:latin typeface="+mn-lt"/>
                          <a:ea typeface="+mn-ea"/>
                          <a:cs typeface="+mn-cs"/>
                        </a:rPr>
                        <a:t>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33%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41%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23%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69%</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65%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47%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53%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9005" cy="230832"/>
          </a:xfrm>
          <a:prstGeom prst="rect">
            <a:avLst/>
          </a:prstGeom>
          <a:noFill/>
        </p:spPr>
        <p:txBody>
          <a:bodyPr wrap="none" rtlCol="0">
            <a:spAutoFit/>
          </a:bodyPr>
          <a:lstStyle/>
          <a:p>
            <a:r>
              <a:rPr lang="en-US" sz="900" dirty="0"/>
              <a:t>n=2000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76%</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74%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79%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066" y="2711016"/>
            <a:ext cx="524348" cy="540000"/>
          </a:xfrm>
          <a:prstGeom prst="rect">
            <a:avLst/>
          </a:prstGeom>
        </p:spPr>
      </p:pic>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B6A45BC3-8766-432A-AA16-4FC7299F5F90}"/>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E38393FE-BBD2-461C-AAF9-CE351A074E9F}"/>
              </a:ext>
            </a:extLst>
          </p:cNvPr>
          <p:cNvSpPr>
            <a:spLocks noGrp="1"/>
          </p:cNvSpPr>
          <p:nvPr>
            <p:ph type="title"/>
          </p:nvPr>
        </p:nvSpPr>
        <p:spPr>
          <a:xfrm>
            <a:off x="542544" y="893116"/>
            <a:ext cx="539845" cy="705933"/>
          </a:xfrm>
        </p:spPr>
        <p:txBody>
          <a:bodyPr/>
          <a:lstStyle/>
          <a:p>
            <a:r>
              <a:rPr lang="en-US" dirty="0"/>
              <a:t>IT</a:t>
            </a:r>
          </a:p>
        </p:txBody>
      </p:sp>
      <p:sp>
        <p:nvSpPr>
          <p:cNvPr id="87" name="Freeform 3577">
            <a:extLst>
              <a:ext uri="{FF2B5EF4-FFF2-40B4-BE49-F238E27FC236}">
                <a16:creationId xmlns:a16="http://schemas.microsoft.com/office/drawing/2014/main" id="{4C65FCCE-2587-470D-AD78-B549984CDC3E}"/>
              </a:ext>
            </a:extLst>
          </p:cNvPr>
          <p:cNvSpPr>
            <a:spLocks noChangeAspect="1"/>
          </p:cNvSpPr>
          <p:nvPr/>
        </p:nvSpPr>
        <p:spPr bwMode="auto">
          <a:xfrm>
            <a:off x="911926" y="825357"/>
            <a:ext cx="534424" cy="567997"/>
          </a:xfrm>
          <a:custGeom>
            <a:avLst/>
            <a:gdLst>
              <a:gd name="T0" fmla="*/ 87 w 191"/>
              <a:gd name="T1" fmla="*/ 5 h 203"/>
              <a:gd name="T2" fmla="*/ 108 w 191"/>
              <a:gd name="T3" fmla="*/ 16 h 203"/>
              <a:gd name="T4" fmla="*/ 108 w 191"/>
              <a:gd name="T5" fmla="*/ 23 h 203"/>
              <a:gd name="T6" fmla="*/ 104 w 191"/>
              <a:gd name="T7" fmla="*/ 30 h 203"/>
              <a:gd name="T8" fmla="*/ 89 w 191"/>
              <a:gd name="T9" fmla="*/ 40 h 203"/>
              <a:gd name="T10" fmla="*/ 90 w 191"/>
              <a:gd name="T11" fmla="*/ 49 h 203"/>
              <a:gd name="T12" fmla="*/ 89 w 191"/>
              <a:gd name="T13" fmla="*/ 59 h 203"/>
              <a:gd name="T14" fmla="*/ 104 w 191"/>
              <a:gd name="T15" fmla="*/ 77 h 203"/>
              <a:gd name="T16" fmla="*/ 116 w 191"/>
              <a:gd name="T17" fmla="*/ 101 h 203"/>
              <a:gd name="T18" fmla="*/ 136 w 191"/>
              <a:gd name="T19" fmla="*/ 115 h 203"/>
              <a:gd name="T20" fmla="*/ 151 w 191"/>
              <a:gd name="T21" fmla="*/ 117 h 203"/>
              <a:gd name="T22" fmla="*/ 146 w 191"/>
              <a:gd name="T23" fmla="*/ 124 h 203"/>
              <a:gd name="T24" fmla="*/ 162 w 191"/>
              <a:gd name="T25" fmla="*/ 131 h 203"/>
              <a:gd name="T26" fmla="*/ 186 w 191"/>
              <a:gd name="T27" fmla="*/ 147 h 203"/>
              <a:gd name="T28" fmla="*/ 190 w 191"/>
              <a:gd name="T29" fmla="*/ 157 h 203"/>
              <a:gd name="T30" fmla="*/ 183 w 191"/>
              <a:gd name="T31" fmla="*/ 155 h 203"/>
              <a:gd name="T32" fmla="*/ 176 w 191"/>
              <a:gd name="T33" fmla="*/ 150 h 203"/>
              <a:gd name="T34" fmla="*/ 162 w 191"/>
              <a:gd name="T35" fmla="*/ 150 h 203"/>
              <a:gd name="T36" fmla="*/ 158 w 191"/>
              <a:gd name="T37" fmla="*/ 162 h 203"/>
              <a:gd name="T38" fmla="*/ 169 w 191"/>
              <a:gd name="T39" fmla="*/ 171 h 203"/>
              <a:gd name="T40" fmla="*/ 167 w 191"/>
              <a:gd name="T41" fmla="*/ 180 h 203"/>
              <a:gd name="T42" fmla="*/ 160 w 191"/>
              <a:gd name="T43" fmla="*/ 190 h 203"/>
              <a:gd name="T44" fmla="*/ 151 w 191"/>
              <a:gd name="T45" fmla="*/ 201 h 203"/>
              <a:gd name="T46" fmla="*/ 144 w 191"/>
              <a:gd name="T47" fmla="*/ 199 h 203"/>
              <a:gd name="T48" fmla="*/ 148 w 191"/>
              <a:gd name="T49" fmla="*/ 189 h 203"/>
              <a:gd name="T50" fmla="*/ 153 w 191"/>
              <a:gd name="T51" fmla="*/ 182 h 203"/>
              <a:gd name="T52" fmla="*/ 144 w 191"/>
              <a:gd name="T53" fmla="*/ 159 h 203"/>
              <a:gd name="T54" fmla="*/ 137 w 191"/>
              <a:gd name="T55" fmla="*/ 157 h 203"/>
              <a:gd name="T56" fmla="*/ 130 w 191"/>
              <a:gd name="T57" fmla="*/ 145 h 203"/>
              <a:gd name="T58" fmla="*/ 122 w 191"/>
              <a:gd name="T59" fmla="*/ 140 h 203"/>
              <a:gd name="T60" fmla="*/ 115 w 191"/>
              <a:gd name="T61" fmla="*/ 134 h 203"/>
              <a:gd name="T62" fmla="*/ 102 w 191"/>
              <a:gd name="T63" fmla="*/ 129 h 203"/>
              <a:gd name="T64" fmla="*/ 94 w 191"/>
              <a:gd name="T65" fmla="*/ 124 h 203"/>
              <a:gd name="T66" fmla="*/ 78 w 191"/>
              <a:gd name="T67" fmla="*/ 110 h 203"/>
              <a:gd name="T68" fmla="*/ 69 w 191"/>
              <a:gd name="T69" fmla="*/ 103 h 203"/>
              <a:gd name="T70" fmla="*/ 62 w 191"/>
              <a:gd name="T71" fmla="*/ 94 h 203"/>
              <a:gd name="T72" fmla="*/ 61 w 191"/>
              <a:gd name="T73" fmla="*/ 89 h 203"/>
              <a:gd name="T74" fmla="*/ 55 w 191"/>
              <a:gd name="T75" fmla="*/ 72 h 203"/>
              <a:gd name="T76" fmla="*/ 45 w 191"/>
              <a:gd name="T77" fmla="*/ 63 h 203"/>
              <a:gd name="T78" fmla="*/ 29 w 191"/>
              <a:gd name="T79" fmla="*/ 59 h 203"/>
              <a:gd name="T80" fmla="*/ 22 w 191"/>
              <a:gd name="T81" fmla="*/ 66 h 203"/>
              <a:gd name="T82" fmla="*/ 12 w 191"/>
              <a:gd name="T83" fmla="*/ 72 h 203"/>
              <a:gd name="T84" fmla="*/ 15 w 191"/>
              <a:gd name="T85" fmla="*/ 63 h 203"/>
              <a:gd name="T86" fmla="*/ 3 w 191"/>
              <a:gd name="T87" fmla="*/ 52 h 203"/>
              <a:gd name="T88" fmla="*/ 3 w 191"/>
              <a:gd name="T89" fmla="*/ 45 h 203"/>
              <a:gd name="T90" fmla="*/ 0 w 191"/>
              <a:gd name="T91" fmla="*/ 40 h 203"/>
              <a:gd name="T92" fmla="*/ 8 w 191"/>
              <a:gd name="T93" fmla="*/ 37 h 203"/>
              <a:gd name="T94" fmla="*/ 5 w 191"/>
              <a:gd name="T95" fmla="*/ 24 h 203"/>
              <a:gd name="T96" fmla="*/ 17 w 191"/>
              <a:gd name="T97" fmla="*/ 23 h 203"/>
              <a:gd name="T98" fmla="*/ 24 w 191"/>
              <a:gd name="T99" fmla="*/ 16 h 203"/>
              <a:gd name="T100" fmla="*/ 29 w 191"/>
              <a:gd name="T101" fmla="*/ 14 h 203"/>
              <a:gd name="T102" fmla="*/ 34 w 191"/>
              <a:gd name="T103" fmla="*/ 23 h 203"/>
              <a:gd name="T104" fmla="*/ 38 w 191"/>
              <a:gd name="T105" fmla="*/ 24 h 203"/>
              <a:gd name="T106" fmla="*/ 41 w 191"/>
              <a:gd name="T107" fmla="*/ 16 h 203"/>
              <a:gd name="T108" fmla="*/ 48 w 191"/>
              <a:gd name="T109" fmla="*/ 16 h 203"/>
              <a:gd name="T110" fmla="*/ 55 w 191"/>
              <a:gd name="T111" fmla="*/ 19 h 203"/>
              <a:gd name="T112" fmla="*/ 55 w 191"/>
              <a:gd name="T113" fmla="*/ 11 h 203"/>
              <a:gd name="T114" fmla="*/ 62 w 191"/>
              <a:gd name="T115" fmla="*/ 5 h 203"/>
              <a:gd name="T116" fmla="*/ 73 w 191"/>
              <a:gd name="T117" fmla="*/ 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203">
                <a:moveTo>
                  <a:pt x="85" y="0"/>
                </a:moveTo>
                <a:lnTo>
                  <a:pt x="85" y="0"/>
                </a:lnTo>
                <a:lnTo>
                  <a:pt x="87" y="2"/>
                </a:lnTo>
                <a:lnTo>
                  <a:pt x="87" y="2"/>
                </a:lnTo>
                <a:lnTo>
                  <a:pt x="87" y="4"/>
                </a:lnTo>
                <a:lnTo>
                  <a:pt x="87" y="5"/>
                </a:lnTo>
                <a:lnTo>
                  <a:pt x="87" y="5"/>
                </a:lnTo>
                <a:lnTo>
                  <a:pt x="89" y="7"/>
                </a:lnTo>
                <a:lnTo>
                  <a:pt x="94" y="11"/>
                </a:lnTo>
                <a:lnTo>
                  <a:pt x="97" y="11"/>
                </a:lnTo>
                <a:lnTo>
                  <a:pt x="109" y="14"/>
                </a:lnTo>
                <a:lnTo>
                  <a:pt x="108" y="16"/>
                </a:lnTo>
                <a:lnTo>
                  <a:pt x="106" y="16"/>
                </a:lnTo>
                <a:lnTo>
                  <a:pt x="106" y="17"/>
                </a:lnTo>
                <a:lnTo>
                  <a:pt x="106" y="19"/>
                </a:lnTo>
                <a:lnTo>
                  <a:pt x="108" y="19"/>
                </a:lnTo>
                <a:lnTo>
                  <a:pt x="108" y="21"/>
                </a:lnTo>
                <a:lnTo>
                  <a:pt x="108" y="23"/>
                </a:lnTo>
                <a:lnTo>
                  <a:pt x="108" y="23"/>
                </a:lnTo>
                <a:lnTo>
                  <a:pt x="108" y="24"/>
                </a:lnTo>
                <a:lnTo>
                  <a:pt x="108" y="28"/>
                </a:lnTo>
                <a:lnTo>
                  <a:pt x="108" y="31"/>
                </a:lnTo>
                <a:lnTo>
                  <a:pt x="106" y="30"/>
                </a:lnTo>
                <a:lnTo>
                  <a:pt x="104" y="30"/>
                </a:lnTo>
                <a:lnTo>
                  <a:pt x="101" y="30"/>
                </a:lnTo>
                <a:lnTo>
                  <a:pt x="99" y="33"/>
                </a:lnTo>
                <a:lnTo>
                  <a:pt x="96" y="35"/>
                </a:lnTo>
                <a:lnTo>
                  <a:pt x="92" y="37"/>
                </a:lnTo>
                <a:lnTo>
                  <a:pt x="89" y="37"/>
                </a:lnTo>
                <a:lnTo>
                  <a:pt x="89" y="40"/>
                </a:lnTo>
                <a:lnTo>
                  <a:pt x="89" y="42"/>
                </a:lnTo>
                <a:lnTo>
                  <a:pt x="89" y="44"/>
                </a:lnTo>
                <a:lnTo>
                  <a:pt x="90" y="45"/>
                </a:lnTo>
                <a:lnTo>
                  <a:pt x="90" y="47"/>
                </a:lnTo>
                <a:lnTo>
                  <a:pt x="90" y="47"/>
                </a:lnTo>
                <a:lnTo>
                  <a:pt x="90" y="49"/>
                </a:lnTo>
                <a:lnTo>
                  <a:pt x="90" y="51"/>
                </a:lnTo>
                <a:lnTo>
                  <a:pt x="90" y="51"/>
                </a:lnTo>
                <a:lnTo>
                  <a:pt x="89" y="52"/>
                </a:lnTo>
                <a:lnTo>
                  <a:pt x="89" y="54"/>
                </a:lnTo>
                <a:lnTo>
                  <a:pt x="89" y="56"/>
                </a:lnTo>
                <a:lnTo>
                  <a:pt x="89" y="59"/>
                </a:lnTo>
                <a:lnTo>
                  <a:pt x="89" y="61"/>
                </a:lnTo>
                <a:lnTo>
                  <a:pt x="90" y="65"/>
                </a:lnTo>
                <a:lnTo>
                  <a:pt x="92" y="66"/>
                </a:lnTo>
                <a:lnTo>
                  <a:pt x="96" y="68"/>
                </a:lnTo>
                <a:lnTo>
                  <a:pt x="99" y="73"/>
                </a:lnTo>
                <a:lnTo>
                  <a:pt x="104" y="77"/>
                </a:lnTo>
                <a:lnTo>
                  <a:pt x="108" y="79"/>
                </a:lnTo>
                <a:lnTo>
                  <a:pt x="109" y="80"/>
                </a:lnTo>
                <a:lnTo>
                  <a:pt x="109" y="82"/>
                </a:lnTo>
                <a:lnTo>
                  <a:pt x="115" y="96"/>
                </a:lnTo>
                <a:lnTo>
                  <a:pt x="115" y="98"/>
                </a:lnTo>
                <a:lnTo>
                  <a:pt x="116" y="101"/>
                </a:lnTo>
                <a:lnTo>
                  <a:pt x="118" y="103"/>
                </a:lnTo>
                <a:lnTo>
                  <a:pt x="120" y="105"/>
                </a:lnTo>
                <a:lnTo>
                  <a:pt x="123" y="108"/>
                </a:lnTo>
                <a:lnTo>
                  <a:pt x="129" y="112"/>
                </a:lnTo>
                <a:lnTo>
                  <a:pt x="132" y="113"/>
                </a:lnTo>
                <a:lnTo>
                  <a:pt x="136" y="115"/>
                </a:lnTo>
                <a:lnTo>
                  <a:pt x="139" y="115"/>
                </a:lnTo>
                <a:lnTo>
                  <a:pt x="143" y="115"/>
                </a:lnTo>
                <a:lnTo>
                  <a:pt x="144" y="115"/>
                </a:lnTo>
                <a:lnTo>
                  <a:pt x="148" y="115"/>
                </a:lnTo>
                <a:lnTo>
                  <a:pt x="150" y="115"/>
                </a:lnTo>
                <a:lnTo>
                  <a:pt x="151" y="117"/>
                </a:lnTo>
                <a:lnTo>
                  <a:pt x="151" y="117"/>
                </a:lnTo>
                <a:lnTo>
                  <a:pt x="151" y="119"/>
                </a:lnTo>
                <a:lnTo>
                  <a:pt x="150" y="119"/>
                </a:lnTo>
                <a:lnTo>
                  <a:pt x="150" y="120"/>
                </a:lnTo>
                <a:lnTo>
                  <a:pt x="148" y="122"/>
                </a:lnTo>
                <a:lnTo>
                  <a:pt x="146" y="124"/>
                </a:lnTo>
                <a:lnTo>
                  <a:pt x="148" y="124"/>
                </a:lnTo>
                <a:lnTo>
                  <a:pt x="150" y="126"/>
                </a:lnTo>
                <a:lnTo>
                  <a:pt x="150" y="126"/>
                </a:lnTo>
                <a:lnTo>
                  <a:pt x="155" y="129"/>
                </a:lnTo>
                <a:lnTo>
                  <a:pt x="160" y="131"/>
                </a:lnTo>
                <a:lnTo>
                  <a:pt x="162" y="131"/>
                </a:lnTo>
                <a:lnTo>
                  <a:pt x="165" y="131"/>
                </a:lnTo>
                <a:lnTo>
                  <a:pt x="169" y="134"/>
                </a:lnTo>
                <a:lnTo>
                  <a:pt x="174" y="138"/>
                </a:lnTo>
                <a:lnTo>
                  <a:pt x="178" y="140"/>
                </a:lnTo>
                <a:lnTo>
                  <a:pt x="183" y="143"/>
                </a:lnTo>
                <a:lnTo>
                  <a:pt x="186" y="147"/>
                </a:lnTo>
                <a:lnTo>
                  <a:pt x="188" y="148"/>
                </a:lnTo>
                <a:lnTo>
                  <a:pt x="190" y="150"/>
                </a:lnTo>
                <a:lnTo>
                  <a:pt x="191" y="152"/>
                </a:lnTo>
                <a:lnTo>
                  <a:pt x="191" y="154"/>
                </a:lnTo>
                <a:lnTo>
                  <a:pt x="190" y="155"/>
                </a:lnTo>
                <a:lnTo>
                  <a:pt x="190" y="157"/>
                </a:lnTo>
                <a:lnTo>
                  <a:pt x="190" y="159"/>
                </a:lnTo>
                <a:lnTo>
                  <a:pt x="188" y="159"/>
                </a:lnTo>
                <a:lnTo>
                  <a:pt x="186" y="159"/>
                </a:lnTo>
                <a:lnTo>
                  <a:pt x="185" y="157"/>
                </a:lnTo>
                <a:lnTo>
                  <a:pt x="183" y="157"/>
                </a:lnTo>
                <a:lnTo>
                  <a:pt x="183" y="155"/>
                </a:lnTo>
                <a:lnTo>
                  <a:pt x="183" y="154"/>
                </a:lnTo>
                <a:lnTo>
                  <a:pt x="183" y="152"/>
                </a:lnTo>
                <a:lnTo>
                  <a:pt x="181" y="152"/>
                </a:lnTo>
                <a:lnTo>
                  <a:pt x="179" y="150"/>
                </a:lnTo>
                <a:lnTo>
                  <a:pt x="178" y="150"/>
                </a:lnTo>
                <a:lnTo>
                  <a:pt x="176" y="150"/>
                </a:lnTo>
                <a:lnTo>
                  <a:pt x="174" y="150"/>
                </a:lnTo>
                <a:lnTo>
                  <a:pt x="171" y="148"/>
                </a:lnTo>
                <a:lnTo>
                  <a:pt x="169" y="147"/>
                </a:lnTo>
                <a:lnTo>
                  <a:pt x="165" y="145"/>
                </a:lnTo>
                <a:lnTo>
                  <a:pt x="164" y="147"/>
                </a:lnTo>
                <a:lnTo>
                  <a:pt x="162" y="150"/>
                </a:lnTo>
                <a:lnTo>
                  <a:pt x="160" y="154"/>
                </a:lnTo>
                <a:lnTo>
                  <a:pt x="160" y="155"/>
                </a:lnTo>
                <a:lnTo>
                  <a:pt x="160" y="159"/>
                </a:lnTo>
                <a:lnTo>
                  <a:pt x="158" y="161"/>
                </a:lnTo>
                <a:lnTo>
                  <a:pt x="158" y="162"/>
                </a:lnTo>
                <a:lnTo>
                  <a:pt x="158" y="162"/>
                </a:lnTo>
                <a:lnTo>
                  <a:pt x="158" y="164"/>
                </a:lnTo>
                <a:lnTo>
                  <a:pt x="160" y="164"/>
                </a:lnTo>
                <a:lnTo>
                  <a:pt x="162" y="164"/>
                </a:lnTo>
                <a:lnTo>
                  <a:pt x="164" y="166"/>
                </a:lnTo>
                <a:lnTo>
                  <a:pt x="169" y="169"/>
                </a:lnTo>
                <a:lnTo>
                  <a:pt x="169" y="171"/>
                </a:lnTo>
                <a:lnTo>
                  <a:pt x="169" y="173"/>
                </a:lnTo>
                <a:lnTo>
                  <a:pt x="169" y="175"/>
                </a:lnTo>
                <a:lnTo>
                  <a:pt x="169" y="178"/>
                </a:lnTo>
                <a:lnTo>
                  <a:pt x="169" y="180"/>
                </a:lnTo>
                <a:lnTo>
                  <a:pt x="167" y="180"/>
                </a:lnTo>
                <a:lnTo>
                  <a:pt x="167" y="180"/>
                </a:lnTo>
                <a:lnTo>
                  <a:pt x="165" y="182"/>
                </a:lnTo>
                <a:lnTo>
                  <a:pt x="164" y="182"/>
                </a:lnTo>
                <a:lnTo>
                  <a:pt x="162" y="183"/>
                </a:lnTo>
                <a:lnTo>
                  <a:pt x="160" y="185"/>
                </a:lnTo>
                <a:lnTo>
                  <a:pt x="160" y="187"/>
                </a:lnTo>
                <a:lnTo>
                  <a:pt x="160" y="190"/>
                </a:lnTo>
                <a:lnTo>
                  <a:pt x="160" y="192"/>
                </a:lnTo>
                <a:lnTo>
                  <a:pt x="158" y="194"/>
                </a:lnTo>
                <a:lnTo>
                  <a:pt x="155" y="196"/>
                </a:lnTo>
                <a:lnTo>
                  <a:pt x="153" y="199"/>
                </a:lnTo>
                <a:lnTo>
                  <a:pt x="153" y="201"/>
                </a:lnTo>
                <a:lnTo>
                  <a:pt x="151" y="201"/>
                </a:lnTo>
                <a:lnTo>
                  <a:pt x="150" y="203"/>
                </a:lnTo>
                <a:lnTo>
                  <a:pt x="146" y="203"/>
                </a:lnTo>
                <a:lnTo>
                  <a:pt x="144" y="201"/>
                </a:lnTo>
                <a:lnTo>
                  <a:pt x="144" y="201"/>
                </a:lnTo>
                <a:lnTo>
                  <a:pt x="144" y="199"/>
                </a:lnTo>
                <a:lnTo>
                  <a:pt x="144" y="199"/>
                </a:lnTo>
                <a:lnTo>
                  <a:pt x="144" y="197"/>
                </a:lnTo>
                <a:lnTo>
                  <a:pt x="144" y="196"/>
                </a:lnTo>
                <a:lnTo>
                  <a:pt x="146" y="194"/>
                </a:lnTo>
                <a:lnTo>
                  <a:pt x="148" y="192"/>
                </a:lnTo>
                <a:lnTo>
                  <a:pt x="148" y="190"/>
                </a:lnTo>
                <a:lnTo>
                  <a:pt x="148" y="189"/>
                </a:lnTo>
                <a:lnTo>
                  <a:pt x="148" y="187"/>
                </a:lnTo>
                <a:lnTo>
                  <a:pt x="148" y="187"/>
                </a:lnTo>
                <a:lnTo>
                  <a:pt x="151" y="185"/>
                </a:lnTo>
                <a:lnTo>
                  <a:pt x="151" y="185"/>
                </a:lnTo>
                <a:lnTo>
                  <a:pt x="153" y="183"/>
                </a:lnTo>
                <a:lnTo>
                  <a:pt x="153" y="182"/>
                </a:lnTo>
                <a:lnTo>
                  <a:pt x="153" y="180"/>
                </a:lnTo>
                <a:lnTo>
                  <a:pt x="151" y="178"/>
                </a:lnTo>
                <a:lnTo>
                  <a:pt x="148" y="169"/>
                </a:lnTo>
                <a:lnTo>
                  <a:pt x="146" y="164"/>
                </a:lnTo>
                <a:lnTo>
                  <a:pt x="144" y="161"/>
                </a:lnTo>
                <a:lnTo>
                  <a:pt x="144" y="159"/>
                </a:lnTo>
                <a:lnTo>
                  <a:pt x="143" y="157"/>
                </a:lnTo>
                <a:lnTo>
                  <a:pt x="141" y="155"/>
                </a:lnTo>
                <a:lnTo>
                  <a:pt x="141" y="157"/>
                </a:lnTo>
                <a:lnTo>
                  <a:pt x="139" y="157"/>
                </a:lnTo>
                <a:lnTo>
                  <a:pt x="139" y="157"/>
                </a:lnTo>
                <a:lnTo>
                  <a:pt x="137" y="157"/>
                </a:lnTo>
                <a:lnTo>
                  <a:pt x="136" y="155"/>
                </a:lnTo>
                <a:lnTo>
                  <a:pt x="134" y="154"/>
                </a:lnTo>
                <a:lnTo>
                  <a:pt x="132" y="152"/>
                </a:lnTo>
                <a:lnTo>
                  <a:pt x="130" y="148"/>
                </a:lnTo>
                <a:lnTo>
                  <a:pt x="130" y="147"/>
                </a:lnTo>
                <a:lnTo>
                  <a:pt x="130" y="145"/>
                </a:lnTo>
                <a:lnTo>
                  <a:pt x="127" y="143"/>
                </a:lnTo>
                <a:lnTo>
                  <a:pt x="125" y="143"/>
                </a:lnTo>
                <a:lnTo>
                  <a:pt x="123" y="143"/>
                </a:lnTo>
                <a:lnTo>
                  <a:pt x="123" y="143"/>
                </a:lnTo>
                <a:lnTo>
                  <a:pt x="122" y="141"/>
                </a:lnTo>
                <a:lnTo>
                  <a:pt x="122" y="140"/>
                </a:lnTo>
                <a:lnTo>
                  <a:pt x="120" y="140"/>
                </a:lnTo>
                <a:lnTo>
                  <a:pt x="118" y="140"/>
                </a:lnTo>
                <a:lnTo>
                  <a:pt x="116" y="140"/>
                </a:lnTo>
                <a:lnTo>
                  <a:pt x="116" y="138"/>
                </a:lnTo>
                <a:lnTo>
                  <a:pt x="115" y="136"/>
                </a:lnTo>
                <a:lnTo>
                  <a:pt x="115" y="134"/>
                </a:lnTo>
                <a:lnTo>
                  <a:pt x="113" y="133"/>
                </a:lnTo>
                <a:lnTo>
                  <a:pt x="111" y="131"/>
                </a:lnTo>
                <a:lnTo>
                  <a:pt x="109" y="131"/>
                </a:lnTo>
                <a:lnTo>
                  <a:pt x="106" y="129"/>
                </a:lnTo>
                <a:lnTo>
                  <a:pt x="104" y="129"/>
                </a:lnTo>
                <a:lnTo>
                  <a:pt x="102" y="129"/>
                </a:lnTo>
                <a:lnTo>
                  <a:pt x="101" y="129"/>
                </a:lnTo>
                <a:lnTo>
                  <a:pt x="99" y="129"/>
                </a:lnTo>
                <a:lnTo>
                  <a:pt x="99" y="127"/>
                </a:lnTo>
                <a:lnTo>
                  <a:pt x="97" y="127"/>
                </a:lnTo>
                <a:lnTo>
                  <a:pt x="96" y="126"/>
                </a:lnTo>
                <a:lnTo>
                  <a:pt x="94" y="124"/>
                </a:lnTo>
                <a:lnTo>
                  <a:pt x="89" y="120"/>
                </a:lnTo>
                <a:lnTo>
                  <a:pt x="87" y="117"/>
                </a:lnTo>
                <a:lnTo>
                  <a:pt x="83" y="113"/>
                </a:lnTo>
                <a:lnTo>
                  <a:pt x="83" y="112"/>
                </a:lnTo>
                <a:lnTo>
                  <a:pt x="80" y="112"/>
                </a:lnTo>
                <a:lnTo>
                  <a:pt x="78" y="110"/>
                </a:lnTo>
                <a:lnTo>
                  <a:pt x="78" y="108"/>
                </a:lnTo>
                <a:lnTo>
                  <a:pt x="78" y="107"/>
                </a:lnTo>
                <a:lnTo>
                  <a:pt x="76" y="107"/>
                </a:lnTo>
                <a:lnTo>
                  <a:pt x="73" y="105"/>
                </a:lnTo>
                <a:lnTo>
                  <a:pt x="71" y="105"/>
                </a:lnTo>
                <a:lnTo>
                  <a:pt x="69" y="103"/>
                </a:lnTo>
                <a:lnTo>
                  <a:pt x="69" y="101"/>
                </a:lnTo>
                <a:lnTo>
                  <a:pt x="68" y="100"/>
                </a:lnTo>
                <a:lnTo>
                  <a:pt x="68" y="98"/>
                </a:lnTo>
                <a:lnTo>
                  <a:pt x="66" y="96"/>
                </a:lnTo>
                <a:lnTo>
                  <a:pt x="64" y="96"/>
                </a:lnTo>
                <a:lnTo>
                  <a:pt x="62" y="94"/>
                </a:lnTo>
                <a:lnTo>
                  <a:pt x="62" y="93"/>
                </a:lnTo>
                <a:lnTo>
                  <a:pt x="62" y="93"/>
                </a:lnTo>
                <a:lnTo>
                  <a:pt x="62" y="91"/>
                </a:lnTo>
                <a:lnTo>
                  <a:pt x="62" y="91"/>
                </a:lnTo>
                <a:lnTo>
                  <a:pt x="61" y="89"/>
                </a:lnTo>
                <a:lnTo>
                  <a:pt x="61" y="89"/>
                </a:lnTo>
                <a:lnTo>
                  <a:pt x="59" y="87"/>
                </a:lnTo>
                <a:lnTo>
                  <a:pt x="57" y="82"/>
                </a:lnTo>
                <a:lnTo>
                  <a:pt x="57" y="79"/>
                </a:lnTo>
                <a:lnTo>
                  <a:pt x="55" y="77"/>
                </a:lnTo>
                <a:lnTo>
                  <a:pt x="55" y="75"/>
                </a:lnTo>
                <a:lnTo>
                  <a:pt x="55" y="72"/>
                </a:lnTo>
                <a:lnTo>
                  <a:pt x="55" y="70"/>
                </a:lnTo>
                <a:lnTo>
                  <a:pt x="54" y="68"/>
                </a:lnTo>
                <a:lnTo>
                  <a:pt x="52" y="66"/>
                </a:lnTo>
                <a:lnTo>
                  <a:pt x="48" y="66"/>
                </a:lnTo>
                <a:lnTo>
                  <a:pt x="47" y="65"/>
                </a:lnTo>
                <a:lnTo>
                  <a:pt x="45" y="63"/>
                </a:lnTo>
                <a:lnTo>
                  <a:pt x="41" y="61"/>
                </a:lnTo>
                <a:lnTo>
                  <a:pt x="38" y="59"/>
                </a:lnTo>
                <a:lnTo>
                  <a:pt x="34" y="58"/>
                </a:lnTo>
                <a:lnTo>
                  <a:pt x="33" y="58"/>
                </a:lnTo>
                <a:lnTo>
                  <a:pt x="31" y="59"/>
                </a:lnTo>
                <a:lnTo>
                  <a:pt x="29" y="59"/>
                </a:lnTo>
                <a:lnTo>
                  <a:pt x="29" y="61"/>
                </a:lnTo>
                <a:lnTo>
                  <a:pt x="27" y="61"/>
                </a:lnTo>
                <a:lnTo>
                  <a:pt x="27" y="63"/>
                </a:lnTo>
                <a:lnTo>
                  <a:pt x="26" y="63"/>
                </a:lnTo>
                <a:lnTo>
                  <a:pt x="24" y="65"/>
                </a:lnTo>
                <a:lnTo>
                  <a:pt x="22" y="66"/>
                </a:lnTo>
                <a:lnTo>
                  <a:pt x="22" y="66"/>
                </a:lnTo>
                <a:lnTo>
                  <a:pt x="20" y="68"/>
                </a:lnTo>
                <a:lnTo>
                  <a:pt x="19" y="68"/>
                </a:lnTo>
                <a:lnTo>
                  <a:pt x="15" y="72"/>
                </a:lnTo>
                <a:lnTo>
                  <a:pt x="14" y="72"/>
                </a:lnTo>
                <a:lnTo>
                  <a:pt x="12" y="72"/>
                </a:lnTo>
                <a:lnTo>
                  <a:pt x="12" y="70"/>
                </a:lnTo>
                <a:lnTo>
                  <a:pt x="12" y="68"/>
                </a:lnTo>
                <a:lnTo>
                  <a:pt x="12" y="68"/>
                </a:lnTo>
                <a:lnTo>
                  <a:pt x="14" y="66"/>
                </a:lnTo>
                <a:lnTo>
                  <a:pt x="14" y="65"/>
                </a:lnTo>
                <a:lnTo>
                  <a:pt x="15" y="63"/>
                </a:lnTo>
                <a:lnTo>
                  <a:pt x="10" y="63"/>
                </a:lnTo>
                <a:lnTo>
                  <a:pt x="7" y="61"/>
                </a:lnTo>
                <a:lnTo>
                  <a:pt x="5" y="59"/>
                </a:lnTo>
                <a:lnTo>
                  <a:pt x="3" y="58"/>
                </a:lnTo>
                <a:lnTo>
                  <a:pt x="3" y="54"/>
                </a:lnTo>
                <a:lnTo>
                  <a:pt x="3" y="52"/>
                </a:lnTo>
                <a:lnTo>
                  <a:pt x="3" y="52"/>
                </a:lnTo>
                <a:lnTo>
                  <a:pt x="3" y="51"/>
                </a:lnTo>
                <a:lnTo>
                  <a:pt x="5" y="51"/>
                </a:lnTo>
                <a:lnTo>
                  <a:pt x="5" y="47"/>
                </a:lnTo>
                <a:lnTo>
                  <a:pt x="5" y="47"/>
                </a:lnTo>
                <a:lnTo>
                  <a:pt x="3" y="45"/>
                </a:lnTo>
                <a:lnTo>
                  <a:pt x="1" y="45"/>
                </a:lnTo>
                <a:lnTo>
                  <a:pt x="1" y="45"/>
                </a:lnTo>
                <a:lnTo>
                  <a:pt x="1" y="44"/>
                </a:lnTo>
                <a:lnTo>
                  <a:pt x="1" y="44"/>
                </a:lnTo>
                <a:lnTo>
                  <a:pt x="1" y="44"/>
                </a:lnTo>
                <a:lnTo>
                  <a:pt x="0" y="40"/>
                </a:lnTo>
                <a:lnTo>
                  <a:pt x="0" y="40"/>
                </a:lnTo>
                <a:lnTo>
                  <a:pt x="1" y="38"/>
                </a:lnTo>
                <a:lnTo>
                  <a:pt x="1" y="38"/>
                </a:lnTo>
                <a:lnTo>
                  <a:pt x="5" y="38"/>
                </a:lnTo>
                <a:lnTo>
                  <a:pt x="7" y="38"/>
                </a:lnTo>
                <a:lnTo>
                  <a:pt x="8" y="37"/>
                </a:lnTo>
                <a:lnTo>
                  <a:pt x="8" y="35"/>
                </a:lnTo>
                <a:lnTo>
                  <a:pt x="7" y="33"/>
                </a:lnTo>
                <a:lnTo>
                  <a:pt x="5" y="30"/>
                </a:lnTo>
                <a:lnTo>
                  <a:pt x="5" y="28"/>
                </a:lnTo>
                <a:lnTo>
                  <a:pt x="3" y="26"/>
                </a:lnTo>
                <a:lnTo>
                  <a:pt x="5" y="24"/>
                </a:lnTo>
                <a:lnTo>
                  <a:pt x="7" y="23"/>
                </a:lnTo>
                <a:lnTo>
                  <a:pt x="8" y="23"/>
                </a:lnTo>
                <a:lnTo>
                  <a:pt x="12" y="23"/>
                </a:lnTo>
                <a:lnTo>
                  <a:pt x="14" y="23"/>
                </a:lnTo>
                <a:lnTo>
                  <a:pt x="15" y="23"/>
                </a:lnTo>
                <a:lnTo>
                  <a:pt x="17" y="23"/>
                </a:lnTo>
                <a:lnTo>
                  <a:pt x="19" y="24"/>
                </a:lnTo>
                <a:lnTo>
                  <a:pt x="20" y="23"/>
                </a:lnTo>
                <a:lnTo>
                  <a:pt x="22" y="21"/>
                </a:lnTo>
                <a:lnTo>
                  <a:pt x="24" y="19"/>
                </a:lnTo>
                <a:lnTo>
                  <a:pt x="24" y="17"/>
                </a:lnTo>
                <a:lnTo>
                  <a:pt x="24" y="16"/>
                </a:lnTo>
                <a:lnTo>
                  <a:pt x="26" y="16"/>
                </a:lnTo>
                <a:lnTo>
                  <a:pt x="26" y="14"/>
                </a:lnTo>
                <a:lnTo>
                  <a:pt x="27" y="14"/>
                </a:lnTo>
                <a:lnTo>
                  <a:pt x="27" y="14"/>
                </a:lnTo>
                <a:lnTo>
                  <a:pt x="27" y="12"/>
                </a:lnTo>
                <a:lnTo>
                  <a:pt x="29" y="14"/>
                </a:lnTo>
                <a:lnTo>
                  <a:pt x="29" y="16"/>
                </a:lnTo>
                <a:lnTo>
                  <a:pt x="29" y="17"/>
                </a:lnTo>
                <a:lnTo>
                  <a:pt x="31" y="19"/>
                </a:lnTo>
                <a:lnTo>
                  <a:pt x="33" y="19"/>
                </a:lnTo>
                <a:lnTo>
                  <a:pt x="34" y="21"/>
                </a:lnTo>
                <a:lnTo>
                  <a:pt x="34" y="23"/>
                </a:lnTo>
                <a:lnTo>
                  <a:pt x="34" y="23"/>
                </a:lnTo>
                <a:lnTo>
                  <a:pt x="34" y="24"/>
                </a:lnTo>
                <a:lnTo>
                  <a:pt x="36" y="26"/>
                </a:lnTo>
                <a:lnTo>
                  <a:pt x="36" y="26"/>
                </a:lnTo>
                <a:lnTo>
                  <a:pt x="38" y="26"/>
                </a:lnTo>
                <a:lnTo>
                  <a:pt x="38" y="24"/>
                </a:lnTo>
                <a:lnTo>
                  <a:pt x="38" y="23"/>
                </a:lnTo>
                <a:lnTo>
                  <a:pt x="38" y="23"/>
                </a:lnTo>
                <a:lnTo>
                  <a:pt x="38" y="21"/>
                </a:lnTo>
                <a:lnTo>
                  <a:pt x="40" y="21"/>
                </a:lnTo>
                <a:lnTo>
                  <a:pt x="41" y="19"/>
                </a:lnTo>
                <a:lnTo>
                  <a:pt x="41" y="16"/>
                </a:lnTo>
                <a:lnTo>
                  <a:pt x="41" y="14"/>
                </a:lnTo>
                <a:lnTo>
                  <a:pt x="43" y="12"/>
                </a:lnTo>
                <a:lnTo>
                  <a:pt x="45" y="14"/>
                </a:lnTo>
                <a:lnTo>
                  <a:pt x="47" y="16"/>
                </a:lnTo>
                <a:lnTo>
                  <a:pt x="48" y="16"/>
                </a:lnTo>
                <a:lnTo>
                  <a:pt x="48" y="16"/>
                </a:lnTo>
                <a:lnTo>
                  <a:pt x="50" y="16"/>
                </a:lnTo>
                <a:lnTo>
                  <a:pt x="52" y="16"/>
                </a:lnTo>
                <a:lnTo>
                  <a:pt x="54" y="16"/>
                </a:lnTo>
                <a:lnTo>
                  <a:pt x="54" y="17"/>
                </a:lnTo>
                <a:lnTo>
                  <a:pt x="54" y="17"/>
                </a:lnTo>
                <a:lnTo>
                  <a:pt x="55" y="19"/>
                </a:lnTo>
                <a:lnTo>
                  <a:pt x="55" y="17"/>
                </a:lnTo>
                <a:lnTo>
                  <a:pt x="55" y="16"/>
                </a:lnTo>
                <a:lnTo>
                  <a:pt x="55" y="14"/>
                </a:lnTo>
                <a:lnTo>
                  <a:pt x="54" y="12"/>
                </a:lnTo>
                <a:lnTo>
                  <a:pt x="54" y="12"/>
                </a:lnTo>
                <a:lnTo>
                  <a:pt x="55" y="11"/>
                </a:lnTo>
                <a:lnTo>
                  <a:pt x="57" y="11"/>
                </a:lnTo>
                <a:lnTo>
                  <a:pt x="59" y="11"/>
                </a:lnTo>
                <a:lnTo>
                  <a:pt x="61" y="11"/>
                </a:lnTo>
                <a:lnTo>
                  <a:pt x="59" y="9"/>
                </a:lnTo>
                <a:lnTo>
                  <a:pt x="61" y="7"/>
                </a:lnTo>
                <a:lnTo>
                  <a:pt x="62" y="5"/>
                </a:lnTo>
                <a:lnTo>
                  <a:pt x="64" y="5"/>
                </a:lnTo>
                <a:lnTo>
                  <a:pt x="66" y="5"/>
                </a:lnTo>
                <a:lnTo>
                  <a:pt x="68" y="5"/>
                </a:lnTo>
                <a:lnTo>
                  <a:pt x="69" y="5"/>
                </a:lnTo>
                <a:lnTo>
                  <a:pt x="71" y="4"/>
                </a:lnTo>
                <a:lnTo>
                  <a:pt x="73" y="4"/>
                </a:lnTo>
                <a:lnTo>
                  <a:pt x="76" y="4"/>
                </a:lnTo>
                <a:lnTo>
                  <a:pt x="78" y="4"/>
                </a:lnTo>
                <a:lnTo>
                  <a:pt x="80" y="4"/>
                </a:lnTo>
                <a:lnTo>
                  <a:pt x="82" y="2"/>
                </a:lnTo>
                <a:lnTo>
                  <a:pt x="85"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3579">
            <a:extLst>
              <a:ext uri="{FF2B5EF4-FFF2-40B4-BE49-F238E27FC236}">
                <a16:creationId xmlns:a16="http://schemas.microsoft.com/office/drawing/2014/main" id="{42A14140-E1F6-48FB-9EEE-F22C3AE5CD19}"/>
              </a:ext>
            </a:extLst>
          </p:cNvPr>
          <p:cNvSpPr>
            <a:spLocks noChangeAspect="1"/>
          </p:cNvSpPr>
          <p:nvPr/>
        </p:nvSpPr>
        <p:spPr bwMode="auto">
          <a:xfrm>
            <a:off x="1172578" y="1412208"/>
            <a:ext cx="139577" cy="89536"/>
          </a:xfrm>
          <a:custGeom>
            <a:avLst/>
            <a:gdLst>
              <a:gd name="T0" fmla="*/ 53 w 53"/>
              <a:gd name="T1" fmla="*/ 3 h 34"/>
              <a:gd name="T2" fmla="*/ 51 w 53"/>
              <a:gd name="T3" fmla="*/ 7 h 34"/>
              <a:gd name="T4" fmla="*/ 49 w 53"/>
              <a:gd name="T5" fmla="*/ 8 h 34"/>
              <a:gd name="T6" fmla="*/ 47 w 53"/>
              <a:gd name="T7" fmla="*/ 12 h 34"/>
              <a:gd name="T8" fmla="*/ 46 w 53"/>
              <a:gd name="T9" fmla="*/ 17 h 34"/>
              <a:gd name="T10" fmla="*/ 47 w 53"/>
              <a:gd name="T11" fmla="*/ 20 h 34"/>
              <a:gd name="T12" fmla="*/ 49 w 53"/>
              <a:gd name="T13" fmla="*/ 27 h 34"/>
              <a:gd name="T14" fmla="*/ 47 w 53"/>
              <a:gd name="T15" fmla="*/ 29 h 34"/>
              <a:gd name="T16" fmla="*/ 46 w 53"/>
              <a:gd name="T17" fmla="*/ 31 h 34"/>
              <a:gd name="T18" fmla="*/ 40 w 53"/>
              <a:gd name="T19" fmla="*/ 33 h 34"/>
              <a:gd name="T20" fmla="*/ 37 w 53"/>
              <a:gd name="T21" fmla="*/ 33 h 34"/>
              <a:gd name="T22" fmla="*/ 35 w 53"/>
              <a:gd name="T23" fmla="*/ 31 h 34"/>
              <a:gd name="T24" fmla="*/ 30 w 53"/>
              <a:gd name="T25" fmla="*/ 26 h 34"/>
              <a:gd name="T26" fmla="*/ 26 w 53"/>
              <a:gd name="T27" fmla="*/ 26 h 34"/>
              <a:gd name="T28" fmla="*/ 19 w 53"/>
              <a:gd name="T29" fmla="*/ 22 h 34"/>
              <a:gd name="T30" fmla="*/ 16 w 53"/>
              <a:gd name="T31" fmla="*/ 19 h 34"/>
              <a:gd name="T32" fmla="*/ 12 w 53"/>
              <a:gd name="T33" fmla="*/ 19 h 34"/>
              <a:gd name="T34" fmla="*/ 9 w 53"/>
              <a:gd name="T35" fmla="*/ 15 h 34"/>
              <a:gd name="T36" fmla="*/ 2 w 53"/>
              <a:gd name="T37" fmla="*/ 13 h 34"/>
              <a:gd name="T38" fmla="*/ 0 w 53"/>
              <a:gd name="T39" fmla="*/ 10 h 34"/>
              <a:gd name="T40" fmla="*/ 0 w 53"/>
              <a:gd name="T41" fmla="*/ 5 h 34"/>
              <a:gd name="T42" fmla="*/ 4 w 53"/>
              <a:gd name="T43" fmla="*/ 3 h 34"/>
              <a:gd name="T44" fmla="*/ 6 w 53"/>
              <a:gd name="T45" fmla="*/ 3 h 34"/>
              <a:gd name="T46" fmla="*/ 7 w 53"/>
              <a:gd name="T47" fmla="*/ 5 h 34"/>
              <a:gd name="T48" fmla="*/ 9 w 53"/>
              <a:gd name="T49" fmla="*/ 7 h 34"/>
              <a:gd name="T50" fmla="*/ 9 w 53"/>
              <a:gd name="T51" fmla="*/ 3 h 34"/>
              <a:gd name="T52" fmla="*/ 12 w 53"/>
              <a:gd name="T53" fmla="*/ 1 h 34"/>
              <a:gd name="T54" fmla="*/ 14 w 53"/>
              <a:gd name="T55" fmla="*/ 1 h 34"/>
              <a:gd name="T56" fmla="*/ 18 w 53"/>
              <a:gd name="T57" fmla="*/ 5 h 34"/>
              <a:gd name="T58" fmla="*/ 21 w 53"/>
              <a:gd name="T59" fmla="*/ 5 h 34"/>
              <a:gd name="T60" fmla="*/ 26 w 53"/>
              <a:gd name="T61" fmla="*/ 7 h 34"/>
              <a:gd name="T62" fmla="*/ 35 w 53"/>
              <a:gd name="T63" fmla="*/ 5 h 34"/>
              <a:gd name="T64" fmla="*/ 40 w 53"/>
              <a:gd name="T65" fmla="*/ 3 h 34"/>
              <a:gd name="T66" fmla="*/ 46 w 53"/>
              <a:gd name="T67" fmla="*/ 3 h 34"/>
              <a:gd name="T68" fmla="*/ 47 w 53"/>
              <a:gd name="T69" fmla="*/ 1 h 34"/>
              <a:gd name="T70" fmla="*/ 49 w 53"/>
              <a:gd name="T71" fmla="*/ 1 h 34"/>
              <a:gd name="T72" fmla="*/ 51 w 53"/>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4">
                <a:moveTo>
                  <a:pt x="51" y="0"/>
                </a:moveTo>
                <a:lnTo>
                  <a:pt x="53" y="3"/>
                </a:lnTo>
                <a:lnTo>
                  <a:pt x="53" y="7"/>
                </a:lnTo>
                <a:lnTo>
                  <a:pt x="51" y="7"/>
                </a:lnTo>
                <a:lnTo>
                  <a:pt x="51" y="7"/>
                </a:lnTo>
                <a:lnTo>
                  <a:pt x="49" y="8"/>
                </a:lnTo>
                <a:lnTo>
                  <a:pt x="47" y="10"/>
                </a:lnTo>
                <a:lnTo>
                  <a:pt x="47" y="12"/>
                </a:lnTo>
                <a:lnTo>
                  <a:pt x="46" y="13"/>
                </a:lnTo>
                <a:lnTo>
                  <a:pt x="46" y="17"/>
                </a:lnTo>
                <a:lnTo>
                  <a:pt x="46" y="19"/>
                </a:lnTo>
                <a:lnTo>
                  <a:pt x="47" y="20"/>
                </a:lnTo>
                <a:lnTo>
                  <a:pt x="47" y="22"/>
                </a:lnTo>
                <a:lnTo>
                  <a:pt x="49" y="27"/>
                </a:lnTo>
                <a:lnTo>
                  <a:pt x="49" y="27"/>
                </a:lnTo>
                <a:lnTo>
                  <a:pt x="47" y="29"/>
                </a:lnTo>
                <a:lnTo>
                  <a:pt x="47" y="29"/>
                </a:lnTo>
                <a:lnTo>
                  <a:pt x="46" y="31"/>
                </a:lnTo>
                <a:lnTo>
                  <a:pt x="46" y="34"/>
                </a:lnTo>
                <a:lnTo>
                  <a:pt x="40" y="33"/>
                </a:lnTo>
                <a:lnTo>
                  <a:pt x="39" y="33"/>
                </a:lnTo>
                <a:lnTo>
                  <a:pt x="37" y="33"/>
                </a:lnTo>
                <a:lnTo>
                  <a:pt x="37" y="33"/>
                </a:lnTo>
                <a:lnTo>
                  <a:pt x="35" y="31"/>
                </a:lnTo>
                <a:lnTo>
                  <a:pt x="33" y="29"/>
                </a:lnTo>
                <a:lnTo>
                  <a:pt x="30" y="26"/>
                </a:lnTo>
                <a:lnTo>
                  <a:pt x="28" y="26"/>
                </a:lnTo>
                <a:lnTo>
                  <a:pt x="26" y="26"/>
                </a:lnTo>
                <a:lnTo>
                  <a:pt x="21" y="24"/>
                </a:lnTo>
                <a:lnTo>
                  <a:pt x="19" y="22"/>
                </a:lnTo>
                <a:lnTo>
                  <a:pt x="18" y="20"/>
                </a:lnTo>
                <a:lnTo>
                  <a:pt x="16" y="19"/>
                </a:lnTo>
                <a:lnTo>
                  <a:pt x="14" y="19"/>
                </a:lnTo>
                <a:lnTo>
                  <a:pt x="12" y="19"/>
                </a:lnTo>
                <a:lnTo>
                  <a:pt x="12" y="17"/>
                </a:lnTo>
                <a:lnTo>
                  <a:pt x="9" y="15"/>
                </a:lnTo>
                <a:lnTo>
                  <a:pt x="6" y="15"/>
                </a:lnTo>
                <a:lnTo>
                  <a:pt x="2" y="13"/>
                </a:lnTo>
                <a:lnTo>
                  <a:pt x="0" y="12"/>
                </a:lnTo>
                <a:lnTo>
                  <a:pt x="0" y="10"/>
                </a:lnTo>
                <a:lnTo>
                  <a:pt x="0" y="7"/>
                </a:lnTo>
                <a:lnTo>
                  <a:pt x="0" y="5"/>
                </a:lnTo>
                <a:lnTo>
                  <a:pt x="2" y="3"/>
                </a:lnTo>
                <a:lnTo>
                  <a:pt x="4" y="3"/>
                </a:lnTo>
                <a:lnTo>
                  <a:pt x="6" y="3"/>
                </a:lnTo>
                <a:lnTo>
                  <a:pt x="6" y="3"/>
                </a:lnTo>
                <a:lnTo>
                  <a:pt x="6" y="5"/>
                </a:lnTo>
                <a:lnTo>
                  <a:pt x="7" y="5"/>
                </a:lnTo>
                <a:lnTo>
                  <a:pt x="7" y="7"/>
                </a:lnTo>
                <a:lnTo>
                  <a:pt x="9" y="7"/>
                </a:lnTo>
                <a:lnTo>
                  <a:pt x="9" y="5"/>
                </a:lnTo>
                <a:lnTo>
                  <a:pt x="9" y="3"/>
                </a:lnTo>
                <a:lnTo>
                  <a:pt x="11" y="1"/>
                </a:lnTo>
                <a:lnTo>
                  <a:pt x="12" y="1"/>
                </a:lnTo>
                <a:lnTo>
                  <a:pt x="14" y="1"/>
                </a:lnTo>
                <a:lnTo>
                  <a:pt x="14" y="1"/>
                </a:lnTo>
                <a:lnTo>
                  <a:pt x="14" y="3"/>
                </a:lnTo>
                <a:lnTo>
                  <a:pt x="18" y="5"/>
                </a:lnTo>
                <a:lnTo>
                  <a:pt x="19" y="5"/>
                </a:lnTo>
                <a:lnTo>
                  <a:pt x="21" y="5"/>
                </a:lnTo>
                <a:lnTo>
                  <a:pt x="23" y="5"/>
                </a:lnTo>
                <a:lnTo>
                  <a:pt x="26" y="7"/>
                </a:lnTo>
                <a:lnTo>
                  <a:pt x="33" y="7"/>
                </a:lnTo>
                <a:lnTo>
                  <a:pt x="35" y="5"/>
                </a:lnTo>
                <a:lnTo>
                  <a:pt x="37" y="5"/>
                </a:lnTo>
                <a:lnTo>
                  <a:pt x="40" y="3"/>
                </a:lnTo>
                <a:lnTo>
                  <a:pt x="44" y="1"/>
                </a:lnTo>
                <a:lnTo>
                  <a:pt x="46" y="3"/>
                </a:lnTo>
                <a:lnTo>
                  <a:pt x="46" y="1"/>
                </a:lnTo>
                <a:lnTo>
                  <a:pt x="47" y="1"/>
                </a:lnTo>
                <a:lnTo>
                  <a:pt x="47" y="1"/>
                </a:lnTo>
                <a:lnTo>
                  <a:pt x="49" y="1"/>
                </a:lnTo>
                <a:lnTo>
                  <a:pt x="49" y="1"/>
                </a:lnTo>
                <a:lnTo>
                  <a:pt x="51"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Ellipse 89">
            <a:extLst>
              <a:ext uri="{FF2B5EF4-FFF2-40B4-BE49-F238E27FC236}">
                <a16:creationId xmlns:a16="http://schemas.microsoft.com/office/drawing/2014/main" id="{30CE5280-D9E6-46E0-A89A-B41EB0249957}"/>
              </a:ext>
            </a:extLst>
          </p:cNvPr>
          <p:cNvSpPr/>
          <p:nvPr/>
        </p:nvSpPr>
        <p:spPr>
          <a:xfrm>
            <a:off x="7575828" y="41149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91" name="Ellipse 90">
            <a:extLst>
              <a:ext uri="{FF2B5EF4-FFF2-40B4-BE49-F238E27FC236}">
                <a16:creationId xmlns:a16="http://schemas.microsoft.com/office/drawing/2014/main" id="{9214FE06-E0FA-4C3E-B7BA-19D4CFD1D450}"/>
              </a:ext>
            </a:extLst>
          </p:cNvPr>
          <p:cNvSpPr/>
          <p:nvPr/>
        </p:nvSpPr>
        <p:spPr>
          <a:xfrm>
            <a:off x="10717515" y="5432044"/>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pic>
        <p:nvPicPr>
          <p:cNvPr id="52" name="Grafik 51">
            <a:extLst>
              <a:ext uri="{FF2B5EF4-FFF2-40B4-BE49-F238E27FC236}">
                <a16:creationId xmlns:a16="http://schemas.microsoft.com/office/drawing/2014/main" id="{45C1D46C-6358-466A-A414-E4DEC77C17C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9055" y="654619"/>
            <a:ext cx="385718" cy="540000"/>
          </a:xfrm>
          <a:prstGeom prst="rect">
            <a:avLst/>
          </a:prstGeom>
        </p:spPr>
      </p:pic>
      <p:sp>
        <p:nvSpPr>
          <p:cNvPr id="54" name="Freeform 3578">
            <a:extLst>
              <a:ext uri="{FF2B5EF4-FFF2-40B4-BE49-F238E27FC236}">
                <a16:creationId xmlns:a16="http://schemas.microsoft.com/office/drawing/2014/main" id="{D9EE1458-1D0F-4849-941A-51487A038EE8}"/>
              </a:ext>
            </a:extLst>
          </p:cNvPr>
          <p:cNvSpPr>
            <a:spLocks noChangeAspect="1"/>
          </p:cNvSpPr>
          <p:nvPr/>
        </p:nvSpPr>
        <p:spPr bwMode="auto">
          <a:xfrm>
            <a:off x="1033918" y="1199723"/>
            <a:ext cx="84511" cy="143670"/>
          </a:xfrm>
          <a:custGeom>
            <a:avLst/>
            <a:gdLst>
              <a:gd name="T0" fmla="*/ 21 w 30"/>
              <a:gd name="T1" fmla="*/ 0 h 51"/>
              <a:gd name="T2" fmla="*/ 24 w 30"/>
              <a:gd name="T3" fmla="*/ 2 h 51"/>
              <a:gd name="T4" fmla="*/ 24 w 30"/>
              <a:gd name="T5" fmla="*/ 4 h 51"/>
              <a:gd name="T6" fmla="*/ 26 w 30"/>
              <a:gd name="T7" fmla="*/ 9 h 51"/>
              <a:gd name="T8" fmla="*/ 30 w 30"/>
              <a:gd name="T9" fmla="*/ 14 h 51"/>
              <a:gd name="T10" fmla="*/ 30 w 30"/>
              <a:gd name="T11" fmla="*/ 16 h 51"/>
              <a:gd name="T12" fmla="*/ 24 w 30"/>
              <a:gd name="T13" fmla="*/ 21 h 51"/>
              <a:gd name="T14" fmla="*/ 26 w 30"/>
              <a:gd name="T15" fmla="*/ 28 h 51"/>
              <a:gd name="T16" fmla="*/ 26 w 30"/>
              <a:gd name="T17" fmla="*/ 37 h 51"/>
              <a:gd name="T18" fmla="*/ 24 w 30"/>
              <a:gd name="T19" fmla="*/ 46 h 51"/>
              <a:gd name="T20" fmla="*/ 21 w 30"/>
              <a:gd name="T21" fmla="*/ 46 h 51"/>
              <a:gd name="T22" fmla="*/ 17 w 30"/>
              <a:gd name="T23" fmla="*/ 46 h 51"/>
              <a:gd name="T24" fmla="*/ 14 w 30"/>
              <a:gd name="T25" fmla="*/ 47 h 51"/>
              <a:gd name="T26" fmla="*/ 12 w 30"/>
              <a:gd name="T27" fmla="*/ 51 h 51"/>
              <a:gd name="T28" fmla="*/ 7 w 30"/>
              <a:gd name="T29" fmla="*/ 49 h 51"/>
              <a:gd name="T30" fmla="*/ 5 w 30"/>
              <a:gd name="T31" fmla="*/ 46 h 51"/>
              <a:gd name="T32" fmla="*/ 3 w 30"/>
              <a:gd name="T33" fmla="*/ 44 h 51"/>
              <a:gd name="T34" fmla="*/ 3 w 30"/>
              <a:gd name="T35" fmla="*/ 37 h 51"/>
              <a:gd name="T36" fmla="*/ 7 w 30"/>
              <a:gd name="T37" fmla="*/ 30 h 51"/>
              <a:gd name="T38" fmla="*/ 5 w 30"/>
              <a:gd name="T39" fmla="*/ 28 h 51"/>
              <a:gd name="T40" fmla="*/ 5 w 30"/>
              <a:gd name="T41" fmla="*/ 25 h 51"/>
              <a:gd name="T42" fmla="*/ 5 w 30"/>
              <a:gd name="T43" fmla="*/ 21 h 51"/>
              <a:gd name="T44" fmla="*/ 5 w 30"/>
              <a:gd name="T45" fmla="*/ 18 h 51"/>
              <a:gd name="T46" fmla="*/ 2 w 30"/>
              <a:gd name="T47" fmla="*/ 12 h 51"/>
              <a:gd name="T48" fmla="*/ 0 w 30"/>
              <a:gd name="T49" fmla="*/ 7 h 51"/>
              <a:gd name="T50" fmla="*/ 5 w 30"/>
              <a:gd name="T51" fmla="*/ 7 h 51"/>
              <a:gd name="T52" fmla="*/ 7 w 30"/>
              <a:gd name="T53" fmla="*/ 7 h 51"/>
              <a:gd name="T54" fmla="*/ 12 w 30"/>
              <a:gd name="T55" fmla="*/ 5 h 51"/>
              <a:gd name="T56" fmla="*/ 16 w 30"/>
              <a:gd name="T57" fmla="*/ 4 h 51"/>
              <a:gd name="T58" fmla="*/ 16 w 30"/>
              <a:gd name="T59" fmla="*/ 2 h 51"/>
              <a:gd name="T60" fmla="*/ 17 w 30"/>
              <a:gd name="T61" fmla="*/ 0 h 51"/>
              <a:gd name="T62" fmla="*/ 21 w 30"/>
              <a:gd name="T6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51">
                <a:moveTo>
                  <a:pt x="21" y="0"/>
                </a:moveTo>
                <a:lnTo>
                  <a:pt x="21" y="0"/>
                </a:lnTo>
                <a:lnTo>
                  <a:pt x="23" y="2"/>
                </a:lnTo>
                <a:lnTo>
                  <a:pt x="24" y="2"/>
                </a:lnTo>
                <a:lnTo>
                  <a:pt x="24" y="4"/>
                </a:lnTo>
                <a:lnTo>
                  <a:pt x="24" y="4"/>
                </a:lnTo>
                <a:lnTo>
                  <a:pt x="26" y="7"/>
                </a:lnTo>
                <a:lnTo>
                  <a:pt x="26" y="9"/>
                </a:lnTo>
                <a:lnTo>
                  <a:pt x="28" y="12"/>
                </a:lnTo>
                <a:lnTo>
                  <a:pt x="30" y="14"/>
                </a:lnTo>
                <a:lnTo>
                  <a:pt x="30" y="14"/>
                </a:lnTo>
                <a:lnTo>
                  <a:pt x="30" y="16"/>
                </a:lnTo>
                <a:lnTo>
                  <a:pt x="26" y="18"/>
                </a:lnTo>
                <a:lnTo>
                  <a:pt x="24" y="21"/>
                </a:lnTo>
                <a:lnTo>
                  <a:pt x="24" y="25"/>
                </a:lnTo>
                <a:lnTo>
                  <a:pt x="26" y="28"/>
                </a:lnTo>
                <a:lnTo>
                  <a:pt x="26" y="33"/>
                </a:lnTo>
                <a:lnTo>
                  <a:pt x="26" y="37"/>
                </a:lnTo>
                <a:lnTo>
                  <a:pt x="24" y="42"/>
                </a:lnTo>
                <a:lnTo>
                  <a:pt x="24" y="46"/>
                </a:lnTo>
                <a:lnTo>
                  <a:pt x="23" y="46"/>
                </a:lnTo>
                <a:lnTo>
                  <a:pt x="21" y="46"/>
                </a:lnTo>
                <a:lnTo>
                  <a:pt x="19" y="46"/>
                </a:lnTo>
                <a:lnTo>
                  <a:pt x="17" y="46"/>
                </a:lnTo>
                <a:lnTo>
                  <a:pt x="16" y="46"/>
                </a:lnTo>
                <a:lnTo>
                  <a:pt x="14" y="47"/>
                </a:lnTo>
                <a:lnTo>
                  <a:pt x="14" y="49"/>
                </a:lnTo>
                <a:lnTo>
                  <a:pt x="12" y="51"/>
                </a:lnTo>
                <a:lnTo>
                  <a:pt x="10" y="51"/>
                </a:lnTo>
                <a:lnTo>
                  <a:pt x="7" y="49"/>
                </a:lnTo>
                <a:lnTo>
                  <a:pt x="5" y="49"/>
                </a:lnTo>
                <a:lnTo>
                  <a:pt x="5" y="46"/>
                </a:lnTo>
                <a:lnTo>
                  <a:pt x="3" y="46"/>
                </a:lnTo>
                <a:lnTo>
                  <a:pt x="3" y="44"/>
                </a:lnTo>
                <a:lnTo>
                  <a:pt x="3" y="40"/>
                </a:lnTo>
                <a:lnTo>
                  <a:pt x="3" y="37"/>
                </a:lnTo>
                <a:lnTo>
                  <a:pt x="5" y="33"/>
                </a:lnTo>
                <a:lnTo>
                  <a:pt x="7" y="30"/>
                </a:lnTo>
                <a:lnTo>
                  <a:pt x="5" y="30"/>
                </a:lnTo>
                <a:lnTo>
                  <a:pt x="5" y="28"/>
                </a:lnTo>
                <a:lnTo>
                  <a:pt x="5" y="26"/>
                </a:lnTo>
                <a:lnTo>
                  <a:pt x="5" y="25"/>
                </a:lnTo>
                <a:lnTo>
                  <a:pt x="5" y="23"/>
                </a:lnTo>
                <a:lnTo>
                  <a:pt x="5" y="21"/>
                </a:lnTo>
                <a:lnTo>
                  <a:pt x="5" y="19"/>
                </a:lnTo>
                <a:lnTo>
                  <a:pt x="5" y="18"/>
                </a:lnTo>
                <a:lnTo>
                  <a:pt x="3" y="14"/>
                </a:lnTo>
                <a:lnTo>
                  <a:pt x="2" y="12"/>
                </a:lnTo>
                <a:lnTo>
                  <a:pt x="2" y="9"/>
                </a:lnTo>
                <a:lnTo>
                  <a:pt x="0" y="7"/>
                </a:lnTo>
                <a:lnTo>
                  <a:pt x="3" y="7"/>
                </a:lnTo>
                <a:lnTo>
                  <a:pt x="5" y="7"/>
                </a:lnTo>
                <a:lnTo>
                  <a:pt x="5" y="7"/>
                </a:lnTo>
                <a:lnTo>
                  <a:pt x="7" y="7"/>
                </a:lnTo>
                <a:lnTo>
                  <a:pt x="9" y="7"/>
                </a:lnTo>
                <a:lnTo>
                  <a:pt x="12" y="5"/>
                </a:lnTo>
                <a:lnTo>
                  <a:pt x="16" y="4"/>
                </a:lnTo>
                <a:lnTo>
                  <a:pt x="16" y="4"/>
                </a:lnTo>
                <a:lnTo>
                  <a:pt x="16" y="2"/>
                </a:lnTo>
                <a:lnTo>
                  <a:pt x="16" y="2"/>
                </a:lnTo>
                <a:lnTo>
                  <a:pt x="17" y="2"/>
                </a:lnTo>
                <a:lnTo>
                  <a:pt x="17" y="0"/>
                </a:lnTo>
                <a:lnTo>
                  <a:pt x="19" y="0"/>
                </a:lnTo>
                <a:lnTo>
                  <a:pt x="21"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oliennummernplatzhalter 4">
            <a:extLst>
              <a:ext uri="{FF2B5EF4-FFF2-40B4-BE49-F238E27FC236}">
                <a16:creationId xmlns:a16="http://schemas.microsoft.com/office/drawing/2014/main" id="{C1B2FADE-BE73-4216-9D8F-0E94F4140A7F}"/>
              </a:ext>
            </a:extLst>
          </p:cNvPr>
          <p:cNvSpPr>
            <a:spLocks noGrp="1"/>
          </p:cNvSpPr>
          <p:nvPr>
            <p:ph type="sldNum" sz="quarter" idx="4"/>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111302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24655185"/>
              </p:ext>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61%</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53%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48%</a:t>
                      </a:r>
                      <a:r>
                        <a:rPr lang="en-US" sz="1200" b="0" noProof="0" dirty="0"/>
                        <a:t> (average 41%) </a:t>
                      </a:r>
                      <a:r>
                        <a:rPr lang="en-US" sz="1200" b="1" noProof="1"/>
                        <a:t>Eternal life </a:t>
                      </a:r>
                      <a:r>
                        <a:rPr lang="en-US" sz="1200" noProof="1"/>
                        <a:t>sounds like hocus pocus, </a:t>
                      </a:r>
                      <a:r>
                        <a:rPr lang="en-US" sz="1200" b="1" noProof="1"/>
                        <a:t>26%</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56%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53%</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90%</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24%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5%</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48%</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39%</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31%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74%</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83%</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82%</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15%</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31%</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11</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de-DE" sz="1200" dirty="0">
                <a:solidFill>
                  <a:srgbClr val="C00000"/>
                </a:solidFill>
              </a:rPr>
              <a:t>11</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61" name="Ellipse 60">
            <a:extLst>
              <a:ext uri="{FF2B5EF4-FFF2-40B4-BE49-F238E27FC236}">
                <a16:creationId xmlns:a16="http://schemas.microsoft.com/office/drawing/2014/main" id="{D49F0B39-A937-4863-BD1E-044054802456}"/>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9CE327B4-C9DE-4748-AC7D-9BCF58612D0B}"/>
              </a:ext>
            </a:extLst>
          </p:cNvPr>
          <p:cNvSpPr>
            <a:spLocks noGrp="1"/>
          </p:cNvSpPr>
          <p:nvPr>
            <p:ph type="title"/>
          </p:nvPr>
        </p:nvSpPr>
        <p:spPr>
          <a:xfrm>
            <a:off x="542544" y="893116"/>
            <a:ext cx="539845" cy="705933"/>
          </a:xfrm>
        </p:spPr>
        <p:txBody>
          <a:bodyPr/>
          <a:lstStyle/>
          <a:p>
            <a:r>
              <a:rPr lang="en-US" dirty="0"/>
              <a:t>IT</a:t>
            </a:r>
          </a:p>
        </p:txBody>
      </p:sp>
      <p:sp>
        <p:nvSpPr>
          <p:cNvPr id="72" name="Freeform 3577">
            <a:extLst>
              <a:ext uri="{FF2B5EF4-FFF2-40B4-BE49-F238E27FC236}">
                <a16:creationId xmlns:a16="http://schemas.microsoft.com/office/drawing/2014/main" id="{02E303D9-E884-4E09-956C-295A47CCBF86}"/>
              </a:ext>
            </a:extLst>
          </p:cNvPr>
          <p:cNvSpPr>
            <a:spLocks noChangeAspect="1"/>
          </p:cNvSpPr>
          <p:nvPr/>
        </p:nvSpPr>
        <p:spPr bwMode="auto">
          <a:xfrm>
            <a:off x="911926" y="825357"/>
            <a:ext cx="534424" cy="567997"/>
          </a:xfrm>
          <a:custGeom>
            <a:avLst/>
            <a:gdLst>
              <a:gd name="T0" fmla="*/ 87 w 191"/>
              <a:gd name="T1" fmla="*/ 5 h 203"/>
              <a:gd name="T2" fmla="*/ 108 w 191"/>
              <a:gd name="T3" fmla="*/ 16 h 203"/>
              <a:gd name="T4" fmla="*/ 108 w 191"/>
              <a:gd name="T5" fmla="*/ 23 h 203"/>
              <a:gd name="T6" fmla="*/ 104 w 191"/>
              <a:gd name="T7" fmla="*/ 30 h 203"/>
              <a:gd name="T8" fmla="*/ 89 w 191"/>
              <a:gd name="T9" fmla="*/ 40 h 203"/>
              <a:gd name="T10" fmla="*/ 90 w 191"/>
              <a:gd name="T11" fmla="*/ 49 h 203"/>
              <a:gd name="T12" fmla="*/ 89 w 191"/>
              <a:gd name="T13" fmla="*/ 59 h 203"/>
              <a:gd name="T14" fmla="*/ 104 w 191"/>
              <a:gd name="T15" fmla="*/ 77 h 203"/>
              <a:gd name="T16" fmla="*/ 116 w 191"/>
              <a:gd name="T17" fmla="*/ 101 h 203"/>
              <a:gd name="T18" fmla="*/ 136 w 191"/>
              <a:gd name="T19" fmla="*/ 115 h 203"/>
              <a:gd name="T20" fmla="*/ 151 w 191"/>
              <a:gd name="T21" fmla="*/ 117 h 203"/>
              <a:gd name="T22" fmla="*/ 146 w 191"/>
              <a:gd name="T23" fmla="*/ 124 h 203"/>
              <a:gd name="T24" fmla="*/ 162 w 191"/>
              <a:gd name="T25" fmla="*/ 131 h 203"/>
              <a:gd name="T26" fmla="*/ 186 w 191"/>
              <a:gd name="T27" fmla="*/ 147 h 203"/>
              <a:gd name="T28" fmla="*/ 190 w 191"/>
              <a:gd name="T29" fmla="*/ 157 h 203"/>
              <a:gd name="T30" fmla="*/ 183 w 191"/>
              <a:gd name="T31" fmla="*/ 155 h 203"/>
              <a:gd name="T32" fmla="*/ 176 w 191"/>
              <a:gd name="T33" fmla="*/ 150 h 203"/>
              <a:gd name="T34" fmla="*/ 162 w 191"/>
              <a:gd name="T35" fmla="*/ 150 h 203"/>
              <a:gd name="T36" fmla="*/ 158 w 191"/>
              <a:gd name="T37" fmla="*/ 162 h 203"/>
              <a:gd name="T38" fmla="*/ 169 w 191"/>
              <a:gd name="T39" fmla="*/ 171 h 203"/>
              <a:gd name="T40" fmla="*/ 167 w 191"/>
              <a:gd name="T41" fmla="*/ 180 h 203"/>
              <a:gd name="T42" fmla="*/ 160 w 191"/>
              <a:gd name="T43" fmla="*/ 190 h 203"/>
              <a:gd name="T44" fmla="*/ 151 w 191"/>
              <a:gd name="T45" fmla="*/ 201 h 203"/>
              <a:gd name="T46" fmla="*/ 144 w 191"/>
              <a:gd name="T47" fmla="*/ 199 h 203"/>
              <a:gd name="T48" fmla="*/ 148 w 191"/>
              <a:gd name="T49" fmla="*/ 189 h 203"/>
              <a:gd name="T50" fmla="*/ 153 w 191"/>
              <a:gd name="T51" fmla="*/ 182 h 203"/>
              <a:gd name="T52" fmla="*/ 144 w 191"/>
              <a:gd name="T53" fmla="*/ 159 h 203"/>
              <a:gd name="T54" fmla="*/ 137 w 191"/>
              <a:gd name="T55" fmla="*/ 157 h 203"/>
              <a:gd name="T56" fmla="*/ 130 w 191"/>
              <a:gd name="T57" fmla="*/ 145 h 203"/>
              <a:gd name="T58" fmla="*/ 122 w 191"/>
              <a:gd name="T59" fmla="*/ 140 h 203"/>
              <a:gd name="T60" fmla="*/ 115 w 191"/>
              <a:gd name="T61" fmla="*/ 134 h 203"/>
              <a:gd name="T62" fmla="*/ 102 w 191"/>
              <a:gd name="T63" fmla="*/ 129 h 203"/>
              <a:gd name="T64" fmla="*/ 94 w 191"/>
              <a:gd name="T65" fmla="*/ 124 h 203"/>
              <a:gd name="T66" fmla="*/ 78 w 191"/>
              <a:gd name="T67" fmla="*/ 110 h 203"/>
              <a:gd name="T68" fmla="*/ 69 w 191"/>
              <a:gd name="T69" fmla="*/ 103 h 203"/>
              <a:gd name="T70" fmla="*/ 62 w 191"/>
              <a:gd name="T71" fmla="*/ 94 h 203"/>
              <a:gd name="T72" fmla="*/ 61 w 191"/>
              <a:gd name="T73" fmla="*/ 89 h 203"/>
              <a:gd name="T74" fmla="*/ 55 w 191"/>
              <a:gd name="T75" fmla="*/ 72 h 203"/>
              <a:gd name="T76" fmla="*/ 45 w 191"/>
              <a:gd name="T77" fmla="*/ 63 h 203"/>
              <a:gd name="T78" fmla="*/ 29 w 191"/>
              <a:gd name="T79" fmla="*/ 59 h 203"/>
              <a:gd name="T80" fmla="*/ 22 w 191"/>
              <a:gd name="T81" fmla="*/ 66 h 203"/>
              <a:gd name="T82" fmla="*/ 12 w 191"/>
              <a:gd name="T83" fmla="*/ 72 h 203"/>
              <a:gd name="T84" fmla="*/ 15 w 191"/>
              <a:gd name="T85" fmla="*/ 63 h 203"/>
              <a:gd name="T86" fmla="*/ 3 w 191"/>
              <a:gd name="T87" fmla="*/ 52 h 203"/>
              <a:gd name="T88" fmla="*/ 3 w 191"/>
              <a:gd name="T89" fmla="*/ 45 h 203"/>
              <a:gd name="T90" fmla="*/ 0 w 191"/>
              <a:gd name="T91" fmla="*/ 40 h 203"/>
              <a:gd name="T92" fmla="*/ 8 w 191"/>
              <a:gd name="T93" fmla="*/ 37 h 203"/>
              <a:gd name="T94" fmla="*/ 5 w 191"/>
              <a:gd name="T95" fmla="*/ 24 h 203"/>
              <a:gd name="T96" fmla="*/ 17 w 191"/>
              <a:gd name="T97" fmla="*/ 23 h 203"/>
              <a:gd name="T98" fmla="*/ 24 w 191"/>
              <a:gd name="T99" fmla="*/ 16 h 203"/>
              <a:gd name="T100" fmla="*/ 29 w 191"/>
              <a:gd name="T101" fmla="*/ 14 h 203"/>
              <a:gd name="T102" fmla="*/ 34 w 191"/>
              <a:gd name="T103" fmla="*/ 23 h 203"/>
              <a:gd name="T104" fmla="*/ 38 w 191"/>
              <a:gd name="T105" fmla="*/ 24 h 203"/>
              <a:gd name="T106" fmla="*/ 41 w 191"/>
              <a:gd name="T107" fmla="*/ 16 h 203"/>
              <a:gd name="T108" fmla="*/ 48 w 191"/>
              <a:gd name="T109" fmla="*/ 16 h 203"/>
              <a:gd name="T110" fmla="*/ 55 w 191"/>
              <a:gd name="T111" fmla="*/ 19 h 203"/>
              <a:gd name="T112" fmla="*/ 55 w 191"/>
              <a:gd name="T113" fmla="*/ 11 h 203"/>
              <a:gd name="T114" fmla="*/ 62 w 191"/>
              <a:gd name="T115" fmla="*/ 5 h 203"/>
              <a:gd name="T116" fmla="*/ 73 w 191"/>
              <a:gd name="T117" fmla="*/ 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203">
                <a:moveTo>
                  <a:pt x="85" y="0"/>
                </a:moveTo>
                <a:lnTo>
                  <a:pt x="85" y="0"/>
                </a:lnTo>
                <a:lnTo>
                  <a:pt x="87" y="2"/>
                </a:lnTo>
                <a:lnTo>
                  <a:pt x="87" y="2"/>
                </a:lnTo>
                <a:lnTo>
                  <a:pt x="87" y="4"/>
                </a:lnTo>
                <a:lnTo>
                  <a:pt x="87" y="5"/>
                </a:lnTo>
                <a:lnTo>
                  <a:pt x="87" y="5"/>
                </a:lnTo>
                <a:lnTo>
                  <a:pt x="89" y="7"/>
                </a:lnTo>
                <a:lnTo>
                  <a:pt x="94" y="11"/>
                </a:lnTo>
                <a:lnTo>
                  <a:pt x="97" y="11"/>
                </a:lnTo>
                <a:lnTo>
                  <a:pt x="109" y="14"/>
                </a:lnTo>
                <a:lnTo>
                  <a:pt x="108" y="16"/>
                </a:lnTo>
                <a:lnTo>
                  <a:pt x="106" y="16"/>
                </a:lnTo>
                <a:lnTo>
                  <a:pt x="106" y="17"/>
                </a:lnTo>
                <a:lnTo>
                  <a:pt x="106" y="19"/>
                </a:lnTo>
                <a:lnTo>
                  <a:pt x="108" y="19"/>
                </a:lnTo>
                <a:lnTo>
                  <a:pt x="108" y="21"/>
                </a:lnTo>
                <a:lnTo>
                  <a:pt x="108" y="23"/>
                </a:lnTo>
                <a:lnTo>
                  <a:pt x="108" y="23"/>
                </a:lnTo>
                <a:lnTo>
                  <a:pt x="108" y="24"/>
                </a:lnTo>
                <a:lnTo>
                  <a:pt x="108" y="28"/>
                </a:lnTo>
                <a:lnTo>
                  <a:pt x="108" y="31"/>
                </a:lnTo>
                <a:lnTo>
                  <a:pt x="106" y="30"/>
                </a:lnTo>
                <a:lnTo>
                  <a:pt x="104" y="30"/>
                </a:lnTo>
                <a:lnTo>
                  <a:pt x="101" y="30"/>
                </a:lnTo>
                <a:lnTo>
                  <a:pt x="99" y="33"/>
                </a:lnTo>
                <a:lnTo>
                  <a:pt x="96" y="35"/>
                </a:lnTo>
                <a:lnTo>
                  <a:pt x="92" y="37"/>
                </a:lnTo>
                <a:lnTo>
                  <a:pt x="89" y="37"/>
                </a:lnTo>
                <a:lnTo>
                  <a:pt x="89" y="40"/>
                </a:lnTo>
                <a:lnTo>
                  <a:pt x="89" y="42"/>
                </a:lnTo>
                <a:lnTo>
                  <a:pt x="89" y="44"/>
                </a:lnTo>
                <a:lnTo>
                  <a:pt x="90" y="45"/>
                </a:lnTo>
                <a:lnTo>
                  <a:pt x="90" y="47"/>
                </a:lnTo>
                <a:lnTo>
                  <a:pt x="90" y="47"/>
                </a:lnTo>
                <a:lnTo>
                  <a:pt x="90" y="49"/>
                </a:lnTo>
                <a:lnTo>
                  <a:pt x="90" y="51"/>
                </a:lnTo>
                <a:lnTo>
                  <a:pt x="90" y="51"/>
                </a:lnTo>
                <a:lnTo>
                  <a:pt x="89" y="52"/>
                </a:lnTo>
                <a:lnTo>
                  <a:pt x="89" y="54"/>
                </a:lnTo>
                <a:lnTo>
                  <a:pt x="89" y="56"/>
                </a:lnTo>
                <a:lnTo>
                  <a:pt x="89" y="59"/>
                </a:lnTo>
                <a:lnTo>
                  <a:pt x="89" y="61"/>
                </a:lnTo>
                <a:lnTo>
                  <a:pt x="90" y="65"/>
                </a:lnTo>
                <a:lnTo>
                  <a:pt x="92" y="66"/>
                </a:lnTo>
                <a:lnTo>
                  <a:pt x="96" y="68"/>
                </a:lnTo>
                <a:lnTo>
                  <a:pt x="99" y="73"/>
                </a:lnTo>
                <a:lnTo>
                  <a:pt x="104" y="77"/>
                </a:lnTo>
                <a:lnTo>
                  <a:pt x="108" y="79"/>
                </a:lnTo>
                <a:lnTo>
                  <a:pt x="109" y="80"/>
                </a:lnTo>
                <a:lnTo>
                  <a:pt x="109" y="82"/>
                </a:lnTo>
                <a:lnTo>
                  <a:pt x="115" y="96"/>
                </a:lnTo>
                <a:lnTo>
                  <a:pt x="115" y="98"/>
                </a:lnTo>
                <a:lnTo>
                  <a:pt x="116" y="101"/>
                </a:lnTo>
                <a:lnTo>
                  <a:pt x="118" y="103"/>
                </a:lnTo>
                <a:lnTo>
                  <a:pt x="120" y="105"/>
                </a:lnTo>
                <a:lnTo>
                  <a:pt x="123" y="108"/>
                </a:lnTo>
                <a:lnTo>
                  <a:pt x="129" y="112"/>
                </a:lnTo>
                <a:lnTo>
                  <a:pt x="132" y="113"/>
                </a:lnTo>
                <a:lnTo>
                  <a:pt x="136" y="115"/>
                </a:lnTo>
                <a:lnTo>
                  <a:pt x="139" y="115"/>
                </a:lnTo>
                <a:lnTo>
                  <a:pt x="143" y="115"/>
                </a:lnTo>
                <a:lnTo>
                  <a:pt x="144" y="115"/>
                </a:lnTo>
                <a:lnTo>
                  <a:pt x="148" y="115"/>
                </a:lnTo>
                <a:lnTo>
                  <a:pt x="150" y="115"/>
                </a:lnTo>
                <a:lnTo>
                  <a:pt x="151" y="117"/>
                </a:lnTo>
                <a:lnTo>
                  <a:pt x="151" y="117"/>
                </a:lnTo>
                <a:lnTo>
                  <a:pt x="151" y="119"/>
                </a:lnTo>
                <a:lnTo>
                  <a:pt x="150" y="119"/>
                </a:lnTo>
                <a:lnTo>
                  <a:pt x="150" y="120"/>
                </a:lnTo>
                <a:lnTo>
                  <a:pt x="148" y="122"/>
                </a:lnTo>
                <a:lnTo>
                  <a:pt x="146" y="124"/>
                </a:lnTo>
                <a:lnTo>
                  <a:pt x="148" y="124"/>
                </a:lnTo>
                <a:lnTo>
                  <a:pt x="150" y="126"/>
                </a:lnTo>
                <a:lnTo>
                  <a:pt x="150" y="126"/>
                </a:lnTo>
                <a:lnTo>
                  <a:pt x="155" y="129"/>
                </a:lnTo>
                <a:lnTo>
                  <a:pt x="160" y="131"/>
                </a:lnTo>
                <a:lnTo>
                  <a:pt x="162" y="131"/>
                </a:lnTo>
                <a:lnTo>
                  <a:pt x="165" y="131"/>
                </a:lnTo>
                <a:lnTo>
                  <a:pt x="169" y="134"/>
                </a:lnTo>
                <a:lnTo>
                  <a:pt x="174" y="138"/>
                </a:lnTo>
                <a:lnTo>
                  <a:pt x="178" y="140"/>
                </a:lnTo>
                <a:lnTo>
                  <a:pt x="183" y="143"/>
                </a:lnTo>
                <a:lnTo>
                  <a:pt x="186" y="147"/>
                </a:lnTo>
                <a:lnTo>
                  <a:pt x="188" y="148"/>
                </a:lnTo>
                <a:lnTo>
                  <a:pt x="190" y="150"/>
                </a:lnTo>
                <a:lnTo>
                  <a:pt x="191" y="152"/>
                </a:lnTo>
                <a:lnTo>
                  <a:pt x="191" y="154"/>
                </a:lnTo>
                <a:lnTo>
                  <a:pt x="190" y="155"/>
                </a:lnTo>
                <a:lnTo>
                  <a:pt x="190" y="157"/>
                </a:lnTo>
                <a:lnTo>
                  <a:pt x="190" y="159"/>
                </a:lnTo>
                <a:lnTo>
                  <a:pt x="188" y="159"/>
                </a:lnTo>
                <a:lnTo>
                  <a:pt x="186" y="159"/>
                </a:lnTo>
                <a:lnTo>
                  <a:pt x="185" y="157"/>
                </a:lnTo>
                <a:lnTo>
                  <a:pt x="183" y="157"/>
                </a:lnTo>
                <a:lnTo>
                  <a:pt x="183" y="155"/>
                </a:lnTo>
                <a:lnTo>
                  <a:pt x="183" y="154"/>
                </a:lnTo>
                <a:lnTo>
                  <a:pt x="183" y="152"/>
                </a:lnTo>
                <a:lnTo>
                  <a:pt x="181" y="152"/>
                </a:lnTo>
                <a:lnTo>
                  <a:pt x="179" y="150"/>
                </a:lnTo>
                <a:lnTo>
                  <a:pt x="178" y="150"/>
                </a:lnTo>
                <a:lnTo>
                  <a:pt x="176" y="150"/>
                </a:lnTo>
                <a:lnTo>
                  <a:pt x="174" y="150"/>
                </a:lnTo>
                <a:lnTo>
                  <a:pt x="171" y="148"/>
                </a:lnTo>
                <a:lnTo>
                  <a:pt x="169" y="147"/>
                </a:lnTo>
                <a:lnTo>
                  <a:pt x="165" y="145"/>
                </a:lnTo>
                <a:lnTo>
                  <a:pt x="164" y="147"/>
                </a:lnTo>
                <a:lnTo>
                  <a:pt x="162" y="150"/>
                </a:lnTo>
                <a:lnTo>
                  <a:pt x="160" y="154"/>
                </a:lnTo>
                <a:lnTo>
                  <a:pt x="160" y="155"/>
                </a:lnTo>
                <a:lnTo>
                  <a:pt x="160" y="159"/>
                </a:lnTo>
                <a:lnTo>
                  <a:pt x="158" y="161"/>
                </a:lnTo>
                <a:lnTo>
                  <a:pt x="158" y="162"/>
                </a:lnTo>
                <a:lnTo>
                  <a:pt x="158" y="162"/>
                </a:lnTo>
                <a:lnTo>
                  <a:pt x="158" y="164"/>
                </a:lnTo>
                <a:lnTo>
                  <a:pt x="160" y="164"/>
                </a:lnTo>
                <a:lnTo>
                  <a:pt x="162" y="164"/>
                </a:lnTo>
                <a:lnTo>
                  <a:pt x="164" y="166"/>
                </a:lnTo>
                <a:lnTo>
                  <a:pt x="169" y="169"/>
                </a:lnTo>
                <a:lnTo>
                  <a:pt x="169" y="171"/>
                </a:lnTo>
                <a:lnTo>
                  <a:pt x="169" y="173"/>
                </a:lnTo>
                <a:lnTo>
                  <a:pt x="169" y="175"/>
                </a:lnTo>
                <a:lnTo>
                  <a:pt x="169" y="178"/>
                </a:lnTo>
                <a:lnTo>
                  <a:pt x="169" y="180"/>
                </a:lnTo>
                <a:lnTo>
                  <a:pt x="167" y="180"/>
                </a:lnTo>
                <a:lnTo>
                  <a:pt x="167" y="180"/>
                </a:lnTo>
                <a:lnTo>
                  <a:pt x="165" y="182"/>
                </a:lnTo>
                <a:lnTo>
                  <a:pt x="164" y="182"/>
                </a:lnTo>
                <a:lnTo>
                  <a:pt x="162" y="183"/>
                </a:lnTo>
                <a:lnTo>
                  <a:pt x="160" y="185"/>
                </a:lnTo>
                <a:lnTo>
                  <a:pt x="160" y="187"/>
                </a:lnTo>
                <a:lnTo>
                  <a:pt x="160" y="190"/>
                </a:lnTo>
                <a:lnTo>
                  <a:pt x="160" y="192"/>
                </a:lnTo>
                <a:lnTo>
                  <a:pt x="158" y="194"/>
                </a:lnTo>
                <a:lnTo>
                  <a:pt x="155" y="196"/>
                </a:lnTo>
                <a:lnTo>
                  <a:pt x="153" y="199"/>
                </a:lnTo>
                <a:lnTo>
                  <a:pt x="153" y="201"/>
                </a:lnTo>
                <a:lnTo>
                  <a:pt x="151" y="201"/>
                </a:lnTo>
                <a:lnTo>
                  <a:pt x="150" y="203"/>
                </a:lnTo>
                <a:lnTo>
                  <a:pt x="146" y="203"/>
                </a:lnTo>
                <a:lnTo>
                  <a:pt x="144" y="201"/>
                </a:lnTo>
                <a:lnTo>
                  <a:pt x="144" y="201"/>
                </a:lnTo>
                <a:lnTo>
                  <a:pt x="144" y="199"/>
                </a:lnTo>
                <a:lnTo>
                  <a:pt x="144" y="199"/>
                </a:lnTo>
                <a:lnTo>
                  <a:pt x="144" y="197"/>
                </a:lnTo>
                <a:lnTo>
                  <a:pt x="144" y="196"/>
                </a:lnTo>
                <a:lnTo>
                  <a:pt x="146" y="194"/>
                </a:lnTo>
                <a:lnTo>
                  <a:pt x="148" y="192"/>
                </a:lnTo>
                <a:lnTo>
                  <a:pt x="148" y="190"/>
                </a:lnTo>
                <a:lnTo>
                  <a:pt x="148" y="189"/>
                </a:lnTo>
                <a:lnTo>
                  <a:pt x="148" y="187"/>
                </a:lnTo>
                <a:lnTo>
                  <a:pt x="148" y="187"/>
                </a:lnTo>
                <a:lnTo>
                  <a:pt x="151" y="185"/>
                </a:lnTo>
                <a:lnTo>
                  <a:pt x="151" y="185"/>
                </a:lnTo>
                <a:lnTo>
                  <a:pt x="153" y="183"/>
                </a:lnTo>
                <a:lnTo>
                  <a:pt x="153" y="182"/>
                </a:lnTo>
                <a:lnTo>
                  <a:pt x="153" y="180"/>
                </a:lnTo>
                <a:lnTo>
                  <a:pt x="151" y="178"/>
                </a:lnTo>
                <a:lnTo>
                  <a:pt x="148" y="169"/>
                </a:lnTo>
                <a:lnTo>
                  <a:pt x="146" y="164"/>
                </a:lnTo>
                <a:lnTo>
                  <a:pt x="144" y="161"/>
                </a:lnTo>
                <a:lnTo>
                  <a:pt x="144" y="159"/>
                </a:lnTo>
                <a:lnTo>
                  <a:pt x="143" y="157"/>
                </a:lnTo>
                <a:lnTo>
                  <a:pt x="141" y="155"/>
                </a:lnTo>
                <a:lnTo>
                  <a:pt x="141" y="157"/>
                </a:lnTo>
                <a:lnTo>
                  <a:pt x="139" y="157"/>
                </a:lnTo>
                <a:lnTo>
                  <a:pt x="139" y="157"/>
                </a:lnTo>
                <a:lnTo>
                  <a:pt x="137" y="157"/>
                </a:lnTo>
                <a:lnTo>
                  <a:pt x="136" y="155"/>
                </a:lnTo>
                <a:lnTo>
                  <a:pt x="134" y="154"/>
                </a:lnTo>
                <a:lnTo>
                  <a:pt x="132" y="152"/>
                </a:lnTo>
                <a:lnTo>
                  <a:pt x="130" y="148"/>
                </a:lnTo>
                <a:lnTo>
                  <a:pt x="130" y="147"/>
                </a:lnTo>
                <a:lnTo>
                  <a:pt x="130" y="145"/>
                </a:lnTo>
                <a:lnTo>
                  <a:pt x="127" y="143"/>
                </a:lnTo>
                <a:lnTo>
                  <a:pt x="125" y="143"/>
                </a:lnTo>
                <a:lnTo>
                  <a:pt x="123" y="143"/>
                </a:lnTo>
                <a:lnTo>
                  <a:pt x="123" y="143"/>
                </a:lnTo>
                <a:lnTo>
                  <a:pt x="122" y="141"/>
                </a:lnTo>
                <a:lnTo>
                  <a:pt x="122" y="140"/>
                </a:lnTo>
                <a:lnTo>
                  <a:pt x="120" y="140"/>
                </a:lnTo>
                <a:lnTo>
                  <a:pt x="118" y="140"/>
                </a:lnTo>
                <a:lnTo>
                  <a:pt x="116" y="140"/>
                </a:lnTo>
                <a:lnTo>
                  <a:pt x="116" y="138"/>
                </a:lnTo>
                <a:lnTo>
                  <a:pt x="115" y="136"/>
                </a:lnTo>
                <a:lnTo>
                  <a:pt x="115" y="134"/>
                </a:lnTo>
                <a:lnTo>
                  <a:pt x="113" y="133"/>
                </a:lnTo>
                <a:lnTo>
                  <a:pt x="111" y="131"/>
                </a:lnTo>
                <a:lnTo>
                  <a:pt x="109" y="131"/>
                </a:lnTo>
                <a:lnTo>
                  <a:pt x="106" y="129"/>
                </a:lnTo>
                <a:lnTo>
                  <a:pt x="104" y="129"/>
                </a:lnTo>
                <a:lnTo>
                  <a:pt x="102" y="129"/>
                </a:lnTo>
                <a:lnTo>
                  <a:pt x="101" y="129"/>
                </a:lnTo>
                <a:lnTo>
                  <a:pt x="99" y="129"/>
                </a:lnTo>
                <a:lnTo>
                  <a:pt x="99" y="127"/>
                </a:lnTo>
                <a:lnTo>
                  <a:pt x="97" y="127"/>
                </a:lnTo>
                <a:lnTo>
                  <a:pt x="96" y="126"/>
                </a:lnTo>
                <a:lnTo>
                  <a:pt x="94" y="124"/>
                </a:lnTo>
                <a:lnTo>
                  <a:pt x="89" y="120"/>
                </a:lnTo>
                <a:lnTo>
                  <a:pt x="87" y="117"/>
                </a:lnTo>
                <a:lnTo>
                  <a:pt x="83" y="113"/>
                </a:lnTo>
                <a:lnTo>
                  <a:pt x="83" y="112"/>
                </a:lnTo>
                <a:lnTo>
                  <a:pt x="80" y="112"/>
                </a:lnTo>
                <a:lnTo>
                  <a:pt x="78" y="110"/>
                </a:lnTo>
                <a:lnTo>
                  <a:pt x="78" y="108"/>
                </a:lnTo>
                <a:lnTo>
                  <a:pt x="78" y="107"/>
                </a:lnTo>
                <a:lnTo>
                  <a:pt x="76" y="107"/>
                </a:lnTo>
                <a:lnTo>
                  <a:pt x="73" y="105"/>
                </a:lnTo>
                <a:lnTo>
                  <a:pt x="71" y="105"/>
                </a:lnTo>
                <a:lnTo>
                  <a:pt x="69" y="103"/>
                </a:lnTo>
                <a:lnTo>
                  <a:pt x="69" y="101"/>
                </a:lnTo>
                <a:lnTo>
                  <a:pt x="68" y="100"/>
                </a:lnTo>
                <a:lnTo>
                  <a:pt x="68" y="98"/>
                </a:lnTo>
                <a:lnTo>
                  <a:pt x="66" y="96"/>
                </a:lnTo>
                <a:lnTo>
                  <a:pt x="64" y="96"/>
                </a:lnTo>
                <a:lnTo>
                  <a:pt x="62" y="94"/>
                </a:lnTo>
                <a:lnTo>
                  <a:pt x="62" y="93"/>
                </a:lnTo>
                <a:lnTo>
                  <a:pt x="62" y="93"/>
                </a:lnTo>
                <a:lnTo>
                  <a:pt x="62" y="91"/>
                </a:lnTo>
                <a:lnTo>
                  <a:pt x="62" y="91"/>
                </a:lnTo>
                <a:lnTo>
                  <a:pt x="61" y="89"/>
                </a:lnTo>
                <a:lnTo>
                  <a:pt x="61" y="89"/>
                </a:lnTo>
                <a:lnTo>
                  <a:pt x="59" y="87"/>
                </a:lnTo>
                <a:lnTo>
                  <a:pt x="57" y="82"/>
                </a:lnTo>
                <a:lnTo>
                  <a:pt x="57" y="79"/>
                </a:lnTo>
                <a:lnTo>
                  <a:pt x="55" y="77"/>
                </a:lnTo>
                <a:lnTo>
                  <a:pt x="55" y="75"/>
                </a:lnTo>
                <a:lnTo>
                  <a:pt x="55" y="72"/>
                </a:lnTo>
                <a:lnTo>
                  <a:pt x="55" y="70"/>
                </a:lnTo>
                <a:lnTo>
                  <a:pt x="54" y="68"/>
                </a:lnTo>
                <a:lnTo>
                  <a:pt x="52" y="66"/>
                </a:lnTo>
                <a:lnTo>
                  <a:pt x="48" y="66"/>
                </a:lnTo>
                <a:lnTo>
                  <a:pt x="47" y="65"/>
                </a:lnTo>
                <a:lnTo>
                  <a:pt x="45" y="63"/>
                </a:lnTo>
                <a:lnTo>
                  <a:pt x="41" y="61"/>
                </a:lnTo>
                <a:lnTo>
                  <a:pt x="38" y="59"/>
                </a:lnTo>
                <a:lnTo>
                  <a:pt x="34" y="58"/>
                </a:lnTo>
                <a:lnTo>
                  <a:pt x="33" y="58"/>
                </a:lnTo>
                <a:lnTo>
                  <a:pt x="31" y="59"/>
                </a:lnTo>
                <a:lnTo>
                  <a:pt x="29" y="59"/>
                </a:lnTo>
                <a:lnTo>
                  <a:pt x="29" y="61"/>
                </a:lnTo>
                <a:lnTo>
                  <a:pt x="27" y="61"/>
                </a:lnTo>
                <a:lnTo>
                  <a:pt x="27" y="63"/>
                </a:lnTo>
                <a:lnTo>
                  <a:pt x="26" y="63"/>
                </a:lnTo>
                <a:lnTo>
                  <a:pt x="24" y="65"/>
                </a:lnTo>
                <a:lnTo>
                  <a:pt x="22" y="66"/>
                </a:lnTo>
                <a:lnTo>
                  <a:pt x="22" y="66"/>
                </a:lnTo>
                <a:lnTo>
                  <a:pt x="20" y="68"/>
                </a:lnTo>
                <a:lnTo>
                  <a:pt x="19" y="68"/>
                </a:lnTo>
                <a:lnTo>
                  <a:pt x="15" y="72"/>
                </a:lnTo>
                <a:lnTo>
                  <a:pt x="14" y="72"/>
                </a:lnTo>
                <a:lnTo>
                  <a:pt x="12" y="72"/>
                </a:lnTo>
                <a:lnTo>
                  <a:pt x="12" y="70"/>
                </a:lnTo>
                <a:lnTo>
                  <a:pt x="12" y="68"/>
                </a:lnTo>
                <a:lnTo>
                  <a:pt x="12" y="68"/>
                </a:lnTo>
                <a:lnTo>
                  <a:pt x="14" y="66"/>
                </a:lnTo>
                <a:lnTo>
                  <a:pt x="14" y="65"/>
                </a:lnTo>
                <a:lnTo>
                  <a:pt x="15" y="63"/>
                </a:lnTo>
                <a:lnTo>
                  <a:pt x="10" y="63"/>
                </a:lnTo>
                <a:lnTo>
                  <a:pt x="7" y="61"/>
                </a:lnTo>
                <a:lnTo>
                  <a:pt x="5" y="59"/>
                </a:lnTo>
                <a:lnTo>
                  <a:pt x="3" y="58"/>
                </a:lnTo>
                <a:lnTo>
                  <a:pt x="3" y="54"/>
                </a:lnTo>
                <a:lnTo>
                  <a:pt x="3" y="52"/>
                </a:lnTo>
                <a:lnTo>
                  <a:pt x="3" y="52"/>
                </a:lnTo>
                <a:lnTo>
                  <a:pt x="3" y="51"/>
                </a:lnTo>
                <a:lnTo>
                  <a:pt x="5" y="51"/>
                </a:lnTo>
                <a:lnTo>
                  <a:pt x="5" y="47"/>
                </a:lnTo>
                <a:lnTo>
                  <a:pt x="5" y="47"/>
                </a:lnTo>
                <a:lnTo>
                  <a:pt x="3" y="45"/>
                </a:lnTo>
                <a:lnTo>
                  <a:pt x="1" y="45"/>
                </a:lnTo>
                <a:lnTo>
                  <a:pt x="1" y="45"/>
                </a:lnTo>
                <a:lnTo>
                  <a:pt x="1" y="44"/>
                </a:lnTo>
                <a:lnTo>
                  <a:pt x="1" y="44"/>
                </a:lnTo>
                <a:lnTo>
                  <a:pt x="1" y="44"/>
                </a:lnTo>
                <a:lnTo>
                  <a:pt x="0" y="40"/>
                </a:lnTo>
                <a:lnTo>
                  <a:pt x="0" y="40"/>
                </a:lnTo>
                <a:lnTo>
                  <a:pt x="1" y="38"/>
                </a:lnTo>
                <a:lnTo>
                  <a:pt x="1" y="38"/>
                </a:lnTo>
                <a:lnTo>
                  <a:pt x="5" y="38"/>
                </a:lnTo>
                <a:lnTo>
                  <a:pt x="7" y="38"/>
                </a:lnTo>
                <a:lnTo>
                  <a:pt x="8" y="37"/>
                </a:lnTo>
                <a:lnTo>
                  <a:pt x="8" y="35"/>
                </a:lnTo>
                <a:lnTo>
                  <a:pt x="7" y="33"/>
                </a:lnTo>
                <a:lnTo>
                  <a:pt x="5" y="30"/>
                </a:lnTo>
                <a:lnTo>
                  <a:pt x="5" y="28"/>
                </a:lnTo>
                <a:lnTo>
                  <a:pt x="3" y="26"/>
                </a:lnTo>
                <a:lnTo>
                  <a:pt x="5" y="24"/>
                </a:lnTo>
                <a:lnTo>
                  <a:pt x="7" y="23"/>
                </a:lnTo>
                <a:lnTo>
                  <a:pt x="8" y="23"/>
                </a:lnTo>
                <a:lnTo>
                  <a:pt x="12" y="23"/>
                </a:lnTo>
                <a:lnTo>
                  <a:pt x="14" y="23"/>
                </a:lnTo>
                <a:lnTo>
                  <a:pt x="15" y="23"/>
                </a:lnTo>
                <a:lnTo>
                  <a:pt x="17" y="23"/>
                </a:lnTo>
                <a:lnTo>
                  <a:pt x="19" y="24"/>
                </a:lnTo>
                <a:lnTo>
                  <a:pt x="20" y="23"/>
                </a:lnTo>
                <a:lnTo>
                  <a:pt x="22" y="21"/>
                </a:lnTo>
                <a:lnTo>
                  <a:pt x="24" y="19"/>
                </a:lnTo>
                <a:lnTo>
                  <a:pt x="24" y="17"/>
                </a:lnTo>
                <a:lnTo>
                  <a:pt x="24" y="16"/>
                </a:lnTo>
                <a:lnTo>
                  <a:pt x="26" y="16"/>
                </a:lnTo>
                <a:lnTo>
                  <a:pt x="26" y="14"/>
                </a:lnTo>
                <a:lnTo>
                  <a:pt x="27" y="14"/>
                </a:lnTo>
                <a:lnTo>
                  <a:pt x="27" y="14"/>
                </a:lnTo>
                <a:lnTo>
                  <a:pt x="27" y="12"/>
                </a:lnTo>
                <a:lnTo>
                  <a:pt x="29" y="14"/>
                </a:lnTo>
                <a:lnTo>
                  <a:pt x="29" y="16"/>
                </a:lnTo>
                <a:lnTo>
                  <a:pt x="29" y="17"/>
                </a:lnTo>
                <a:lnTo>
                  <a:pt x="31" y="19"/>
                </a:lnTo>
                <a:lnTo>
                  <a:pt x="33" y="19"/>
                </a:lnTo>
                <a:lnTo>
                  <a:pt x="34" y="21"/>
                </a:lnTo>
                <a:lnTo>
                  <a:pt x="34" y="23"/>
                </a:lnTo>
                <a:lnTo>
                  <a:pt x="34" y="23"/>
                </a:lnTo>
                <a:lnTo>
                  <a:pt x="34" y="24"/>
                </a:lnTo>
                <a:lnTo>
                  <a:pt x="36" y="26"/>
                </a:lnTo>
                <a:lnTo>
                  <a:pt x="36" y="26"/>
                </a:lnTo>
                <a:lnTo>
                  <a:pt x="38" y="26"/>
                </a:lnTo>
                <a:lnTo>
                  <a:pt x="38" y="24"/>
                </a:lnTo>
                <a:lnTo>
                  <a:pt x="38" y="23"/>
                </a:lnTo>
                <a:lnTo>
                  <a:pt x="38" y="23"/>
                </a:lnTo>
                <a:lnTo>
                  <a:pt x="38" y="21"/>
                </a:lnTo>
                <a:lnTo>
                  <a:pt x="40" y="21"/>
                </a:lnTo>
                <a:lnTo>
                  <a:pt x="41" y="19"/>
                </a:lnTo>
                <a:lnTo>
                  <a:pt x="41" y="16"/>
                </a:lnTo>
                <a:lnTo>
                  <a:pt x="41" y="14"/>
                </a:lnTo>
                <a:lnTo>
                  <a:pt x="43" y="12"/>
                </a:lnTo>
                <a:lnTo>
                  <a:pt x="45" y="14"/>
                </a:lnTo>
                <a:lnTo>
                  <a:pt x="47" y="16"/>
                </a:lnTo>
                <a:lnTo>
                  <a:pt x="48" y="16"/>
                </a:lnTo>
                <a:lnTo>
                  <a:pt x="48" y="16"/>
                </a:lnTo>
                <a:lnTo>
                  <a:pt x="50" y="16"/>
                </a:lnTo>
                <a:lnTo>
                  <a:pt x="52" y="16"/>
                </a:lnTo>
                <a:lnTo>
                  <a:pt x="54" y="16"/>
                </a:lnTo>
                <a:lnTo>
                  <a:pt x="54" y="17"/>
                </a:lnTo>
                <a:lnTo>
                  <a:pt x="54" y="17"/>
                </a:lnTo>
                <a:lnTo>
                  <a:pt x="55" y="19"/>
                </a:lnTo>
                <a:lnTo>
                  <a:pt x="55" y="17"/>
                </a:lnTo>
                <a:lnTo>
                  <a:pt x="55" y="16"/>
                </a:lnTo>
                <a:lnTo>
                  <a:pt x="55" y="14"/>
                </a:lnTo>
                <a:lnTo>
                  <a:pt x="54" y="12"/>
                </a:lnTo>
                <a:lnTo>
                  <a:pt x="54" y="12"/>
                </a:lnTo>
                <a:lnTo>
                  <a:pt x="55" y="11"/>
                </a:lnTo>
                <a:lnTo>
                  <a:pt x="57" y="11"/>
                </a:lnTo>
                <a:lnTo>
                  <a:pt x="59" y="11"/>
                </a:lnTo>
                <a:lnTo>
                  <a:pt x="61" y="11"/>
                </a:lnTo>
                <a:lnTo>
                  <a:pt x="59" y="9"/>
                </a:lnTo>
                <a:lnTo>
                  <a:pt x="61" y="7"/>
                </a:lnTo>
                <a:lnTo>
                  <a:pt x="62" y="5"/>
                </a:lnTo>
                <a:lnTo>
                  <a:pt x="64" y="5"/>
                </a:lnTo>
                <a:lnTo>
                  <a:pt x="66" y="5"/>
                </a:lnTo>
                <a:lnTo>
                  <a:pt x="68" y="5"/>
                </a:lnTo>
                <a:lnTo>
                  <a:pt x="69" y="5"/>
                </a:lnTo>
                <a:lnTo>
                  <a:pt x="71" y="4"/>
                </a:lnTo>
                <a:lnTo>
                  <a:pt x="73" y="4"/>
                </a:lnTo>
                <a:lnTo>
                  <a:pt x="76" y="4"/>
                </a:lnTo>
                <a:lnTo>
                  <a:pt x="78" y="4"/>
                </a:lnTo>
                <a:lnTo>
                  <a:pt x="80" y="4"/>
                </a:lnTo>
                <a:lnTo>
                  <a:pt x="82" y="2"/>
                </a:lnTo>
                <a:lnTo>
                  <a:pt x="85"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Textfeld 75">
            <a:extLst>
              <a:ext uri="{FF2B5EF4-FFF2-40B4-BE49-F238E27FC236}">
                <a16:creationId xmlns:a16="http://schemas.microsoft.com/office/drawing/2014/main" id="{7623D9C1-3BAC-4BBD-AF91-BE97639ED045}"/>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77" name="Textfeld 76">
            <a:extLst>
              <a:ext uri="{FF2B5EF4-FFF2-40B4-BE49-F238E27FC236}">
                <a16:creationId xmlns:a16="http://schemas.microsoft.com/office/drawing/2014/main" id="{0D037250-4321-4C66-9471-6C183AA2D55D}"/>
              </a:ext>
            </a:extLst>
          </p:cNvPr>
          <p:cNvSpPr txBox="1"/>
          <p:nvPr/>
        </p:nvSpPr>
        <p:spPr>
          <a:xfrm>
            <a:off x="6925082" y="6257462"/>
            <a:ext cx="697627" cy="230832"/>
          </a:xfrm>
          <a:prstGeom prst="rect">
            <a:avLst/>
          </a:prstGeom>
          <a:noFill/>
        </p:spPr>
        <p:txBody>
          <a:bodyPr wrap="none" rtlCol="0">
            <a:spAutoFit/>
          </a:bodyPr>
          <a:lstStyle/>
          <a:p>
            <a:r>
              <a:rPr lang="en-US" sz="900" dirty="0"/>
              <a:t>47% Male</a:t>
            </a:r>
          </a:p>
        </p:txBody>
      </p:sp>
      <p:sp>
        <p:nvSpPr>
          <p:cNvPr id="78" name="Textfeld 77">
            <a:extLst>
              <a:ext uri="{FF2B5EF4-FFF2-40B4-BE49-F238E27FC236}">
                <a16:creationId xmlns:a16="http://schemas.microsoft.com/office/drawing/2014/main" id="{12C3FA2A-EB60-4031-9FBA-95D8EF3433C6}"/>
              </a:ext>
            </a:extLst>
          </p:cNvPr>
          <p:cNvSpPr txBox="1"/>
          <p:nvPr/>
        </p:nvSpPr>
        <p:spPr>
          <a:xfrm>
            <a:off x="6925082" y="6459674"/>
            <a:ext cx="832279" cy="230832"/>
          </a:xfrm>
          <a:prstGeom prst="rect">
            <a:avLst/>
          </a:prstGeom>
          <a:noFill/>
        </p:spPr>
        <p:txBody>
          <a:bodyPr wrap="none" rtlCol="0">
            <a:spAutoFit/>
          </a:bodyPr>
          <a:lstStyle/>
          <a:p>
            <a:r>
              <a:rPr lang="en-US" sz="900" dirty="0"/>
              <a:t>53% Female</a:t>
            </a:r>
          </a:p>
        </p:txBody>
      </p:sp>
      <p:cxnSp>
        <p:nvCxnSpPr>
          <p:cNvPr id="79" name="Gerader Verbinder 78">
            <a:extLst>
              <a:ext uri="{FF2B5EF4-FFF2-40B4-BE49-F238E27FC236}">
                <a16:creationId xmlns:a16="http://schemas.microsoft.com/office/drawing/2014/main" id="{F729DDAC-68BA-4FCF-9B7C-CD04072862FA}"/>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AB4A0684-1639-4C31-B7A4-5E8C6A11F590}"/>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336A2BA0-0853-40C0-9622-8C32F69C93E1}"/>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A58ADFEB-1614-4A1B-BA66-38498F427A77}"/>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7" name="Gerader Verbinder 86">
            <a:extLst>
              <a:ext uri="{FF2B5EF4-FFF2-40B4-BE49-F238E27FC236}">
                <a16:creationId xmlns:a16="http://schemas.microsoft.com/office/drawing/2014/main" id="{74DF644C-5870-4B74-B4CA-67BE2BBCA62D}"/>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F801D10F-0B81-453C-A414-93E76BE5C22A}"/>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89" name="Textfeld 88">
            <a:extLst>
              <a:ext uri="{FF2B5EF4-FFF2-40B4-BE49-F238E27FC236}">
                <a16:creationId xmlns:a16="http://schemas.microsoft.com/office/drawing/2014/main" id="{C0A0845F-0920-46E8-82D9-B8260B6D4330}"/>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90" name="Group 236">
            <a:extLst>
              <a:ext uri="{FF2B5EF4-FFF2-40B4-BE49-F238E27FC236}">
                <a16:creationId xmlns:a16="http://schemas.microsoft.com/office/drawing/2014/main" id="{5F2A1C39-8A4E-477B-B110-6D24FE33E8D8}"/>
              </a:ext>
            </a:extLst>
          </p:cNvPr>
          <p:cNvGrpSpPr>
            <a:grpSpLocks noChangeAspect="1"/>
          </p:cNvGrpSpPr>
          <p:nvPr/>
        </p:nvGrpSpPr>
        <p:grpSpPr bwMode="auto">
          <a:xfrm>
            <a:off x="3433739" y="6332243"/>
            <a:ext cx="266344" cy="265587"/>
            <a:chOff x="2616" y="2049"/>
            <a:chExt cx="352" cy="351"/>
          </a:xfrm>
        </p:grpSpPr>
        <p:sp>
          <p:nvSpPr>
            <p:cNvPr id="91" name="Freeform 237">
              <a:extLst>
                <a:ext uri="{FF2B5EF4-FFF2-40B4-BE49-F238E27FC236}">
                  <a16:creationId xmlns:a16="http://schemas.microsoft.com/office/drawing/2014/main" id="{FF78EA15-2D13-4DF9-A796-62D2C6436B7B}"/>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2" name="Freeform 238">
              <a:extLst>
                <a:ext uri="{FF2B5EF4-FFF2-40B4-BE49-F238E27FC236}">
                  <a16:creationId xmlns:a16="http://schemas.microsoft.com/office/drawing/2014/main" id="{15F4BE71-418C-4B2D-A9A0-F4C2F9F76AE9}"/>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3" name="Textfeld 92">
            <a:extLst>
              <a:ext uri="{FF2B5EF4-FFF2-40B4-BE49-F238E27FC236}">
                <a16:creationId xmlns:a16="http://schemas.microsoft.com/office/drawing/2014/main" id="{CCEB9E97-E2B3-4268-9701-1D461260F9CF}"/>
              </a:ext>
            </a:extLst>
          </p:cNvPr>
          <p:cNvSpPr txBox="1"/>
          <p:nvPr/>
        </p:nvSpPr>
        <p:spPr>
          <a:xfrm>
            <a:off x="3781712" y="6359261"/>
            <a:ext cx="579005" cy="230832"/>
          </a:xfrm>
          <a:prstGeom prst="rect">
            <a:avLst/>
          </a:prstGeom>
          <a:noFill/>
        </p:spPr>
        <p:txBody>
          <a:bodyPr wrap="none" rtlCol="0">
            <a:spAutoFit/>
          </a:bodyPr>
          <a:lstStyle/>
          <a:p>
            <a:r>
              <a:rPr lang="en-US" sz="900" dirty="0"/>
              <a:t>n=2000</a:t>
            </a:r>
          </a:p>
        </p:txBody>
      </p:sp>
      <p:sp>
        <p:nvSpPr>
          <p:cNvPr id="94" name="Textfeld 93">
            <a:extLst>
              <a:ext uri="{FF2B5EF4-FFF2-40B4-BE49-F238E27FC236}">
                <a16:creationId xmlns:a16="http://schemas.microsoft.com/office/drawing/2014/main" id="{C63C94D5-4A15-4B6E-9A10-DC90D8FE94E0}"/>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5" name="Ellipse 94">
            <a:extLst>
              <a:ext uri="{FF2B5EF4-FFF2-40B4-BE49-F238E27FC236}">
                <a16:creationId xmlns:a16="http://schemas.microsoft.com/office/drawing/2014/main" id="{97D2E98D-C110-4A99-9651-A360D32B5E24}"/>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96" name="Grafik 95">
            <a:extLst>
              <a:ext uri="{FF2B5EF4-FFF2-40B4-BE49-F238E27FC236}">
                <a16:creationId xmlns:a16="http://schemas.microsoft.com/office/drawing/2014/main" id="{E7B47CA7-E367-4D1E-AA8C-7459086CA6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97" name="Graphic 5">
            <a:extLst>
              <a:ext uri="{FF2B5EF4-FFF2-40B4-BE49-F238E27FC236}">
                <a16:creationId xmlns:a16="http://schemas.microsoft.com/office/drawing/2014/main" id="{45C52303-E195-419F-B10F-CF36C0B1AD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98" name="Graphic 11">
            <a:extLst>
              <a:ext uri="{FF2B5EF4-FFF2-40B4-BE49-F238E27FC236}">
                <a16:creationId xmlns:a16="http://schemas.microsoft.com/office/drawing/2014/main" id="{08AF8477-D1B5-4CE0-B96B-64E4834F6A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99" name="Textfeld 98">
            <a:extLst>
              <a:ext uri="{FF2B5EF4-FFF2-40B4-BE49-F238E27FC236}">
                <a16:creationId xmlns:a16="http://schemas.microsoft.com/office/drawing/2014/main" id="{421FB7FC-D81B-4114-A7CD-A5F2CAB95BE0}"/>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00" name="Ellipse 99">
            <a:extLst>
              <a:ext uri="{FF2B5EF4-FFF2-40B4-BE49-F238E27FC236}">
                <a16:creationId xmlns:a16="http://schemas.microsoft.com/office/drawing/2014/main" id="{3BD8E1F7-D103-4898-9C57-A84137920EFF}"/>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01" name="Textfeld 100">
            <a:extLst>
              <a:ext uri="{FF2B5EF4-FFF2-40B4-BE49-F238E27FC236}">
                <a16:creationId xmlns:a16="http://schemas.microsoft.com/office/drawing/2014/main" id="{A5F1F989-21F7-4632-BC93-E6D8607C0A85}"/>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03" name="Textfeld 102">
            <a:extLst>
              <a:ext uri="{FF2B5EF4-FFF2-40B4-BE49-F238E27FC236}">
                <a16:creationId xmlns:a16="http://schemas.microsoft.com/office/drawing/2014/main" id="{6EBAB750-D891-47A8-8DD8-2516E84EF7F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04" name="Textfeld 103">
            <a:extLst>
              <a:ext uri="{FF2B5EF4-FFF2-40B4-BE49-F238E27FC236}">
                <a16:creationId xmlns:a16="http://schemas.microsoft.com/office/drawing/2014/main" id="{55742CF0-B084-4371-9394-7DBC18B8E029}"/>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05" name="Ellipse 104">
            <a:extLst>
              <a:ext uri="{FF2B5EF4-FFF2-40B4-BE49-F238E27FC236}">
                <a16:creationId xmlns:a16="http://schemas.microsoft.com/office/drawing/2014/main" id="{E77ECD35-18A9-42C5-A43D-A5BA6C8C12D8}"/>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06" name="Textfeld 105">
            <a:extLst>
              <a:ext uri="{FF2B5EF4-FFF2-40B4-BE49-F238E27FC236}">
                <a16:creationId xmlns:a16="http://schemas.microsoft.com/office/drawing/2014/main" id="{8F384FDE-3D03-44C0-9D31-0618B3C9787C}"/>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107" name="Textfeld 106">
            <a:extLst>
              <a:ext uri="{FF2B5EF4-FFF2-40B4-BE49-F238E27FC236}">
                <a16:creationId xmlns:a16="http://schemas.microsoft.com/office/drawing/2014/main" id="{0A389CA0-DF14-4B86-833B-DAC17D060088}"/>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76%</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74%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79%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108" name="Ellipse 107">
            <a:extLst>
              <a:ext uri="{FF2B5EF4-FFF2-40B4-BE49-F238E27FC236}">
                <a16:creationId xmlns:a16="http://schemas.microsoft.com/office/drawing/2014/main" id="{3B0EEB73-1521-46B0-A77A-F3283E52F75A}"/>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109" name="Ellipse 108">
            <a:extLst>
              <a:ext uri="{FF2B5EF4-FFF2-40B4-BE49-F238E27FC236}">
                <a16:creationId xmlns:a16="http://schemas.microsoft.com/office/drawing/2014/main" id="{BD0B2E7E-B2DC-4A4A-BEF6-D8D0606EF173}"/>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110" name="Ellipse 109">
            <a:extLst>
              <a:ext uri="{FF2B5EF4-FFF2-40B4-BE49-F238E27FC236}">
                <a16:creationId xmlns:a16="http://schemas.microsoft.com/office/drawing/2014/main" id="{D7D5FABD-2E84-49F9-B3F1-865E69F376B8}"/>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3</a:t>
            </a:r>
          </a:p>
        </p:txBody>
      </p:sp>
      <p:graphicFrame>
        <p:nvGraphicFramePr>
          <p:cNvPr id="113" name="Inhaltsplatzhalter 1">
            <a:extLst>
              <a:ext uri="{FF2B5EF4-FFF2-40B4-BE49-F238E27FC236}">
                <a16:creationId xmlns:a16="http://schemas.microsoft.com/office/drawing/2014/main" id="{5C3FB4BA-3D80-43BC-8B82-9FB99A001CD4}"/>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53" name="Freeform 3579">
            <a:extLst>
              <a:ext uri="{FF2B5EF4-FFF2-40B4-BE49-F238E27FC236}">
                <a16:creationId xmlns:a16="http://schemas.microsoft.com/office/drawing/2014/main" id="{ACF96A12-DEE9-456B-9294-4D49DC08808F}"/>
              </a:ext>
            </a:extLst>
          </p:cNvPr>
          <p:cNvSpPr>
            <a:spLocks noChangeAspect="1"/>
          </p:cNvSpPr>
          <p:nvPr/>
        </p:nvSpPr>
        <p:spPr bwMode="auto">
          <a:xfrm>
            <a:off x="1172578" y="1412208"/>
            <a:ext cx="139577" cy="89536"/>
          </a:xfrm>
          <a:custGeom>
            <a:avLst/>
            <a:gdLst>
              <a:gd name="T0" fmla="*/ 53 w 53"/>
              <a:gd name="T1" fmla="*/ 3 h 34"/>
              <a:gd name="T2" fmla="*/ 51 w 53"/>
              <a:gd name="T3" fmla="*/ 7 h 34"/>
              <a:gd name="T4" fmla="*/ 49 w 53"/>
              <a:gd name="T5" fmla="*/ 8 h 34"/>
              <a:gd name="T6" fmla="*/ 47 w 53"/>
              <a:gd name="T7" fmla="*/ 12 h 34"/>
              <a:gd name="T8" fmla="*/ 46 w 53"/>
              <a:gd name="T9" fmla="*/ 17 h 34"/>
              <a:gd name="T10" fmla="*/ 47 w 53"/>
              <a:gd name="T11" fmla="*/ 20 h 34"/>
              <a:gd name="T12" fmla="*/ 49 w 53"/>
              <a:gd name="T13" fmla="*/ 27 h 34"/>
              <a:gd name="T14" fmla="*/ 47 w 53"/>
              <a:gd name="T15" fmla="*/ 29 h 34"/>
              <a:gd name="T16" fmla="*/ 46 w 53"/>
              <a:gd name="T17" fmla="*/ 31 h 34"/>
              <a:gd name="T18" fmla="*/ 40 w 53"/>
              <a:gd name="T19" fmla="*/ 33 h 34"/>
              <a:gd name="T20" fmla="*/ 37 w 53"/>
              <a:gd name="T21" fmla="*/ 33 h 34"/>
              <a:gd name="T22" fmla="*/ 35 w 53"/>
              <a:gd name="T23" fmla="*/ 31 h 34"/>
              <a:gd name="T24" fmla="*/ 30 w 53"/>
              <a:gd name="T25" fmla="*/ 26 h 34"/>
              <a:gd name="T26" fmla="*/ 26 w 53"/>
              <a:gd name="T27" fmla="*/ 26 h 34"/>
              <a:gd name="T28" fmla="*/ 19 w 53"/>
              <a:gd name="T29" fmla="*/ 22 h 34"/>
              <a:gd name="T30" fmla="*/ 16 w 53"/>
              <a:gd name="T31" fmla="*/ 19 h 34"/>
              <a:gd name="T32" fmla="*/ 12 w 53"/>
              <a:gd name="T33" fmla="*/ 19 h 34"/>
              <a:gd name="T34" fmla="*/ 9 w 53"/>
              <a:gd name="T35" fmla="*/ 15 h 34"/>
              <a:gd name="T36" fmla="*/ 2 w 53"/>
              <a:gd name="T37" fmla="*/ 13 h 34"/>
              <a:gd name="T38" fmla="*/ 0 w 53"/>
              <a:gd name="T39" fmla="*/ 10 h 34"/>
              <a:gd name="T40" fmla="*/ 0 w 53"/>
              <a:gd name="T41" fmla="*/ 5 h 34"/>
              <a:gd name="T42" fmla="*/ 4 w 53"/>
              <a:gd name="T43" fmla="*/ 3 h 34"/>
              <a:gd name="T44" fmla="*/ 6 w 53"/>
              <a:gd name="T45" fmla="*/ 3 h 34"/>
              <a:gd name="T46" fmla="*/ 7 w 53"/>
              <a:gd name="T47" fmla="*/ 5 h 34"/>
              <a:gd name="T48" fmla="*/ 9 w 53"/>
              <a:gd name="T49" fmla="*/ 7 h 34"/>
              <a:gd name="T50" fmla="*/ 9 w 53"/>
              <a:gd name="T51" fmla="*/ 3 h 34"/>
              <a:gd name="T52" fmla="*/ 12 w 53"/>
              <a:gd name="T53" fmla="*/ 1 h 34"/>
              <a:gd name="T54" fmla="*/ 14 w 53"/>
              <a:gd name="T55" fmla="*/ 1 h 34"/>
              <a:gd name="T56" fmla="*/ 18 w 53"/>
              <a:gd name="T57" fmla="*/ 5 h 34"/>
              <a:gd name="T58" fmla="*/ 21 w 53"/>
              <a:gd name="T59" fmla="*/ 5 h 34"/>
              <a:gd name="T60" fmla="*/ 26 w 53"/>
              <a:gd name="T61" fmla="*/ 7 h 34"/>
              <a:gd name="T62" fmla="*/ 35 w 53"/>
              <a:gd name="T63" fmla="*/ 5 h 34"/>
              <a:gd name="T64" fmla="*/ 40 w 53"/>
              <a:gd name="T65" fmla="*/ 3 h 34"/>
              <a:gd name="T66" fmla="*/ 46 w 53"/>
              <a:gd name="T67" fmla="*/ 3 h 34"/>
              <a:gd name="T68" fmla="*/ 47 w 53"/>
              <a:gd name="T69" fmla="*/ 1 h 34"/>
              <a:gd name="T70" fmla="*/ 49 w 53"/>
              <a:gd name="T71" fmla="*/ 1 h 34"/>
              <a:gd name="T72" fmla="*/ 51 w 53"/>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4">
                <a:moveTo>
                  <a:pt x="51" y="0"/>
                </a:moveTo>
                <a:lnTo>
                  <a:pt x="53" y="3"/>
                </a:lnTo>
                <a:lnTo>
                  <a:pt x="53" y="7"/>
                </a:lnTo>
                <a:lnTo>
                  <a:pt x="51" y="7"/>
                </a:lnTo>
                <a:lnTo>
                  <a:pt x="51" y="7"/>
                </a:lnTo>
                <a:lnTo>
                  <a:pt x="49" y="8"/>
                </a:lnTo>
                <a:lnTo>
                  <a:pt x="47" y="10"/>
                </a:lnTo>
                <a:lnTo>
                  <a:pt x="47" y="12"/>
                </a:lnTo>
                <a:lnTo>
                  <a:pt x="46" y="13"/>
                </a:lnTo>
                <a:lnTo>
                  <a:pt x="46" y="17"/>
                </a:lnTo>
                <a:lnTo>
                  <a:pt x="46" y="19"/>
                </a:lnTo>
                <a:lnTo>
                  <a:pt x="47" y="20"/>
                </a:lnTo>
                <a:lnTo>
                  <a:pt x="47" y="22"/>
                </a:lnTo>
                <a:lnTo>
                  <a:pt x="49" y="27"/>
                </a:lnTo>
                <a:lnTo>
                  <a:pt x="49" y="27"/>
                </a:lnTo>
                <a:lnTo>
                  <a:pt x="47" y="29"/>
                </a:lnTo>
                <a:lnTo>
                  <a:pt x="47" y="29"/>
                </a:lnTo>
                <a:lnTo>
                  <a:pt x="46" y="31"/>
                </a:lnTo>
                <a:lnTo>
                  <a:pt x="46" y="34"/>
                </a:lnTo>
                <a:lnTo>
                  <a:pt x="40" y="33"/>
                </a:lnTo>
                <a:lnTo>
                  <a:pt x="39" y="33"/>
                </a:lnTo>
                <a:lnTo>
                  <a:pt x="37" y="33"/>
                </a:lnTo>
                <a:lnTo>
                  <a:pt x="37" y="33"/>
                </a:lnTo>
                <a:lnTo>
                  <a:pt x="35" y="31"/>
                </a:lnTo>
                <a:lnTo>
                  <a:pt x="33" y="29"/>
                </a:lnTo>
                <a:lnTo>
                  <a:pt x="30" y="26"/>
                </a:lnTo>
                <a:lnTo>
                  <a:pt x="28" y="26"/>
                </a:lnTo>
                <a:lnTo>
                  <a:pt x="26" y="26"/>
                </a:lnTo>
                <a:lnTo>
                  <a:pt x="21" y="24"/>
                </a:lnTo>
                <a:lnTo>
                  <a:pt x="19" y="22"/>
                </a:lnTo>
                <a:lnTo>
                  <a:pt x="18" y="20"/>
                </a:lnTo>
                <a:lnTo>
                  <a:pt x="16" y="19"/>
                </a:lnTo>
                <a:lnTo>
                  <a:pt x="14" y="19"/>
                </a:lnTo>
                <a:lnTo>
                  <a:pt x="12" y="19"/>
                </a:lnTo>
                <a:lnTo>
                  <a:pt x="12" y="17"/>
                </a:lnTo>
                <a:lnTo>
                  <a:pt x="9" y="15"/>
                </a:lnTo>
                <a:lnTo>
                  <a:pt x="6" y="15"/>
                </a:lnTo>
                <a:lnTo>
                  <a:pt x="2" y="13"/>
                </a:lnTo>
                <a:lnTo>
                  <a:pt x="0" y="12"/>
                </a:lnTo>
                <a:lnTo>
                  <a:pt x="0" y="10"/>
                </a:lnTo>
                <a:lnTo>
                  <a:pt x="0" y="7"/>
                </a:lnTo>
                <a:lnTo>
                  <a:pt x="0" y="5"/>
                </a:lnTo>
                <a:lnTo>
                  <a:pt x="2" y="3"/>
                </a:lnTo>
                <a:lnTo>
                  <a:pt x="4" y="3"/>
                </a:lnTo>
                <a:lnTo>
                  <a:pt x="6" y="3"/>
                </a:lnTo>
                <a:lnTo>
                  <a:pt x="6" y="3"/>
                </a:lnTo>
                <a:lnTo>
                  <a:pt x="6" y="5"/>
                </a:lnTo>
                <a:lnTo>
                  <a:pt x="7" y="5"/>
                </a:lnTo>
                <a:lnTo>
                  <a:pt x="7" y="7"/>
                </a:lnTo>
                <a:lnTo>
                  <a:pt x="9" y="7"/>
                </a:lnTo>
                <a:lnTo>
                  <a:pt x="9" y="5"/>
                </a:lnTo>
                <a:lnTo>
                  <a:pt x="9" y="3"/>
                </a:lnTo>
                <a:lnTo>
                  <a:pt x="11" y="1"/>
                </a:lnTo>
                <a:lnTo>
                  <a:pt x="12" y="1"/>
                </a:lnTo>
                <a:lnTo>
                  <a:pt x="14" y="1"/>
                </a:lnTo>
                <a:lnTo>
                  <a:pt x="14" y="1"/>
                </a:lnTo>
                <a:lnTo>
                  <a:pt x="14" y="3"/>
                </a:lnTo>
                <a:lnTo>
                  <a:pt x="18" y="5"/>
                </a:lnTo>
                <a:lnTo>
                  <a:pt x="19" y="5"/>
                </a:lnTo>
                <a:lnTo>
                  <a:pt x="21" y="5"/>
                </a:lnTo>
                <a:lnTo>
                  <a:pt x="23" y="5"/>
                </a:lnTo>
                <a:lnTo>
                  <a:pt x="26" y="7"/>
                </a:lnTo>
                <a:lnTo>
                  <a:pt x="33" y="7"/>
                </a:lnTo>
                <a:lnTo>
                  <a:pt x="35" y="5"/>
                </a:lnTo>
                <a:lnTo>
                  <a:pt x="37" y="5"/>
                </a:lnTo>
                <a:lnTo>
                  <a:pt x="40" y="3"/>
                </a:lnTo>
                <a:lnTo>
                  <a:pt x="44" y="1"/>
                </a:lnTo>
                <a:lnTo>
                  <a:pt x="46" y="3"/>
                </a:lnTo>
                <a:lnTo>
                  <a:pt x="46" y="1"/>
                </a:lnTo>
                <a:lnTo>
                  <a:pt x="47" y="1"/>
                </a:lnTo>
                <a:lnTo>
                  <a:pt x="47" y="1"/>
                </a:lnTo>
                <a:lnTo>
                  <a:pt x="49" y="1"/>
                </a:lnTo>
                <a:lnTo>
                  <a:pt x="49" y="1"/>
                </a:lnTo>
                <a:lnTo>
                  <a:pt x="51"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3578">
            <a:extLst>
              <a:ext uri="{FF2B5EF4-FFF2-40B4-BE49-F238E27FC236}">
                <a16:creationId xmlns:a16="http://schemas.microsoft.com/office/drawing/2014/main" id="{4AD9CE74-5620-47AF-853D-E20CADF00594}"/>
              </a:ext>
            </a:extLst>
          </p:cNvPr>
          <p:cNvSpPr>
            <a:spLocks noChangeAspect="1"/>
          </p:cNvSpPr>
          <p:nvPr/>
        </p:nvSpPr>
        <p:spPr bwMode="auto">
          <a:xfrm>
            <a:off x="1033918" y="1199723"/>
            <a:ext cx="84511" cy="143670"/>
          </a:xfrm>
          <a:custGeom>
            <a:avLst/>
            <a:gdLst>
              <a:gd name="T0" fmla="*/ 21 w 30"/>
              <a:gd name="T1" fmla="*/ 0 h 51"/>
              <a:gd name="T2" fmla="*/ 24 w 30"/>
              <a:gd name="T3" fmla="*/ 2 h 51"/>
              <a:gd name="T4" fmla="*/ 24 w 30"/>
              <a:gd name="T5" fmla="*/ 4 h 51"/>
              <a:gd name="T6" fmla="*/ 26 w 30"/>
              <a:gd name="T7" fmla="*/ 9 h 51"/>
              <a:gd name="T8" fmla="*/ 30 w 30"/>
              <a:gd name="T9" fmla="*/ 14 h 51"/>
              <a:gd name="T10" fmla="*/ 30 w 30"/>
              <a:gd name="T11" fmla="*/ 16 h 51"/>
              <a:gd name="T12" fmla="*/ 24 w 30"/>
              <a:gd name="T13" fmla="*/ 21 h 51"/>
              <a:gd name="T14" fmla="*/ 26 w 30"/>
              <a:gd name="T15" fmla="*/ 28 h 51"/>
              <a:gd name="T16" fmla="*/ 26 w 30"/>
              <a:gd name="T17" fmla="*/ 37 h 51"/>
              <a:gd name="T18" fmla="*/ 24 w 30"/>
              <a:gd name="T19" fmla="*/ 46 h 51"/>
              <a:gd name="T20" fmla="*/ 21 w 30"/>
              <a:gd name="T21" fmla="*/ 46 h 51"/>
              <a:gd name="T22" fmla="*/ 17 w 30"/>
              <a:gd name="T23" fmla="*/ 46 h 51"/>
              <a:gd name="T24" fmla="*/ 14 w 30"/>
              <a:gd name="T25" fmla="*/ 47 h 51"/>
              <a:gd name="T26" fmla="*/ 12 w 30"/>
              <a:gd name="T27" fmla="*/ 51 h 51"/>
              <a:gd name="T28" fmla="*/ 7 w 30"/>
              <a:gd name="T29" fmla="*/ 49 h 51"/>
              <a:gd name="T30" fmla="*/ 5 w 30"/>
              <a:gd name="T31" fmla="*/ 46 h 51"/>
              <a:gd name="T32" fmla="*/ 3 w 30"/>
              <a:gd name="T33" fmla="*/ 44 h 51"/>
              <a:gd name="T34" fmla="*/ 3 w 30"/>
              <a:gd name="T35" fmla="*/ 37 h 51"/>
              <a:gd name="T36" fmla="*/ 7 w 30"/>
              <a:gd name="T37" fmla="*/ 30 h 51"/>
              <a:gd name="T38" fmla="*/ 5 w 30"/>
              <a:gd name="T39" fmla="*/ 28 h 51"/>
              <a:gd name="T40" fmla="*/ 5 w 30"/>
              <a:gd name="T41" fmla="*/ 25 h 51"/>
              <a:gd name="T42" fmla="*/ 5 w 30"/>
              <a:gd name="T43" fmla="*/ 21 h 51"/>
              <a:gd name="T44" fmla="*/ 5 w 30"/>
              <a:gd name="T45" fmla="*/ 18 h 51"/>
              <a:gd name="T46" fmla="*/ 2 w 30"/>
              <a:gd name="T47" fmla="*/ 12 h 51"/>
              <a:gd name="T48" fmla="*/ 0 w 30"/>
              <a:gd name="T49" fmla="*/ 7 h 51"/>
              <a:gd name="T50" fmla="*/ 5 w 30"/>
              <a:gd name="T51" fmla="*/ 7 h 51"/>
              <a:gd name="T52" fmla="*/ 7 w 30"/>
              <a:gd name="T53" fmla="*/ 7 h 51"/>
              <a:gd name="T54" fmla="*/ 12 w 30"/>
              <a:gd name="T55" fmla="*/ 5 h 51"/>
              <a:gd name="T56" fmla="*/ 16 w 30"/>
              <a:gd name="T57" fmla="*/ 4 h 51"/>
              <a:gd name="T58" fmla="*/ 16 w 30"/>
              <a:gd name="T59" fmla="*/ 2 h 51"/>
              <a:gd name="T60" fmla="*/ 17 w 30"/>
              <a:gd name="T61" fmla="*/ 0 h 51"/>
              <a:gd name="T62" fmla="*/ 21 w 30"/>
              <a:gd name="T6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51">
                <a:moveTo>
                  <a:pt x="21" y="0"/>
                </a:moveTo>
                <a:lnTo>
                  <a:pt x="21" y="0"/>
                </a:lnTo>
                <a:lnTo>
                  <a:pt x="23" y="2"/>
                </a:lnTo>
                <a:lnTo>
                  <a:pt x="24" y="2"/>
                </a:lnTo>
                <a:lnTo>
                  <a:pt x="24" y="4"/>
                </a:lnTo>
                <a:lnTo>
                  <a:pt x="24" y="4"/>
                </a:lnTo>
                <a:lnTo>
                  <a:pt x="26" y="7"/>
                </a:lnTo>
                <a:lnTo>
                  <a:pt x="26" y="9"/>
                </a:lnTo>
                <a:lnTo>
                  <a:pt x="28" y="12"/>
                </a:lnTo>
                <a:lnTo>
                  <a:pt x="30" y="14"/>
                </a:lnTo>
                <a:lnTo>
                  <a:pt x="30" y="14"/>
                </a:lnTo>
                <a:lnTo>
                  <a:pt x="30" y="16"/>
                </a:lnTo>
                <a:lnTo>
                  <a:pt x="26" y="18"/>
                </a:lnTo>
                <a:lnTo>
                  <a:pt x="24" y="21"/>
                </a:lnTo>
                <a:lnTo>
                  <a:pt x="24" y="25"/>
                </a:lnTo>
                <a:lnTo>
                  <a:pt x="26" y="28"/>
                </a:lnTo>
                <a:lnTo>
                  <a:pt x="26" y="33"/>
                </a:lnTo>
                <a:lnTo>
                  <a:pt x="26" y="37"/>
                </a:lnTo>
                <a:lnTo>
                  <a:pt x="24" y="42"/>
                </a:lnTo>
                <a:lnTo>
                  <a:pt x="24" y="46"/>
                </a:lnTo>
                <a:lnTo>
                  <a:pt x="23" y="46"/>
                </a:lnTo>
                <a:lnTo>
                  <a:pt x="21" y="46"/>
                </a:lnTo>
                <a:lnTo>
                  <a:pt x="19" y="46"/>
                </a:lnTo>
                <a:lnTo>
                  <a:pt x="17" y="46"/>
                </a:lnTo>
                <a:lnTo>
                  <a:pt x="16" y="46"/>
                </a:lnTo>
                <a:lnTo>
                  <a:pt x="14" y="47"/>
                </a:lnTo>
                <a:lnTo>
                  <a:pt x="14" y="49"/>
                </a:lnTo>
                <a:lnTo>
                  <a:pt x="12" y="51"/>
                </a:lnTo>
                <a:lnTo>
                  <a:pt x="10" y="51"/>
                </a:lnTo>
                <a:lnTo>
                  <a:pt x="7" y="49"/>
                </a:lnTo>
                <a:lnTo>
                  <a:pt x="5" y="49"/>
                </a:lnTo>
                <a:lnTo>
                  <a:pt x="5" y="46"/>
                </a:lnTo>
                <a:lnTo>
                  <a:pt x="3" y="46"/>
                </a:lnTo>
                <a:lnTo>
                  <a:pt x="3" y="44"/>
                </a:lnTo>
                <a:lnTo>
                  <a:pt x="3" y="40"/>
                </a:lnTo>
                <a:lnTo>
                  <a:pt x="3" y="37"/>
                </a:lnTo>
                <a:lnTo>
                  <a:pt x="5" y="33"/>
                </a:lnTo>
                <a:lnTo>
                  <a:pt x="7" y="30"/>
                </a:lnTo>
                <a:lnTo>
                  <a:pt x="5" y="30"/>
                </a:lnTo>
                <a:lnTo>
                  <a:pt x="5" y="28"/>
                </a:lnTo>
                <a:lnTo>
                  <a:pt x="5" y="26"/>
                </a:lnTo>
                <a:lnTo>
                  <a:pt x="5" y="25"/>
                </a:lnTo>
                <a:lnTo>
                  <a:pt x="5" y="23"/>
                </a:lnTo>
                <a:lnTo>
                  <a:pt x="5" y="21"/>
                </a:lnTo>
                <a:lnTo>
                  <a:pt x="5" y="19"/>
                </a:lnTo>
                <a:lnTo>
                  <a:pt x="5" y="18"/>
                </a:lnTo>
                <a:lnTo>
                  <a:pt x="3" y="14"/>
                </a:lnTo>
                <a:lnTo>
                  <a:pt x="2" y="12"/>
                </a:lnTo>
                <a:lnTo>
                  <a:pt x="2" y="9"/>
                </a:lnTo>
                <a:lnTo>
                  <a:pt x="0" y="7"/>
                </a:lnTo>
                <a:lnTo>
                  <a:pt x="3" y="7"/>
                </a:lnTo>
                <a:lnTo>
                  <a:pt x="5" y="7"/>
                </a:lnTo>
                <a:lnTo>
                  <a:pt x="5" y="7"/>
                </a:lnTo>
                <a:lnTo>
                  <a:pt x="7" y="7"/>
                </a:lnTo>
                <a:lnTo>
                  <a:pt x="9" y="7"/>
                </a:lnTo>
                <a:lnTo>
                  <a:pt x="12" y="5"/>
                </a:lnTo>
                <a:lnTo>
                  <a:pt x="16" y="4"/>
                </a:lnTo>
                <a:lnTo>
                  <a:pt x="16" y="4"/>
                </a:lnTo>
                <a:lnTo>
                  <a:pt x="16" y="2"/>
                </a:lnTo>
                <a:lnTo>
                  <a:pt x="16" y="2"/>
                </a:lnTo>
                <a:lnTo>
                  <a:pt x="17" y="2"/>
                </a:lnTo>
                <a:lnTo>
                  <a:pt x="17" y="0"/>
                </a:lnTo>
                <a:lnTo>
                  <a:pt x="19" y="0"/>
                </a:lnTo>
                <a:lnTo>
                  <a:pt x="21"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oliennummernplatzhalter 4">
            <a:extLst>
              <a:ext uri="{FF2B5EF4-FFF2-40B4-BE49-F238E27FC236}">
                <a16:creationId xmlns:a16="http://schemas.microsoft.com/office/drawing/2014/main" id="{35A98DB5-316F-4C19-B97B-41473970E165}"/>
              </a:ext>
            </a:extLst>
          </p:cNvPr>
          <p:cNvSpPr>
            <a:spLocks noGrp="1"/>
          </p:cNvSpPr>
          <p:nvPr>
            <p:ph type="sldNum" sz="quarter" idx="4"/>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23921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19467145"/>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36% </a:t>
                      </a:r>
                      <a:r>
                        <a:rPr lang="en-US" sz="1200" b="0" noProof="0" dirty="0"/>
                        <a:t>(average 21%)</a:t>
                      </a:r>
                      <a:r>
                        <a:rPr lang="en-US" sz="1200" b="1" noProof="0" dirty="0"/>
                        <a:t> </a:t>
                      </a:r>
                    </a:p>
                    <a:p>
                      <a:pPr algn="ctr"/>
                      <a:r>
                        <a:rPr lang="en-US" sz="1200" noProof="1"/>
                        <a:t>know that </a:t>
                      </a:r>
                      <a:r>
                        <a:rPr lang="en-US" sz="1200" b="0" kern="1200" dirty="0">
                          <a:solidFill>
                            <a:schemeClr val="tx1"/>
                          </a:solidFill>
                          <a:effectLst/>
                          <a:latin typeface="+mn-lt"/>
                          <a:ea typeface="+mn-ea"/>
                          <a:cs typeface="+mn-cs"/>
                        </a:rPr>
                        <a:t>online pharmacies may only offer over-the-counter medicines.</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18% </a:t>
                      </a:r>
                      <a:r>
                        <a:rPr lang="en-US" sz="1200" b="0" noProof="0" dirty="0"/>
                        <a:t>(average 21%)</a:t>
                      </a:r>
                    </a:p>
                    <a:p>
                      <a:pPr algn="ctr"/>
                      <a:r>
                        <a:rPr lang="en-US" sz="1200" b="0" noProof="0" dirty="0"/>
                        <a:t>trust </a:t>
                      </a:r>
                      <a:r>
                        <a:rPr lang="en-US" sz="1200" b="1" noProof="0" dirty="0"/>
                        <a:t>mail order pharmacies </a:t>
                      </a:r>
                    </a:p>
                    <a:p>
                      <a:pPr algn="ctr"/>
                      <a:r>
                        <a:rPr lang="en-US" sz="1200" b="0" noProof="0" dirty="0"/>
                        <a:t>and mail order companies </a:t>
                      </a:r>
                    </a:p>
                    <a:p>
                      <a:pPr algn="ctr"/>
                      <a:r>
                        <a:rPr lang="en-US" sz="1200" b="0" noProof="0" dirty="0"/>
                        <a:t>completely, </a:t>
                      </a:r>
                      <a:r>
                        <a:rPr lang="en-US" sz="1200" b="1" noProof="0" dirty="0"/>
                        <a:t>37% </a:t>
                      </a:r>
                      <a:r>
                        <a:rPr lang="en-US" sz="1200" b="0" noProof="0" dirty="0"/>
                        <a:t>(average 35%) </a:t>
                      </a:r>
                    </a:p>
                    <a:p>
                      <a:pPr algn="ctr"/>
                      <a:r>
                        <a:rPr lang="en-US" sz="1200" b="0" noProof="0" dirty="0"/>
                        <a:t>would have more confidence in the shipping of medicine if it were carried out by a stationary pharmacy to be sure to not receive counterfeit drugs. </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68%</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de-DE" sz="1200" b="0" i="0" kern="1200" noProof="0" dirty="0">
                          <a:solidFill>
                            <a:schemeClr val="tx1"/>
                          </a:solidFill>
                          <a:effectLst/>
                          <a:latin typeface="+mn-lt"/>
                          <a:ea typeface="+mn-ea"/>
                          <a:cs typeface="+mn-cs"/>
                        </a:rPr>
                        <a:t>The </a:t>
                      </a:r>
                      <a:r>
                        <a:rPr lang="de-DE" sz="1200" b="0" i="0" kern="1200" noProof="0" dirty="0" err="1">
                          <a:solidFill>
                            <a:schemeClr val="tx1"/>
                          </a:solidFill>
                          <a:effectLst/>
                          <a:latin typeface="+mn-lt"/>
                          <a:ea typeface="+mn-ea"/>
                          <a:cs typeface="+mn-cs"/>
                        </a:rPr>
                        <a:t>doctor‘s</a:t>
                      </a:r>
                      <a:r>
                        <a:rPr lang="de-DE" sz="1200" b="0" i="0" kern="1200" noProof="0" dirty="0">
                          <a:solidFill>
                            <a:schemeClr val="tx1"/>
                          </a:solidFill>
                          <a:effectLst/>
                          <a:latin typeface="+mn-lt"/>
                          <a:ea typeface="+mn-ea"/>
                          <a:cs typeface="+mn-cs"/>
                        </a:rPr>
                        <a:t> </a:t>
                      </a:r>
                      <a:r>
                        <a:rPr lang="de-DE" sz="1200" b="0" i="0" kern="1200" noProof="0" dirty="0" err="1">
                          <a:solidFill>
                            <a:schemeClr val="tx1"/>
                          </a:solidFill>
                          <a:effectLst/>
                          <a:latin typeface="+mn-lt"/>
                          <a:ea typeface="+mn-ea"/>
                          <a:cs typeface="+mn-cs"/>
                        </a:rPr>
                        <a:t>letter</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Certificate of Vaccination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69%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67%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10%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34%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78%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70%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62%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86%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dirty="0">
                          <a:effectLst/>
                          <a:latin typeface="+mn-lt"/>
                          <a:ea typeface="DengXian" panose="02010600030101010101" pitchFamily="2" charset="-122"/>
                          <a:cs typeface="Calibri" panose="020F0502020204030204" pitchFamily="34" charset="0"/>
                        </a:rPr>
                        <a:t>have a positive attitude towards</a:t>
                      </a:r>
                      <a:r>
                        <a:rPr lang="en-US" sz="1200" b="1" dirty="0">
                          <a:effectLst/>
                          <a:latin typeface="+mn-lt"/>
                          <a:ea typeface="DengXian" panose="02010600030101010101" pitchFamily="2" charset="-122"/>
                          <a:cs typeface="Calibri" panose="020F0502020204030204" pitchFamily="34" charset="0"/>
                        </a:rPr>
                        <a:t>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33%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39%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22%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73%</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48%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51%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91%</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77%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58%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chemeClr val="bg1"/>
                </a:solidFill>
              </a:rPr>
              <a:t>12</a:t>
            </a:r>
          </a:p>
        </p:txBody>
      </p:sp>
      <p:pic>
        <p:nvPicPr>
          <p:cNvPr id="69" name="Grafik 68">
            <a:extLst>
              <a:ext uri="{FF2B5EF4-FFF2-40B4-BE49-F238E27FC236}">
                <a16:creationId xmlns:a16="http://schemas.microsoft.com/office/drawing/2014/main" id="{7F9C454D-33F6-43E1-BD0F-3AB17FA19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9055" y="654619"/>
            <a:ext cx="385718" cy="540000"/>
          </a:xfrm>
          <a:prstGeom prst="rect">
            <a:avLst/>
          </a:prstGeom>
        </p:spPr>
      </p:pic>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17066" y="2711016"/>
            <a:ext cx="524348" cy="540000"/>
          </a:xfrm>
          <a:prstGeom prst="rect">
            <a:avLst/>
          </a:prstGeom>
        </p:spPr>
      </p:pic>
      <p:sp>
        <p:nvSpPr>
          <p:cNvPr id="74" name="Ellipse 73">
            <a:extLst>
              <a:ext uri="{FF2B5EF4-FFF2-40B4-BE49-F238E27FC236}">
                <a16:creationId xmlns:a16="http://schemas.microsoft.com/office/drawing/2014/main" id="{861C1F2B-ABBF-4047-BFC2-29A44C149219}"/>
              </a:ext>
            </a:extLst>
          </p:cNvPr>
          <p:cNvSpPr/>
          <p:nvPr/>
        </p:nvSpPr>
        <p:spPr>
          <a:xfrm>
            <a:off x="7575828" y="41339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5</a:t>
            </a:r>
          </a:p>
        </p:txBody>
      </p:sp>
      <p:sp>
        <p:nvSpPr>
          <p:cNvPr id="75" name="Ellipse 74">
            <a:extLst>
              <a:ext uri="{FF2B5EF4-FFF2-40B4-BE49-F238E27FC236}">
                <a16:creationId xmlns:a16="http://schemas.microsoft.com/office/drawing/2014/main" id="{CC542D9C-6CFE-4BA5-B793-7FD2ADB37086}"/>
              </a:ext>
            </a:extLst>
          </p:cNvPr>
          <p:cNvSpPr/>
          <p:nvPr/>
        </p:nvSpPr>
        <p:spPr>
          <a:xfrm>
            <a:off x="10717516" y="543204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6"/>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7173F0CF-D7F6-4996-9FD0-5FBE29085F77}"/>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C1FC2701-B533-462B-9019-8C2833702E40}"/>
              </a:ext>
            </a:extLst>
          </p:cNvPr>
          <p:cNvSpPr>
            <a:spLocks noGrp="1"/>
          </p:cNvSpPr>
          <p:nvPr>
            <p:ph type="title"/>
          </p:nvPr>
        </p:nvSpPr>
        <p:spPr>
          <a:xfrm>
            <a:off x="542544" y="893116"/>
            <a:ext cx="539845" cy="705933"/>
          </a:xfrm>
        </p:spPr>
        <p:txBody>
          <a:bodyPr/>
          <a:lstStyle/>
          <a:p>
            <a:r>
              <a:rPr lang="en-US" dirty="0"/>
              <a:t>BEL</a:t>
            </a:r>
          </a:p>
        </p:txBody>
      </p:sp>
      <p:sp>
        <p:nvSpPr>
          <p:cNvPr id="87" name="Freeform 3400">
            <a:extLst>
              <a:ext uri="{FF2B5EF4-FFF2-40B4-BE49-F238E27FC236}">
                <a16:creationId xmlns:a16="http://schemas.microsoft.com/office/drawing/2014/main" id="{50A055DD-5D78-4A78-A8E6-187500DBDCD1}"/>
              </a:ext>
            </a:extLst>
          </p:cNvPr>
          <p:cNvSpPr>
            <a:spLocks noChangeAspect="1"/>
          </p:cNvSpPr>
          <p:nvPr/>
        </p:nvSpPr>
        <p:spPr bwMode="auto">
          <a:xfrm>
            <a:off x="812466" y="551078"/>
            <a:ext cx="988341" cy="856800"/>
          </a:xfrm>
          <a:custGeom>
            <a:avLst/>
            <a:gdLst>
              <a:gd name="T0" fmla="*/ 175 w 278"/>
              <a:gd name="T1" fmla="*/ 8 h 241"/>
              <a:gd name="T2" fmla="*/ 176 w 278"/>
              <a:gd name="T3" fmla="*/ 14 h 241"/>
              <a:gd name="T4" fmla="*/ 183 w 278"/>
              <a:gd name="T5" fmla="*/ 10 h 241"/>
              <a:gd name="T6" fmla="*/ 190 w 278"/>
              <a:gd name="T7" fmla="*/ 5 h 241"/>
              <a:gd name="T8" fmla="*/ 196 w 278"/>
              <a:gd name="T9" fmla="*/ 24 h 241"/>
              <a:gd name="T10" fmla="*/ 201 w 278"/>
              <a:gd name="T11" fmla="*/ 33 h 241"/>
              <a:gd name="T12" fmla="*/ 217 w 278"/>
              <a:gd name="T13" fmla="*/ 33 h 241"/>
              <a:gd name="T14" fmla="*/ 230 w 278"/>
              <a:gd name="T15" fmla="*/ 42 h 241"/>
              <a:gd name="T16" fmla="*/ 241 w 278"/>
              <a:gd name="T17" fmla="*/ 45 h 241"/>
              <a:gd name="T18" fmla="*/ 239 w 278"/>
              <a:gd name="T19" fmla="*/ 64 h 241"/>
              <a:gd name="T20" fmla="*/ 227 w 278"/>
              <a:gd name="T21" fmla="*/ 84 h 241"/>
              <a:gd name="T22" fmla="*/ 230 w 278"/>
              <a:gd name="T23" fmla="*/ 94 h 241"/>
              <a:gd name="T24" fmla="*/ 243 w 278"/>
              <a:gd name="T25" fmla="*/ 96 h 241"/>
              <a:gd name="T26" fmla="*/ 257 w 278"/>
              <a:gd name="T27" fmla="*/ 101 h 241"/>
              <a:gd name="T28" fmla="*/ 262 w 278"/>
              <a:gd name="T29" fmla="*/ 124 h 241"/>
              <a:gd name="T30" fmla="*/ 276 w 278"/>
              <a:gd name="T31" fmla="*/ 132 h 241"/>
              <a:gd name="T32" fmla="*/ 278 w 278"/>
              <a:gd name="T33" fmla="*/ 150 h 241"/>
              <a:gd name="T34" fmla="*/ 258 w 278"/>
              <a:gd name="T35" fmla="*/ 166 h 241"/>
              <a:gd name="T36" fmla="*/ 246 w 278"/>
              <a:gd name="T37" fmla="*/ 164 h 241"/>
              <a:gd name="T38" fmla="*/ 229 w 278"/>
              <a:gd name="T39" fmla="*/ 188 h 241"/>
              <a:gd name="T40" fmla="*/ 223 w 278"/>
              <a:gd name="T41" fmla="*/ 202 h 241"/>
              <a:gd name="T42" fmla="*/ 232 w 278"/>
              <a:gd name="T43" fmla="*/ 225 h 241"/>
              <a:gd name="T44" fmla="*/ 227 w 278"/>
              <a:gd name="T45" fmla="*/ 235 h 241"/>
              <a:gd name="T46" fmla="*/ 217 w 278"/>
              <a:gd name="T47" fmla="*/ 239 h 241"/>
              <a:gd name="T48" fmla="*/ 196 w 278"/>
              <a:gd name="T49" fmla="*/ 237 h 241"/>
              <a:gd name="T50" fmla="*/ 185 w 278"/>
              <a:gd name="T51" fmla="*/ 225 h 241"/>
              <a:gd name="T52" fmla="*/ 178 w 278"/>
              <a:gd name="T53" fmla="*/ 216 h 241"/>
              <a:gd name="T54" fmla="*/ 154 w 278"/>
              <a:gd name="T55" fmla="*/ 202 h 241"/>
              <a:gd name="T56" fmla="*/ 157 w 278"/>
              <a:gd name="T57" fmla="*/ 188 h 241"/>
              <a:gd name="T58" fmla="*/ 154 w 278"/>
              <a:gd name="T59" fmla="*/ 174 h 241"/>
              <a:gd name="T60" fmla="*/ 161 w 278"/>
              <a:gd name="T61" fmla="*/ 159 h 241"/>
              <a:gd name="T62" fmla="*/ 145 w 278"/>
              <a:gd name="T63" fmla="*/ 169 h 241"/>
              <a:gd name="T64" fmla="*/ 119 w 278"/>
              <a:gd name="T65" fmla="*/ 178 h 241"/>
              <a:gd name="T66" fmla="*/ 103 w 278"/>
              <a:gd name="T67" fmla="*/ 167 h 241"/>
              <a:gd name="T68" fmla="*/ 108 w 278"/>
              <a:gd name="T69" fmla="*/ 153 h 241"/>
              <a:gd name="T70" fmla="*/ 110 w 278"/>
              <a:gd name="T71" fmla="*/ 141 h 241"/>
              <a:gd name="T72" fmla="*/ 100 w 278"/>
              <a:gd name="T73" fmla="*/ 131 h 241"/>
              <a:gd name="T74" fmla="*/ 75 w 278"/>
              <a:gd name="T75" fmla="*/ 129 h 241"/>
              <a:gd name="T76" fmla="*/ 72 w 278"/>
              <a:gd name="T77" fmla="*/ 111 h 241"/>
              <a:gd name="T78" fmla="*/ 61 w 278"/>
              <a:gd name="T79" fmla="*/ 103 h 241"/>
              <a:gd name="T80" fmla="*/ 46 w 278"/>
              <a:gd name="T81" fmla="*/ 98 h 241"/>
              <a:gd name="T82" fmla="*/ 44 w 278"/>
              <a:gd name="T83" fmla="*/ 78 h 241"/>
              <a:gd name="T84" fmla="*/ 28 w 278"/>
              <a:gd name="T85" fmla="*/ 70 h 241"/>
              <a:gd name="T86" fmla="*/ 18 w 278"/>
              <a:gd name="T87" fmla="*/ 77 h 241"/>
              <a:gd name="T88" fmla="*/ 7 w 278"/>
              <a:gd name="T89" fmla="*/ 63 h 241"/>
              <a:gd name="T90" fmla="*/ 4 w 278"/>
              <a:gd name="T91" fmla="*/ 45 h 241"/>
              <a:gd name="T92" fmla="*/ 4 w 278"/>
              <a:gd name="T93" fmla="*/ 24 h 241"/>
              <a:gd name="T94" fmla="*/ 42 w 278"/>
              <a:gd name="T95" fmla="*/ 7 h 241"/>
              <a:gd name="T96" fmla="*/ 63 w 278"/>
              <a:gd name="T97" fmla="*/ 3 h 241"/>
              <a:gd name="T98" fmla="*/ 68 w 278"/>
              <a:gd name="T99" fmla="*/ 19 h 241"/>
              <a:gd name="T100" fmla="*/ 86 w 278"/>
              <a:gd name="T101" fmla="*/ 17 h 241"/>
              <a:gd name="T102" fmla="*/ 96 w 278"/>
              <a:gd name="T103" fmla="*/ 26 h 241"/>
              <a:gd name="T104" fmla="*/ 121 w 278"/>
              <a:gd name="T105" fmla="*/ 21 h 241"/>
              <a:gd name="T106" fmla="*/ 129 w 278"/>
              <a:gd name="T107" fmla="*/ 12 h 241"/>
              <a:gd name="T108" fmla="*/ 140 w 278"/>
              <a:gd name="T109" fmla="*/ 14 h 241"/>
              <a:gd name="T110" fmla="*/ 143 w 278"/>
              <a:gd name="T111" fmla="*/ 2 h 241"/>
              <a:gd name="T112" fmla="*/ 154 w 278"/>
              <a:gd name="T113" fmla="*/ 7 h 241"/>
              <a:gd name="T114" fmla="*/ 169 w 278"/>
              <a:gd name="T11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241">
                <a:moveTo>
                  <a:pt x="169" y="0"/>
                </a:moveTo>
                <a:lnTo>
                  <a:pt x="171" y="2"/>
                </a:lnTo>
                <a:lnTo>
                  <a:pt x="173" y="2"/>
                </a:lnTo>
                <a:lnTo>
                  <a:pt x="173" y="2"/>
                </a:lnTo>
                <a:lnTo>
                  <a:pt x="175" y="3"/>
                </a:lnTo>
                <a:lnTo>
                  <a:pt x="175" y="3"/>
                </a:lnTo>
                <a:lnTo>
                  <a:pt x="175" y="5"/>
                </a:lnTo>
                <a:lnTo>
                  <a:pt x="175" y="7"/>
                </a:lnTo>
                <a:lnTo>
                  <a:pt x="175" y="8"/>
                </a:lnTo>
                <a:lnTo>
                  <a:pt x="173" y="8"/>
                </a:lnTo>
                <a:lnTo>
                  <a:pt x="171" y="8"/>
                </a:lnTo>
                <a:lnTo>
                  <a:pt x="169" y="10"/>
                </a:lnTo>
                <a:lnTo>
                  <a:pt x="169" y="10"/>
                </a:lnTo>
                <a:lnTo>
                  <a:pt x="171" y="12"/>
                </a:lnTo>
                <a:lnTo>
                  <a:pt x="171" y="14"/>
                </a:lnTo>
                <a:lnTo>
                  <a:pt x="173" y="14"/>
                </a:lnTo>
                <a:lnTo>
                  <a:pt x="175" y="12"/>
                </a:lnTo>
                <a:lnTo>
                  <a:pt x="176" y="14"/>
                </a:lnTo>
                <a:lnTo>
                  <a:pt x="178" y="14"/>
                </a:lnTo>
                <a:lnTo>
                  <a:pt x="180" y="15"/>
                </a:lnTo>
                <a:lnTo>
                  <a:pt x="180" y="14"/>
                </a:lnTo>
                <a:lnTo>
                  <a:pt x="182" y="14"/>
                </a:lnTo>
                <a:lnTo>
                  <a:pt x="182" y="12"/>
                </a:lnTo>
                <a:lnTo>
                  <a:pt x="182" y="12"/>
                </a:lnTo>
                <a:lnTo>
                  <a:pt x="182" y="10"/>
                </a:lnTo>
                <a:lnTo>
                  <a:pt x="182" y="8"/>
                </a:lnTo>
                <a:lnTo>
                  <a:pt x="183" y="10"/>
                </a:lnTo>
                <a:lnTo>
                  <a:pt x="183" y="10"/>
                </a:lnTo>
                <a:lnTo>
                  <a:pt x="185" y="10"/>
                </a:lnTo>
                <a:lnTo>
                  <a:pt x="185" y="10"/>
                </a:lnTo>
                <a:lnTo>
                  <a:pt x="187" y="8"/>
                </a:lnTo>
                <a:lnTo>
                  <a:pt x="185" y="8"/>
                </a:lnTo>
                <a:lnTo>
                  <a:pt x="187" y="5"/>
                </a:lnTo>
                <a:lnTo>
                  <a:pt x="187" y="5"/>
                </a:lnTo>
                <a:lnTo>
                  <a:pt x="190" y="5"/>
                </a:lnTo>
                <a:lnTo>
                  <a:pt x="190" y="5"/>
                </a:lnTo>
                <a:lnTo>
                  <a:pt x="192" y="7"/>
                </a:lnTo>
                <a:lnTo>
                  <a:pt x="194" y="8"/>
                </a:lnTo>
                <a:lnTo>
                  <a:pt x="192" y="12"/>
                </a:lnTo>
                <a:lnTo>
                  <a:pt x="192" y="15"/>
                </a:lnTo>
                <a:lnTo>
                  <a:pt x="192" y="17"/>
                </a:lnTo>
                <a:lnTo>
                  <a:pt x="192" y="19"/>
                </a:lnTo>
                <a:lnTo>
                  <a:pt x="194" y="22"/>
                </a:lnTo>
                <a:lnTo>
                  <a:pt x="194" y="24"/>
                </a:lnTo>
                <a:lnTo>
                  <a:pt x="196" y="24"/>
                </a:lnTo>
                <a:lnTo>
                  <a:pt x="196" y="26"/>
                </a:lnTo>
                <a:lnTo>
                  <a:pt x="197" y="26"/>
                </a:lnTo>
                <a:lnTo>
                  <a:pt x="199" y="26"/>
                </a:lnTo>
                <a:lnTo>
                  <a:pt x="199" y="24"/>
                </a:lnTo>
                <a:lnTo>
                  <a:pt x="201" y="24"/>
                </a:lnTo>
                <a:lnTo>
                  <a:pt x="203" y="26"/>
                </a:lnTo>
                <a:lnTo>
                  <a:pt x="203" y="28"/>
                </a:lnTo>
                <a:lnTo>
                  <a:pt x="203" y="31"/>
                </a:lnTo>
                <a:lnTo>
                  <a:pt x="201" y="33"/>
                </a:lnTo>
                <a:lnTo>
                  <a:pt x="206" y="33"/>
                </a:lnTo>
                <a:lnTo>
                  <a:pt x="210" y="33"/>
                </a:lnTo>
                <a:lnTo>
                  <a:pt x="211" y="33"/>
                </a:lnTo>
                <a:lnTo>
                  <a:pt x="211" y="33"/>
                </a:lnTo>
                <a:lnTo>
                  <a:pt x="213" y="33"/>
                </a:lnTo>
                <a:lnTo>
                  <a:pt x="213" y="35"/>
                </a:lnTo>
                <a:lnTo>
                  <a:pt x="215" y="35"/>
                </a:lnTo>
                <a:lnTo>
                  <a:pt x="215" y="33"/>
                </a:lnTo>
                <a:lnTo>
                  <a:pt x="217" y="33"/>
                </a:lnTo>
                <a:lnTo>
                  <a:pt x="218" y="31"/>
                </a:lnTo>
                <a:lnTo>
                  <a:pt x="220" y="31"/>
                </a:lnTo>
                <a:lnTo>
                  <a:pt x="222" y="31"/>
                </a:lnTo>
                <a:lnTo>
                  <a:pt x="222" y="31"/>
                </a:lnTo>
                <a:lnTo>
                  <a:pt x="223" y="31"/>
                </a:lnTo>
                <a:lnTo>
                  <a:pt x="223" y="35"/>
                </a:lnTo>
                <a:lnTo>
                  <a:pt x="225" y="36"/>
                </a:lnTo>
                <a:lnTo>
                  <a:pt x="227" y="40"/>
                </a:lnTo>
                <a:lnTo>
                  <a:pt x="230" y="42"/>
                </a:lnTo>
                <a:lnTo>
                  <a:pt x="232" y="43"/>
                </a:lnTo>
                <a:lnTo>
                  <a:pt x="232" y="43"/>
                </a:lnTo>
                <a:lnTo>
                  <a:pt x="234" y="43"/>
                </a:lnTo>
                <a:lnTo>
                  <a:pt x="234" y="45"/>
                </a:lnTo>
                <a:lnTo>
                  <a:pt x="236" y="45"/>
                </a:lnTo>
                <a:lnTo>
                  <a:pt x="237" y="45"/>
                </a:lnTo>
                <a:lnTo>
                  <a:pt x="237" y="45"/>
                </a:lnTo>
                <a:lnTo>
                  <a:pt x="239" y="45"/>
                </a:lnTo>
                <a:lnTo>
                  <a:pt x="241" y="45"/>
                </a:lnTo>
                <a:lnTo>
                  <a:pt x="243" y="45"/>
                </a:lnTo>
                <a:lnTo>
                  <a:pt x="243" y="47"/>
                </a:lnTo>
                <a:lnTo>
                  <a:pt x="243" y="49"/>
                </a:lnTo>
                <a:lnTo>
                  <a:pt x="243" y="54"/>
                </a:lnTo>
                <a:lnTo>
                  <a:pt x="243" y="59"/>
                </a:lnTo>
                <a:lnTo>
                  <a:pt x="243" y="61"/>
                </a:lnTo>
                <a:lnTo>
                  <a:pt x="241" y="61"/>
                </a:lnTo>
                <a:lnTo>
                  <a:pt x="239" y="63"/>
                </a:lnTo>
                <a:lnTo>
                  <a:pt x="239" y="64"/>
                </a:lnTo>
                <a:lnTo>
                  <a:pt x="239" y="64"/>
                </a:lnTo>
                <a:lnTo>
                  <a:pt x="237" y="66"/>
                </a:lnTo>
                <a:lnTo>
                  <a:pt x="237" y="70"/>
                </a:lnTo>
                <a:lnTo>
                  <a:pt x="236" y="71"/>
                </a:lnTo>
                <a:lnTo>
                  <a:pt x="232" y="77"/>
                </a:lnTo>
                <a:lnTo>
                  <a:pt x="232" y="78"/>
                </a:lnTo>
                <a:lnTo>
                  <a:pt x="230" y="80"/>
                </a:lnTo>
                <a:lnTo>
                  <a:pt x="229" y="82"/>
                </a:lnTo>
                <a:lnTo>
                  <a:pt x="227" y="84"/>
                </a:lnTo>
                <a:lnTo>
                  <a:pt x="227" y="85"/>
                </a:lnTo>
                <a:lnTo>
                  <a:pt x="227" y="87"/>
                </a:lnTo>
                <a:lnTo>
                  <a:pt x="227" y="87"/>
                </a:lnTo>
                <a:lnTo>
                  <a:pt x="229" y="89"/>
                </a:lnTo>
                <a:lnTo>
                  <a:pt x="229" y="91"/>
                </a:lnTo>
                <a:lnTo>
                  <a:pt x="229" y="91"/>
                </a:lnTo>
                <a:lnTo>
                  <a:pt x="229" y="92"/>
                </a:lnTo>
                <a:lnTo>
                  <a:pt x="229" y="94"/>
                </a:lnTo>
                <a:lnTo>
                  <a:pt x="230" y="94"/>
                </a:lnTo>
                <a:lnTo>
                  <a:pt x="232" y="94"/>
                </a:lnTo>
                <a:lnTo>
                  <a:pt x="232" y="94"/>
                </a:lnTo>
                <a:lnTo>
                  <a:pt x="234" y="92"/>
                </a:lnTo>
                <a:lnTo>
                  <a:pt x="236" y="92"/>
                </a:lnTo>
                <a:lnTo>
                  <a:pt x="237" y="94"/>
                </a:lnTo>
                <a:lnTo>
                  <a:pt x="237" y="94"/>
                </a:lnTo>
                <a:lnTo>
                  <a:pt x="239" y="96"/>
                </a:lnTo>
                <a:lnTo>
                  <a:pt x="241" y="96"/>
                </a:lnTo>
                <a:lnTo>
                  <a:pt x="243" y="96"/>
                </a:lnTo>
                <a:lnTo>
                  <a:pt x="244" y="96"/>
                </a:lnTo>
                <a:lnTo>
                  <a:pt x="246" y="98"/>
                </a:lnTo>
                <a:lnTo>
                  <a:pt x="250" y="99"/>
                </a:lnTo>
                <a:lnTo>
                  <a:pt x="251" y="99"/>
                </a:lnTo>
                <a:lnTo>
                  <a:pt x="253" y="99"/>
                </a:lnTo>
                <a:lnTo>
                  <a:pt x="255" y="99"/>
                </a:lnTo>
                <a:lnTo>
                  <a:pt x="255" y="99"/>
                </a:lnTo>
                <a:lnTo>
                  <a:pt x="257" y="99"/>
                </a:lnTo>
                <a:lnTo>
                  <a:pt x="257" y="101"/>
                </a:lnTo>
                <a:lnTo>
                  <a:pt x="258" y="103"/>
                </a:lnTo>
                <a:lnTo>
                  <a:pt x="264" y="110"/>
                </a:lnTo>
                <a:lnTo>
                  <a:pt x="265" y="113"/>
                </a:lnTo>
                <a:lnTo>
                  <a:pt x="267" y="113"/>
                </a:lnTo>
                <a:lnTo>
                  <a:pt x="269" y="115"/>
                </a:lnTo>
                <a:lnTo>
                  <a:pt x="269" y="118"/>
                </a:lnTo>
                <a:lnTo>
                  <a:pt x="267" y="120"/>
                </a:lnTo>
                <a:lnTo>
                  <a:pt x="265" y="122"/>
                </a:lnTo>
                <a:lnTo>
                  <a:pt x="262" y="124"/>
                </a:lnTo>
                <a:lnTo>
                  <a:pt x="264" y="125"/>
                </a:lnTo>
                <a:lnTo>
                  <a:pt x="267" y="127"/>
                </a:lnTo>
                <a:lnTo>
                  <a:pt x="269" y="129"/>
                </a:lnTo>
                <a:lnTo>
                  <a:pt x="272" y="129"/>
                </a:lnTo>
                <a:lnTo>
                  <a:pt x="274" y="129"/>
                </a:lnTo>
                <a:lnTo>
                  <a:pt x="276" y="129"/>
                </a:lnTo>
                <a:lnTo>
                  <a:pt x="276" y="131"/>
                </a:lnTo>
                <a:lnTo>
                  <a:pt x="276" y="131"/>
                </a:lnTo>
                <a:lnTo>
                  <a:pt x="276" y="132"/>
                </a:lnTo>
                <a:lnTo>
                  <a:pt x="276" y="138"/>
                </a:lnTo>
                <a:lnTo>
                  <a:pt x="276" y="141"/>
                </a:lnTo>
                <a:lnTo>
                  <a:pt x="274" y="143"/>
                </a:lnTo>
                <a:lnTo>
                  <a:pt x="274" y="143"/>
                </a:lnTo>
                <a:lnTo>
                  <a:pt x="272" y="143"/>
                </a:lnTo>
                <a:lnTo>
                  <a:pt x="276" y="145"/>
                </a:lnTo>
                <a:lnTo>
                  <a:pt x="278" y="146"/>
                </a:lnTo>
                <a:lnTo>
                  <a:pt x="278" y="148"/>
                </a:lnTo>
                <a:lnTo>
                  <a:pt x="278" y="150"/>
                </a:lnTo>
                <a:lnTo>
                  <a:pt x="276" y="152"/>
                </a:lnTo>
                <a:lnTo>
                  <a:pt x="274" y="152"/>
                </a:lnTo>
                <a:lnTo>
                  <a:pt x="271" y="152"/>
                </a:lnTo>
                <a:lnTo>
                  <a:pt x="269" y="153"/>
                </a:lnTo>
                <a:lnTo>
                  <a:pt x="267" y="153"/>
                </a:lnTo>
                <a:lnTo>
                  <a:pt x="265" y="157"/>
                </a:lnTo>
                <a:lnTo>
                  <a:pt x="264" y="160"/>
                </a:lnTo>
                <a:lnTo>
                  <a:pt x="260" y="162"/>
                </a:lnTo>
                <a:lnTo>
                  <a:pt x="258" y="166"/>
                </a:lnTo>
                <a:lnTo>
                  <a:pt x="258" y="167"/>
                </a:lnTo>
                <a:lnTo>
                  <a:pt x="258" y="169"/>
                </a:lnTo>
                <a:lnTo>
                  <a:pt x="257" y="171"/>
                </a:lnTo>
                <a:lnTo>
                  <a:pt x="255" y="171"/>
                </a:lnTo>
                <a:lnTo>
                  <a:pt x="253" y="169"/>
                </a:lnTo>
                <a:lnTo>
                  <a:pt x="251" y="169"/>
                </a:lnTo>
                <a:lnTo>
                  <a:pt x="248" y="166"/>
                </a:lnTo>
                <a:lnTo>
                  <a:pt x="246" y="166"/>
                </a:lnTo>
                <a:lnTo>
                  <a:pt x="246" y="164"/>
                </a:lnTo>
                <a:lnTo>
                  <a:pt x="243" y="167"/>
                </a:lnTo>
                <a:lnTo>
                  <a:pt x="237" y="171"/>
                </a:lnTo>
                <a:lnTo>
                  <a:pt x="236" y="174"/>
                </a:lnTo>
                <a:lnTo>
                  <a:pt x="232" y="178"/>
                </a:lnTo>
                <a:lnTo>
                  <a:pt x="232" y="181"/>
                </a:lnTo>
                <a:lnTo>
                  <a:pt x="230" y="183"/>
                </a:lnTo>
                <a:lnTo>
                  <a:pt x="230" y="185"/>
                </a:lnTo>
                <a:lnTo>
                  <a:pt x="229" y="187"/>
                </a:lnTo>
                <a:lnTo>
                  <a:pt x="229" y="188"/>
                </a:lnTo>
                <a:lnTo>
                  <a:pt x="227" y="190"/>
                </a:lnTo>
                <a:lnTo>
                  <a:pt x="227" y="190"/>
                </a:lnTo>
                <a:lnTo>
                  <a:pt x="225" y="192"/>
                </a:lnTo>
                <a:lnTo>
                  <a:pt x="223" y="192"/>
                </a:lnTo>
                <a:lnTo>
                  <a:pt x="223" y="194"/>
                </a:lnTo>
                <a:lnTo>
                  <a:pt x="222" y="195"/>
                </a:lnTo>
                <a:lnTo>
                  <a:pt x="222" y="197"/>
                </a:lnTo>
                <a:lnTo>
                  <a:pt x="223" y="200"/>
                </a:lnTo>
                <a:lnTo>
                  <a:pt x="223" y="202"/>
                </a:lnTo>
                <a:lnTo>
                  <a:pt x="222" y="204"/>
                </a:lnTo>
                <a:lnTo>
                  <a:pt x="222" y="206"/>
                </a:lnTo>
                <a:lnTo>
                  <a:pt x="223" y="207"/>
                </a:lnTo>
                <a:lnTo>
                  <a:pt x="225" y="209"/>
                </a:lnTo>
                <a:lnTo>
                  <a:pt x="225" y="211"/>
                </a:lnTo>
                <a:lnTo>
                  <a:pt x="227" y="216"/>
                </a:lnTo>
                <a:lnTo>
                  <a:pt x="229" y="220"/>
                </a:lnTo>
                <a:lnTo>
                  <a:pt x="232" y="225"/>
                </a:lnTo>
                <a:lnTo>
                  <a:pt x="232" y="225"/>
                </a:lnTo>
                <a:lnTo>
                  <a:pt x="232" y="225"/>
                </a:lnTo>
                <a:lnTo>
                  <a:pt x="232" y="227"/>
                </a:lnTo>
                <a:lnTo>
                  <a:pt x="230" y="230"/>
                </a:lnTo>
                <a:lnTo>
                  <a:pt x="230" y="232"/>
                </a:lnTo>
                <a:lnTo>
                  <a:pt x="230" y="232"/>
                </a:lnTo>
                <a:lnTo>
                  <a:pt x="230" y="234"/>
                </a:lnTo>
                <a:lnTo>
                  <a:pt x="229" y="235"/>
                </a:lnTo>
                <a:lnTo>
                  <a:pt x="227" y="235"/>
                </a:lnTo>
                <a:lnTo>
                  <a:pt x="227" y="235"/>
                </a:lnTo>
                <a:lnTo>
                  <a:pt x="229" y="237"/>
                </a:lnTo>
                <a:lnTo>
                  <a:pt x="229" y="237"/>
                </a:lnTo>
                <a:lnTo>
                  <a:pt x="227" y="237"/>
                </a:lnTo>
                <a:lnTo>
                  <a:pt x="225" y="237"/>
                </a:lnTo>
                <a:lnTo>
                  <a:pt x="222" y="237"/>
                </a:lnTo>
                <a:lnTo>
                  <a:pt x="220" y="237"/>
                </a:lnTo>
                <a:lnTo>
                  <a:pt x="220" y="237"/>
                </a:lnTo>
                <a:lnTo>
                  <a:pt x="218" y="239"/>
                </a:lnTo>
                <a:lnTo>
                  <a:pt x="217" y="239"/>
                </a:lnTo>
                <a:lnTo>
                  <a:pt x="215" y="239"/>
                </a:lnTo>
                <a:lnTo>
                  <a:pt x="213" y="237"/>
                </a:lnTo>
                <a:lnTo>
                  <a:pt x="211" y="239"/>
                </a:lnTo>
                <a:lnTo>
                  <a:pt x="206" y="239"/>
                </a:lnTo>
                <a:lnTo>
                  <a:pt x="201" y="241"/>
                </a:lnTo>
                <a:lnTo>
                  <a:pt x="199" y="239"/>
                </a:lnTo>
                <a:lnTo>
                  <a:pt x="197" y="239"/>
                </a:lnTo>
                <a:lnTo>
                  <a:pt x="196" y="237"/>
                </a:lnTo>
                <a:lnTo>
                  <a:pt x="196" y="237"/>
                </a:lnTo>
                <a:lnTo>
                  <a:pt x="194" y="235"/>
                </a:lnTo>
                <a:lnTo>
                  <a:pt x="194" y="235"/>
                </a:lnTo>
                <a:lnTo>
                  <a:pt x="194" y="230"/>
                </a:lnTo>
                <a:lnTo>
                  <a:pt x="194" y="228"/>
                </a:lnTo>
                <a:lnTo>
                  <a:pt x="194" y="227"/>
                </a:lnTo>
                <a:lnTo>
                  <a:pt x="190" y="225"/>
                </a:lnTo>
                <a:lnTo>
                  <a:pt x="189" y="225"/>
                </a:lnTo>
                <a:lnTo>
                  <a:pt x="187" y="227"/>
                </a:lnTo>
                <a:lnTo>
                  <a:pt x="185" y="225"/>
                </a:lnTo>
                <a:lnTo>
                  <a:pt x="183" y="223"/>
                </a:lnTo>
                <a:lnTo>
                  <a:pt x="185" y="221"/>
                </a:lnTo>
                <a:lnTo>
                  <a:pt x="187" y="220"/>
                </a:lnTo>
                <a:lnTo>
                  <a:pt x="187" y="220"/>
                </a:lnTo>
                <a:lnTo>
                  <a:pt x="185" y="218"/>
                </a:lnTo>
                <a:lnTo>
                  <a:pt x="183" y="218"/>
                </a:lnTo>
                <a:lnTo>
                  <a:pt x="182" y="218"/>
                </a:lnTo>
                <a:lnTo>
                  <a:pt x="178" y="218"/>
                </a:lnTo>
                <a:lnTo>
                  <a:pt x="178" y="216"/>
                </a:lnTo>
                <a:lnTo>
                  <a:pt x="176" y="214"/>
                </a:lnTo>
                <a:lnTo>
                  <a:pt x="175" y="213"/>
                </a:lnTo>
                <a:lnTo>
                  <a:pt x="173" y="213"/>
                </a:lnTo>
                <a:lnTo>
                  <a:pt x="169" y="209"/>
                </a:lnTo>
                <a:lnTo>
                  <a:pt x="164" y="204"/>
                </a:lnTo>
                <a:lnTo>
                  <a:pt x="164" y="204"/>
                </a:lnTo>
                <a:lnTo>
                  <a:pt x="162" y="202"/>
                </a:lnTo>
                <a:lnTo>
                  <a:pt x="161" y="202"/>
                </a:lnTo>
                <a:lnTo>
                  <a:pt x="154" y="202"/>
                </a:lnTo>
                <a:lnTo>
                  <a:pt x="155" y="199"/>
                </a:lnTo>
                <a:lnTo>
                  <a:pt x="155" y="199"/>
                </a:lnTo>
                <a:lnTo>
                  <a:pt x="155" y="197"/>
                </a:lnTo>
                <a:lnTo>
                  <a:pt x="155" y="195"/>
                </a:lnTo>
                <a:lnTo>
                  <a:pt x="155" y="194"/>
                </a:lnTo>
                <a:lnTo>
                  <a:pt x="155" y="192"/>
                </a:lnTo>
                <a:lnTo>
                  <a:pt x="157" y="192"/>
                </a:lnTo>
                <a:lnTo>
                  <a:pt x="157" y="190"/>
                </a:lnTo>
                <a:lnTo>
                  <a:pt x="157" y="188"/>
                </a:lnTo>
                <a:lnTo>
                  <a:pt x="157" y="187"/>
                </a:lnTo>
                <a:lnTo>
                  <a:pt x="154" y="183"/>
                </a:lnTo>
                <a:lnTo>
                  <a:pt x="152" y="181"/>
                </a:lnTo>
                <a:lnTo>
                  <a:pt x="150" y="181"/>
                </a:lnTo>
                <a:lnTo>
                  <a:pt x="150" y="180"/>
                </a:lnTo>
                <a:lnTo>
                  <a:pt x="152" y="180"/>
                </a:lnTo>
                <a:lnTo>
                  <a:pt x="152" y="178"/>
                </a:lnTo>
                <a:lnTo>
                  <a:pt x="152" y="176"/>
                </a:lnTo>
                <a:lnTo>
                  <a:pt x="154" y="174"/>
                </a:lnTo>
                <a:lnTo>
                  <a:pt x="155" y="173"/>
                </a:lnTo>
                <a:lnTo>
                  <a:pt x="155" y="173"/>
                </a:lnTo>
                <a:lnTo>
                  <a:pt x="155" y="171"/>
                </a:lnTo>
                <a:lnTo>
                  <a:pt x="155" y="169"/>
                </a:lnTo>
                <a:lnTo>
                  <a:pt x="157" y="167"/>
                </a:lnTo>
                <a:lnTo>
                  <a:pt x="159" y="164"/>
                </a:lnTo>
                <a:lnTo>
                  <a:pt x="161" y="162"/>
                </a:lnTo>
                <a:lnTo>
                  <a:pt x="161" y="160"/>
                </a:lnTo>
                <a:lnTo>
                  <a:pt x="161" y="159"/>
                </a:lnTo>
                <a:lnTo>
                  <a:pt x="159" y="159"/>
                </a:lnTo>
                <a:lnTo>
                  <a:pt x="157" y="157"/>
                </a:lnTo>
                <a:lnTo>
                  <a:pt x="152" y="159"/>
                </a:lnTo>
                <a:lnTo>
                  <a:pt x="150" y="159"/>
                </a:lnTo>
                <a:lnTo>
                  <a:pt x="148" y="160"/>
                </a:lnTo>
                <a:lnTo>
                  <a:pt x="148" y="162"/>
                </a:lnTo>
                <a:lnTo>
                  <a:pt x="148" y="162"/>
                </a:lnTo>
                <a:lnTo>
                  <a:pt x="147" y="166"/>
                </a:lnTo>
                <a:lnTo>
                  <a:pt x="145" y="169"/>
                </a:lnTo>
                <a:lnTo>
                  <a:pt x="145" y="171"/>
                </a:lnTo>
                <a:lnTo>
                  <a:pt x="143" y="173"/>
                </a:lnTo>
                <a:lnTo>
                  <a:pt x="140" y="174"/>
                </a:lnTo>
                <a:lnTo>
                  <a:pt x="136" y="178"/>
                </a:lnTo>
                <a:lnTo>
                  <a:pt x="135" y="180"/>
                </a:lnTo>
                <a:lnTo>
                  <a:pt x="133" y="180"/>
                </a:lnTo>
                <a:lnTo>
                  <a:pt x="131" y="180"/>
                </a:lnTo>
                <a:lnTo>
                  <a:pt x="126" y="180"/>
                </a:lnTo>
                <a:lnTo>
                  <a:pt x="119" y="178"/>
                </a:lnTo>
                <a:lnTo>
                  <a:pt x="114" y="178"/>
                </a:lnTo>
                <a:lnTo>
                  <a:pt x="110" y="178"/>
                </a:lnTo>
                <a:lnTo>
                  <a:pt x="108" y="178"/>
                </a:lnTo>
                <a:lnTo>
                  <a:pt x="107" y="176"/>
                </a:lnTo>
                <a:lnTo>
                  <a:pt x="103" y="174"/>
                </a:lnTo>
                <a:lnTo>
                  <a:pt x="101" y="174"/>
                </a:lnTo>
                <a:lnTo>
                  <a:pt x="101" y="173"/>
                </a:lnTo>
                <a:lnTo>
                  <a:pt x="98" y="169"/>
                </a:lnTo>
                <a:lnTo>
                  <a:pt x="103" y="167"/>
                </a:lnTo>
                <a:lnTo>
                  <a:pt x="107" y="167"/>
                </a:lnTo>
                <a:lnTo>
                  <a:pt x="108" y="166"/>
                </a:lnTo>
                <a:lnTo>
                  <a:pt x="108" y="166"/>
                </a:lnTo>
                <a:lnTo>
                  <a:pt x="108" y="164"/>
                </a:lnTo>
                <a:lnTo>
                  <a:pt x="108" y="162"/>
                </a:lnTo>
                <a:lnTo>
                  <a:pt x="108" y="160"/>
                </a:lnTo>
                <a:lnTo>
                  <a:pt x="108" y="159"/>
                </a:lnTo>
                <a:lnTo>
                  <a:pt x="108" y="155"/>
                </a:lnTo>
                <a:lnTo>
                  <a:pt x="108" y="153"/>
                </a:lnTo>
                <a:lnTo>
                  <a:pt x="107" y="153"/>
                </a:lnTo>
                <a:lnTo>
                  <a:pt x="107" y="153"/>
                </a:lnTo>
                <a:lnTo>
                  <a:pt x="107" y="150"/>
                </a:lnTo>
                <a:lnTo>
                  <a:pt x="107" y="148"/>
                </a:lnTo>
                <a:lnTo>
                  <a:pt x="107" y="146"/>
                </a:lnTo>
                <a:lnTo>
                  <a:pt x="108" y="145"/>
                </a:lnTo>
                <a:lnTo>
                  <a:pt x="110" y="143"/>
                </a:lnTo>
                <a:lnTo>
                  <a:pt x="112" y="141"/>
                </a:lnTo>
                <a:lnTo>
                  <a:pt x="110" y="141"/>
                </a:lnTo>
                <a:lnTo>
                  <a:pt x="108" y="139"/>
                </a:lnTo>
                <a:lnTo>
                  <a:pt x="108" y="138"/>
                </a:lnTo>
                <a:lnTo>
                  <a:pt x="107" y="138"/>
                </a:lnTo>
                <a:lnTo>
                  <a:pt x="107" y="138"/>
                </a:lnTo>
                <a:lnTo>
                  <a:pt x="105" y="138"/>
                </a:lnTo>
                <a:lnTo>
                  <a:pt x="105" y="136"/>
                </a:lnTo>
                <a:lnTo>
                  <a:pt x="105" y="134"/>
                </a:lnTo>
                <a:lnTo>
                  <a:pt x="103" y="132"/>
                </a:lnTo>
                <a:lnTo>
                  <a:pt x="100" y="131"/>
                </a:lnTo>
                <a:lnTo>
                  <a:pt x="98" y="129"/>
                </a:lnTo>
                <a:lnTo>
                  <a:pt x="96" y="131"/>
                </a:lnTo>
                <a:lnTo>
                  <a:pt x="94" y="131"/>
                </a:lnTo>
                <a:lnTo>
                  <a:pt x="93" y="129"/>
                </a:lnTo>
                <a:lnTo>
                  <a:pt x="87" y="129"/>
                </a:lnTo>
                <a:lnTo>
                  <a:pt x="82" y="127"/>
                </a:lnTo>
                <a:lnTo>
                  <a:pt x="79" y="129"/>
                </a:lnTo>
                <a:lnTo>
                  <a:pt x="77" y="129"/>
                </a:lnTo>
                <a:lnTo>
                  <a:pt x="75" y="129"/>
                </a:lnTo>
                <a:lnTo>
                  <a:pt x="73" y="131"/>
                </a:lnTo>
                <a:lnTo>
                  <a:pt x="73" y="131"/>
                </a:lnTo>
                <a:lnTo>
                  <a:pt x="72" y="129"/>
                </a:lnTo>
                <a:lnTo>
                  <a:pt x="72" y="127"/>
                </a:lnTo>
                <a:lnTo>
                  <a:pt x="70" y="125"/>
                </a:lnTo>
                <a:lnTo>
                  <a:pt x="72" y="122"/>
                </a:lnTo>
                <a:lnTo>
                  <a:pt x="72" y="118"/>
                </a:lnTo>
                <a:lnTo>
                  <a:pt x="72" y="113"/>
                </a:lnTo>
                <a:lnTo>
                  <a:pt x="72" y="111"/>
                </a:lnTo>
                <a:lnTo>
                  <a:pt x="70" y="110"/>
                </a:lnTo>
                <a:lnTo>
                  <a:pt x="68" y="110"/>
                </a:lnTo>
                <a:lnTo>
                  <a:pt x="65" y="108"/>
                </a:lnTo>
                <a:lnTo>
                  <a:pt x="63" y="108"/>
                </a:lnTo>
                <a:lnTo>
                  <a:pt x="63" y="108"/>
                </a:lnTo>
                <a:lnTo>
                  <a:pt x="63" y="106"/>
                </a:lnTo>
                <a:lnTo>
                  <a:pt x="63" y="104"/>
                </a:lnTo>
                <a:lnTo>
                  <a:pt x="61" y="103"/>
                </a:lnTo>
                <a:lnTo>
                  <a:pt x="61" y="103"/>
                </a:lnTo>
                <a:lnTo>
                  <a:pt x="59" y="103"/>
                </a:lnTo>
                <a:lnTo>
                  <a:pt x="59" y="104"/>
                </a:lnTo>
                <a:lnTo>
                  <a:pt x="58" y="104"/>
                </a:lnTo>
                <a:lnTo>
                  <a:pt x="56" y="106"/>
                </a:lnTo>
                <a:lnTo>
                  <a:pt x="56" y="104"/>
                </a:lnTo>
                <a:lnTo>
                  <a:pt x="51" y="104"/>
                </a:lnTo>
                <a:lnTo>
                  <a:pt x="49" y="103"/>
                </a:lnTo>
                <a:lnTo>
                  <a:pt x="47" y="103"/>
                </a:lnTo>
                <a:lnTo>
                  <a:pt x="46" y="98"/>
                </a:lnTo>
                <a:lnTo>
                  <a:pt x="46" y="92"/>
                </a:lnTo>
                <a:lnTo>
                  <a:pt x="44" y="87"/>
                </a:lnTo>
                <a:lnTo>
                  <a:pt x="46" y="85"/>
                </a:lnTo>
                <a:lnTo>
                  <a:pt x="46" y="84"/>
                </a:lnTo>
                <a:lnTo>
                  <a:pt x="47" y="84"/>
                </a:lnTo>
                <a:lnTo>
                  <a:pt x="47" y="82"/>
                </a:lnTo>
                <a:lnTo>
                  <a:pt x="47" y="80"/>
                </a:lnTo>
                <a:lnTo>
                  <a:pt x="46" y="80"/>
                </a:lnTo>
                <a:lnTo>
                  <a:pt x="44" y="78"/>
                </a:lnTo>
                <a:lnTo>
                  <a:pt x="44" y="78"/>
                </a:lnTo>
                <a:lnTo>
                  <a:pt x="44" y="78"/>
                </a:lnTo>
                <a:lnTo>
                  <a:pt x="42" y="75"/>
                </a:lnTo>
                <a:lnTo>
                  <a:pt x="42" y="73"/>
                </a:lnTo>
                <a:lnTo>
                  <a:pt x="40" y="71"/>
                </a:lnTo>
                <a:lnTo>
                  <a:pt x="40" y="70"/>
                </a:lnTo>
                <a:lnTo>
                  <a:pt x="39" y="68"/>
                </a:lnTo>
                <a:lnTo>
                  <a:pt x="33" y="68"/>
                </a:lnTo>
                <a:lnTo>
                  <a:pt x="28" y="70"/>
                </a:lnTo>
                <a:lnTo>
                  <a:pt x="26" y="71"/>
                </a:lnTo>
                <a:lnTo>
                  <a:pt x="25" y="71"/>
                </a:lnTo>
                <a:lnTo>
                  <a:pt x="25" y="71"/>
                </a:lnTo>
                <a:lnTo>
                  <a:pt x="23" y="73"/>
                </a:lnTo>
                <a:lnTo>
                  <a:pt x="23" y="75"/>
                </a:lnTo>
                <a:lnTo>
                  <a:pt x="21" y="77"/>
                </a:lnTo>
                <a:lnTo>
                  <a:pt x="19" y="77"/>
                </a:lnTo>
                <a:lnTo>
                  <a:pt x="18" y="77"/>
                </a:lnTo>
                <a:lnTo>
                  <a:pt x="18" y="77"/>
                </a:lnTo>
                <a:lnTo>
                  <a:pt x="18" y="75"/>
                </a:lnTo>
                <a:lnTo>
                  <a:pt x="16" y="75"/>
                </a:lnTo>
                <a:lnTo>
                  <a:pt x="14" y="73"/>
                </a:lnTo>
                <a:lnTo>
                  <a:pt x="12" y="73"/>
                </a:lnTo>
                <a:lnTo>
                  <a:pt x="12" y="71"/>
                </a:lnTo>
                <a:lnTo>
                  <a:pt x="11" y="68"/>
                </a:lnTo>
                <a:lnTo>
                  <a:pt x="11" y="66"/>
                </a:lnTo>
                <a:lnTo>
                  <a:pt x="9" y="64"/>
                </a:lnTo>
                <a:lnTo>
                  <a:pt x="7" y="63"/>
                </a:lnTo>
                <a:lnTo>
                  <a:pt x="5" y="63"/>
                </a:lnTo>
                <a:lnTo>
                  <a:pt x="4" y="61"/>
                </a:lnTo>
                <a:lnTo>
                  <a:pt x="2" y="59"/>
                </a:lnTo>
                <a:lnTo>
                  <a:pt x="2" y="57"/>
                </a:lnTo>
                <a:lnTo>
                  <a:pt x="2" y="54"/>
                </a:lnTo>
                <a:lnTo>
                  <a:pt x="2" y="52"/>
                </a:lnTo>
                <a:lnTo>
                  <a:pt x="2" y="49"/>
                </a:lnTo>
                <a:lnTo>
                  <a:pt x="2" y="47"/>
                </a:lnTo>
                <a:lnTo>
                  <a:pt x="4" y="45"/>
                </a:lnTo>
                <a:lnTo>
                  <a:pt x="4" y="43"/>
                </a:lnTo>
                <a:lnTo>
                  <a:pt x="4" y="40"/>
                </a:lnTo>
                <a:lnTo>
                  <a:pt x="2" y="38"/>
                </a:lnTo>
                <a:lnTo>
                  <a:pt x="0" y="36"/>
                </a:lnTo>
                <a:lnTo>
                  <a:pt x="0" y="33"/>
                </a:lnTo>
                <a:lnTo>
                  <a:pt x="0" y="31"/>
                </a:lnTo>
                <a:lnTo>
                  <a:pt x="0" y="28"/>
                </a:lnTo>
                <a:lnTo>
                  <a:pt x="2" y="26"/>
                </a:lnTo>
                <a:lnTo>
                  <a:pt x="4" y="24"/>
                </a:lnTo>
                <a:lnTo>
                  <a:pt x="14" y="21"/>
                </a:lnTo>
                <a:lnTo>
                  <a:pt x="23" y="14"/>
                </a:lnTo>
                <a:lnTo>
                  <a:pt x="28" y="10"/>
                </a:lnTo>
                <a:lnTo>
                  <a:pt x="32" y="10"/>
                </a:lnTo>
                <a:lnTo>
                  <a:pt x="35" y="10"/>
                </a:lnTo>
                <a:lnTo>
                  <a:pt x="37" y="10"/>
                </a:lnTo>
                <a:lnTo>
                  <a:pt x="39" y="10"/>
                </a:lnTo>
                <a:lnTo>
                  <a:pt x="39" y="8"/>
                </a:lnTo>
                <a:lnTo>
                  <a:pt x="42" y="7"/>
                </a:lnTo>
                <a:lnTo>
                  <a:pt x="44" y="7"/>
                </a:lnTo>
                <a:lnTo>
                  <a:pt x="47" y="8"/>
                </a:lnTo>
                <a:lnTo>
                  <a:pt x="49" y="7"/>
                </a:lnTo>
                <a:lnTo>
                  <a:pt x="52" y="7"/>
                </a:lnTo>
                <a:lnTo>
                  <a:pt x="54" y="5"/>
                </a:lnTo>
                <a:lnTo>
                  <a:pt x="56" y="3"/>
                </a:lnTo>
                <a:lnTo>
                  <a:pt x="59" y="3"/>
                </a:lnTo>
                <a:lnTo>
                  <a:pt x="61" y="3"/>
                </a:lnTo>
                <a:lnTo>
                  <a:pt x="63" y="3"/>
                </a:lnTo>
                <a:lnTo>
                  <a:pt x="63" y="3"/>
                </a:lnTo>
                <a:lnTo>
                  <a:pt x="65" y="5"/>
                </a:lnTo>
                <a:lnTo>
                  <a:pt x="65" y="10"/>
                </a:lnTo>
                <a:lnTo>
                  <a:pt x="65" y="14"/>
                </a:lnTo>
                <a:lnTo>
                  <a:pt x="65" y="14"/>
                </a:lnTo>
                <a:lnTo>
                  <a:pt x="65" y="15"/>
                </a:lnTo>
                <a:lnTo>
                  <a:pt x="65" y="15"/>
                </a:lnTo>
                <a:lnTo>
                  <a:pt x="66" y="17"/>
                </a:lnTo>
                <a:lnTo>
                  <a:pt x="68" y="19"/>
                </a:lnTo>
                <a:lnTo>
                  <a:pt x="73" y="19"/>
                </a:lnTo>
                <a:lnTo>
                  <a:pt x="75" y="14"/>
                </a:lnTo>
                <a:lnTo>
                  <a:pt x="75" y="14"/>
                </a:lnTo>
                <a:lnTo>
                  <a:pt x="75" y="14"/>
                </a:lnTo>
                <a:lnTo>
                  <a:pt x="77" y="14"/>
                </a:lnTo>
                <a:lnTo>
                  <a:pt x="79" y="14"/>
                </a:lnTo>
                <a:lnTo>
                  <a:pt x="80" y="14"/>
                </a:lnTo>
                <a:lnTo>
                  <a:pt x="82" y="14"/>
                </a:lnTo>
                <a:lnTo>
                  <a:pt x="86" y="17"/>
                </a:lnTo>
                <a:lnTo>
                  <a:pt x="91" y="19"/>
                </a:lnTo>
                <a:lnTo>
                  <a:pt x="93" y="19"/>
                </a:lnTo>
                <a:lnTo>
                  <a:pt x="93" y="21"/>
                </a:lnTo>
                <a:lnTo>
                  <a:pt x="94" y="22"/>
                </a:lnTo>
                <a:lnTo>
                  <a:pt x="94" y="24"/>
                </a:lnTo>
                <a:lnTo>
                  <a:pt x="94" y="24"/>
                </a:lnTo>
                <a:lnTo>
                  <a:pt x="94" y="26"/>
                </a:lnTo>
                <a:lnTo>
                  <a:pt x="96" y="26"/>
                </a:lnTo>
                <a:lnTo>
                  <a:pt x="96" y="26"/>
                </a:lnTo>
                <a:lnTo>
                  <a:pt x="100" y="26"/>
                </a:lnTo>
                <a:lnTo>
                  <a:pt x="105" y="28"/>
                </a:lnTo>
                <a:lnTo>
                  <a:pt x="107" y="26"/>
                </a:lnTo>
                <a:lnTo>
                  <a:pt x="108" y="26"/>
                </a:lnTo>
                <a:lnTo>
                  <a:pt x="110" y="24"/>
                </a:lnTo>
                <a:lnTo>
                  <a:pt x="112" y="24"/>
                </a:lnTo>
                <a:lnTo>
                  <a:pt x="114" y="24"/>
                </a:lnTo>
                <a:lnTo>
                  <a:pt x="117" y="24"/>
                </a:lnTo>
                <a:lnTo>
                  <a:pt x="121" y="21"/>
                </a:lnTo>
                <a:lnTo>
                  <a:pt x="124" y="17"/>
                </a:lnTo>
                <a:lnTo>
                  <a:pt x="126" y="17"/>
                </a:lnTo>
                <a:lnTo>
                  <a:pt x="126" y="17"/>
                </a:lnTo>
                <a:lnTo>
                  <a:pt x="128" y="17"/>
                </a:lnTo>
                <a:lnTo>
                  <a:pt x="128" y="15"/>
                </a:lnTo>
                <a:lnTo>
                  <a:pt x="129" y="15"/>
                </a:lnTo>
                <a:lnTo>
                  <a:pt x="129" y="14"/>
                </a:lnTo>
                <a:lnTo>
                  <a:pt x="129" y="12"/>
                </a:lnTo>
                <a:lnTo>
                  <a:pt x="129" y="12"/>
                </a:lnTo>
                <a:lnTo>
                  <a:pt x="131" y="10"/>
                </a:lnTo>
                <a:lnTo>
                  <a:pt x="133" y="10"/>
                </a:lnTo>
                <a:lnTo>
                  <a:pt x="135" y="10"/>
                </a:lnTo>
                <a:lnTo>
                  <a:pt x="136" y="10"/>
                </a:lnTo>
                <a:lnTo>
                  <a:pt x="136" y="12"/>
                </a:lnTo>
                <a:lnTo>
                  <a:pt x="138" y="14"/>
                </a:lnTo>
                <a:lnTo>
                  <a:pt x="138" y="14"/>
                </a:lnTo>
                <a:lnTo>
                  <a:pt x="138" y="14"/>
                </a:lnTo>
                <a:lnTo>
                  <a:pt x="140" y="14"/>
                </a:lnTo>
                <a:lnTo>
                  <a:pt x="141" y="14"/>
                </a:lnTo>
                <a:lnTo>
                  <a:pt x="141" y="14"/>
                </a:lnTo>
                <a:lnTo>
                  <a:pt x="141" y="12"/>
                </a:lnTo>
                <a:lnTo>
                  <a:pt x="141" y="8"/>
                </a:lnTo>
                <a:lnTo>
                  <a:pt x="141" y="7"/>
                </a:lnTo>
                <a:lnTo>
                  <a:pt x="141" y="3"/>
                </a:lnTo>
                <a:lnTo>
                  <a:pt x="141" y="3"/>
                </a:lnTo>
                <a:lnTo>
                  <a:pt x="143" y="2"/>
                </a:lnTo>
                <a:lnTo>
                  <a:pt x="143" y="2"/>
                </a:lnTo>
                <a:lnTo>
                  <a:pt x="148" y="2"/>
                </a:lnTo>
                <a:lnTo>
                  <a:pt x="150" y="0"/>
                </a:lnTo>
                <a:lnTo>
                  <a:pt x="150" y="0"/>
                </a:lnTo>
                <a:lnTo>
                  <a:pt x="152" y="2"/>
                </a:lnTo>
                <a:lnTo>
                  <a:pt x="152" y="2"/>
                </a:lnTo>
                <a:lnTo>
                  <a:pt x="152" y="3"/>
                </a:lnTo>
                <a:lnTo>
                  <a:pt x="152" y="7"/>
                </a:lnTo>
                <a:lnTo>
                  <a:pt x="152" y="7"/>
                </a:lnTo>
                <a:lnTo>
                  <a:pt x="154" y="7"/>
                </a:lnTo>
                <a:lnTo>
                  <a:pt x="155" y="7"/>
                </a:lnTo>
                <a:lnTo>
                  <a:pt x="157" y="7"/>
                </a:lnTo>
                <a:lnTo>
                  <a:pt x="159" y="8"/>
                </a:lnTo>
                <a:lnTo>
                  <a:pt x="161" y="8"/>
                </a:lnTo>
                <a:lnTo>
                  <a:pt x="161" y="7"/>
                </a:lnTo>
                <a:lnTo>
                  <a:pt x="162" y="5"/>
                </a:lnTo>
                <a:lnTo>
                  <a:pt x="164" y="5"/>
                </a:lnTo>
                <a:lnTo>
                  <a:pt x="169" y="0"/>
                </a:lnTo>
                <a:lnTo>
                  <a:pt x="169"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Foliennummernplatzhalter 3">
            <a:extLst>
              <a:ext uri="{FF2B5EF4-FFF2-40B4-BE49-F238E27FC236}">
                <a16:creationId xmlns:a16="http://schemas.microsoft.com/office/drawing/2014/main" id="{2F86E464-ED62-4A4D-A8E1-04AA83D007C6}"/>
              </a:ext>
            </a:extLst>
          </p:cNvPr>
          <p:cNvSpPr>
            <a:spLocks noGrp="1"/>
          </p:cNvSpPr>
          <p:nvPr>
            <p:ph type="sldNum" sz="quarter" idx="4"/>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121360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52%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48%</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a:t>
                      </a:r>
                      <a:r>
                        <a:rPr lang="en-US" sz="1200" dirty="0"/>
                        <a:t>Osteoporosis</a:t>
                      </a:r>
                      <a:endParaRPr lang="en-US" sz="1200" b="0" kern="1200" noProof="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41%</a:t>
                      </a:r>
                      <a:r>
                        <a:rPr lang="en-US" sz="1200" b="0" noProof="0" dirty="0"/>
                        <a:t> (average 41%) </a:t>
                      </a:r>
                      <a:r>
                        <a:rPr lang="en-US" sz="1200" b="1" noProof="1"/>
                        <a:t>Eternal life </a:t>
                      </a:r>
                      <a:r>
                        <a:rPr lang="en-US" sz="1200" noProof="1"/>
                        <a:t>sounds like hocus pocus, </a:t>
                      </a:r>
                      <a:r>
                        <a:rPr lang="en-US" sz="1200" b="1" noProof="1"/>
                        <a:t>35%</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52%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50%</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86%</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lvl="0">
                        <a:defRPr/>
                      </a:pPr>
                      <a:r>
                        <a:rPr lang="en-US" sz="1200" b="1" kern="1200" noProof="0" dirty="0">
                          <a:solidFill>
                            <a:schemeClr val="tx1"/>
                          </a:solidFill>
                          <a:effectLst/>
                          <a:latin typeface="+mn-lt"/>
                          <a:ea typeface="+mn-ea"/>
                          <a:cs typeface="+mn-cs"/>
                        </a:rPr>
                        <a:t>64%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a:t>
                      </a:r>
                      <a:r>
                        <a:rPr lang="en-US" sz="1200" dirty="0"/>
                        <a:t>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52%</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28%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a:solidFill>
                            <a:schemeClr val="tx1"/>
                          </a:solidFill>
                          <a:effectLst/>
                          <a:latin typeface="+mn-lt"/>
                          <a:ea typeface="+mn-ea"/>
                          <a:cs typeface="+mn-cs"/>
                        </a:rPr>
                        <a:t>Pharmacy</a:t>
                      </a:r>
                      <a:endParaRPr lang="en-US" sz="1200" b="0" kern="1200" noProof="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3%</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kern="1200" dirty="0">
                          <a:solidFill>
                            <a:schemeClr val="tx1"/>
                          </a:solidFill>
                          <a:effectLst/>
                          <a:latin typeface="+mn-lt"/>
                          <a:ea typeface="+mn-ea"/>
                          <a:cs typeface="+mn-cs"/>
                        </a:rPr>
                        <a:t>37%</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49%) 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31%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noProof="1"/>
                        <a:t>40%</a:t>
                      </a:r>
                      <a:r>
                        <a:rPr lang="en-US" sz="1200" b="0" i="0" noProof="1"/>
                        <a:t> (</a:t>
                      </a:r>
                      <a:r>
                        <a:rPr lang="en-US" sz="1200" b="0" noProof="0" dirty="0"/>
                        <a:t>average</a:t>
                      </a:r>
                      <a:r>
                        <a:rPr lang="en-US" sz="1200" b="0" i="0" noProof="1"/>
                        <a:t> 30%) </a:t>
                      </a:r>
                      <a:r>
                        <a:rPr lang="en-US" sz="1200" b="0" kern="1200" dirty="0">
                          <a:solidFill>
                            <a:schemeClr val="tx1"/>
                          </a:solidFill>
                          <a:effectLst/>
                          <a:latin typeface="+mn-lt"/>
                          <a:ea typeface="+mn-ea"/>
                          <a:cs typeface="+mn-cs"/>
                        </a:rPr>
                        <a:t>I do not talk about sex topics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65%</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85%</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81%</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70%</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24%</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33%</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5</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13</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02869000-03AD-43E2-B05E-59CEA478F269}"/>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D0B1A905-AADB-4831-815F-368FC26DBA56}"/>
              </a:ext>
            </a:extLst>
          </p:cNvPr>
          <p:cNvSpPr>
            <a:spLocks noGrp="1"/>
          </p:cNvSpPr>
          <p:nvPr>
            <p:ph type="title"/>
          </p:nvPr>
        </p:nvSpPr>
        <p:spPr>
          <a:xfrm>
            <a:off x="542544" y="893116"/>
            <a:ext cx="539845" cy="705933"/>
          </a:xfrm>
        </p:spPr>
        <p:txBody>
          <a:bodyPr/>
          <a:lstStyle/>
          <a:p>
            <a:r>
              <a:rPr lang="en-US" dirty="0"/>
              <a:t>BEL</a:t>
            </a:r>
          </a:p>
        </p:txBody>
      </p:sp>
      <p:sp>
        <p:nvSpPr>
          <p:cNvPr id="72" name="Freeform 3400">
            <a:extLst>
              <a:ext uri="{FF2B5EF4-FFF2-40B4-BE49-F238E27FC236}">
                <a16:creationId xmlns:a16="http://schemas.microsoft.com/office/drawing/2014/main" id="{DF53B704-28C3-4023-9E9D-5B09BD2FC2D0}"/>
              </a:ext>
            </a:extLst>
          </p:cNvPr>
          <p:cNvSpPr>
            <a:spLocks noChangeAspect="1"/>
          </p:cNvSpPr>
          <p:nvPr/>
        </p:nvSpPr>
        <p:spPr bwMode="auto">
          <a:xfrm>
            <a:off x="812466" y="551078"/>
            <a:ext cx="988341" cy="856800"/>
          </a:xfrm>
          <a:custGeom>
            <a:avLst/>
            <a:gdLst>
              <a:gd name="T0" fmla="*/ 175 w 278"/>
              <a:gd name="T1" fmla="*/ 8 h 241"/>
              <a:gd name="T2" fmla="*/ 176 w 278"/>
              <a:gd name="T3" fmla="*/ 14 h 241"/>
              <a:gd name="T4" fmla="*/ 183 w 278"/>
              <a:gd name="T5" fmla="*/ 10 h 241"/>
              <a:gd name="T6" fmla="*/ 190 w 278"/>
              <a:gd name="T7" fmla="*/ 5 h 241"/>
              <a:gd name="T8" fmla="*/ 196 w 278"/>
              <a:gd name="T9" fmla="*/ 24 h 241"/>
              <a:gd name="T10" fmla="*/ 201 w 278"/>
              <a:gd name="T11" fmla="*/ 33 h 241"/>
              <a:gd name="T12" fmla="*/ 217 w 278"/>
              <a:gd name="T13" fmla="*/ 33 h 241"/>
              <a:gd name="T14" fmla="*/ 230 w 278"/>
              <a:gd name="T15" fmla="*/ 42 h 241"/>
              <a:gd name="T16" fmla="*/ 241 w 278"/>
              <a:gd name="T17" fmla="*/ 45 h 241"/>
              <a:gd name="T18" fmla="*/ 239 w 278"/>
              <a:gd name="T19" fmla="*/ 64 h 241"/>
              <a:gd name="T20" fmla="*/ 227 w 278"/>
              <a:gd name="T21" fmla="*/ 84 h 241"/>
              <a:gd name="T22" fmla="*/ 230 w 278"/>
              <a:gd name="T23" fmla="*/ 94 h 241"/>
              <a:gd name="T24" fmla="*/ 243 w 278"/>
              <a:gd name="T25" fmla="*/ 96 h 241"/>
              <a:gd name="T26" fmla="*/ 257 w 278"/>
              <a:gd name="T27" fmla="*/ 101 h 241"/>
              <a:gd name="T28" fmla="*/ 262 w 278"/>
              <a:gd name="T29" fmla="*/ 124 h 241"/>
              <a:gd name="T30" fmla="*/ 276 w 278"/>
              <a:gd name="T31" fmla="*/ 132 h 241"/>
              <a:gd name="T32" fmla="*/ 278 w 278"/>
              <a:gd name="T33" fmla="*/ 150 h 241"/>
              <a:gd name="T34" fmla="*/ 258 w 278"/>
              <a:gd name="T35" fmla="*/ 166 h 241"/>
              <a:gd name="T36" fmla="*/ 246 w 278"/>
              <a:gd name="T37" fmla="*/ 164 h 241"/>
              <a:gd name="T38" fmla="*/ 229 w 278"/>
              <a:gd name="T39" fmla="*/ 188 h 241"/>
              <a:gd name="T40" fmla="*/ 223 w 278"/>
              <a:gd name="T41" fmla="*/ 202 h 241"/>
              <a:gd name="T42" fmla="*/ 232 w 278"/>
              <a:gd name="T43" fmla="*/ 225 h 241"/>
              <a:gd name="T44" fmla="*/ 227 w 278"/>
              <a:gd name="T45" fmla="*/ 235 h 241"/>
              <a:gd name="T46" fmla="*/ 217 w 278"/>
              <a:gd name="T47" fmla="*/ 239 h 241"/>
              <a:gd name="T48" fmla="*/ 196 w 278"/>
              <a:gd name="T49" fmla="*/ 237 h 241"/>
              <a:gd name="T50" fmla="*/ 185 w 278"/>
              <a:gd name="T51" fmla="*/ 225 h 241"/>
              <a:gd name="T52" fmla="*/ 178 w 278"/>
              <a:gd name="T53" fmla="*/ 216 h 241"/>
              <a:gd name="T54" fmla="*/ 154 w 278"/>
              <a:gd name="T55" fmla="*/ 202 h 241"/>
              <a:gd name="T56" fmla="*/ 157 w 278"/>
              <a:gd name="T57" fmla="*/ 188 h 241"/>
              <a:gd name="T58" fmla="*/ 154 w 278"/>
              <a:gd name="T59" fmla="*/ 174 h 241"/>
              <a:gd name="T60" fmla="*/ 161 w 278"/>
              <a:gd name="T61" fmla="*/ 159 h 241"/>
              <a:gd name="T62" fmla="*/ 145 w 278"/>
              <a:gd name="T63" fmla="*/ 169 h 241"/>
              <a:gd name="T64" fmla="*/ 119 w 278"/>
              <a:gd name="T65" fmla="*/ 178 h 241"/>
              <a:gd name="T66" fmla="*/ 103 w 278"/>
              <a:gd name="T67" fmla="*/ 167 h 241"/>
              <a:gd name="T68" fmla="*/ 108 w 278"/>
              <a:gd name="T69" fmla="*/ 153 h 241"/>
              <a:gd name="T70" fmla="*/ 110 w 278"/>
              <a:gd name="T71" fmla="*/ 141 h 241"/>
              <a:gd name="T72" fmla="*/ 100 w 278"/>
              <a:gd name="T73" fmla="*/ 131 h 241"/>
              <a:gd name="T74" fmla="*/ 75 w 278"/>
              <a:gd name="T75" fmla="*/ 129 h 241"/>
              <a:gd name="T76" fmla="*/ 72 w 278"/>
              <a:gd name="T77" fmla="*/ 111 h 241"/>
              <a:gd name="T78" fmla="*/ 61 w 278"/>
              <a:gd name="T79" fmla="*/ 103 h 241"/>
              <a:gd name="T80" fmla="*/ 46 w 278"/>
              <a:gd name="T81" fmla="*/ 98 h 241"/>
              <a:gd name="T82" fmla="*/ 44 w 278"/>
              <a:gd name="T83" fmla="*/ 78 h 241"/>
              <a:gd name="T84" fmla="*/ 28 w 278"/>
              <a:gd name="T85" fmla="*/ 70 h 241"/>
              <a:gd name="T86" fmla="*/ 18 w 278"/>
              <a:gd name="T87" fmla="*/ 77 h 241"/>
              <a:gd name="T88" fmla="*/ 7 w 278"/>
              <a:gd name="T89" fmla="*/ 63 h 241"/>
              <a:gd name="T90" fmla="*/ 4 w 278"/>
              <a:gd name="T91" fmla="*/ 45 h 241"/>
              <a:gd name="T92" fmla="*/ 4 w 278"/>
              <a:gd name="T93" fmla="*/ 24 h 241"/>
              <a:gd name="T94" fmla="*/ 42 w 278"/>
              <a:gd name="T95" fmla="*/ 7 h 241"/>
              <a:gd name="T96" fmla="*/ 63 w 278"/>
              <a:gd name="T97" fmla="*/ 3 h 241"/>
              <a:gd name="T98" fmla="*/ 68 w 278"/>
              <a:gd name="T99" fmla="*/ 19 h 241"/>
              <a:gd name="T100" fmla="*/ 86 w 278"/>
              <a:gd name="T101" fmla="*/ 17 h 241"/>
              <a:gd name="T102" fmla="*/ 96 w 278"/>
              <a:gd name="T103" fmla="*/ 26 h 241"/>
              <a:gd name="T104" fmla="*/ 121 w 278"/>
              <a:gd name="T105" fmla="*/ 21 h 241"/>
              <a:gd name="T106" fmla="*/ 129 w 278"/>
              <a:gd name="T107" fmla="*/ 12 h 241"/>
              <a:gd name="T108" fmla="*/ 140 w 278"/>
              <a:gd name="T109" fmla="*/ 14 h 241"/>
              <a:gd name="T110" fmla="*/ 143 w 278"/>
              <a:gd name="T111" fmla="*/ 2 h 241"/>
              <a:gd name="T112" fmla="*/ 154 w 278"/>
              <a:gd name="T113" fmla="*/ 7 h 241"/>
              <a:gd name="T114" fmla="*/ 169 w 278"/>
              <a:gd name="T11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241">
                <a:moveTo>
                  <a:pt x="169" y="0"/>
                </a:moveTo>
                <a:lnTo>
                  <a:pt x="171" y="2"/>
                </a:lnTo>
                <a:lnTo>
                  <a:pt x="173" y="2"/>
                </a:lnTo>
                <a:lnTo>
                  <a:pt x="173" y="2"/>
                </a:lnTo>
                <a:lnTo>
                  <a:pt x="175" y="3"/>
                </a:lnTo>
                <a:lnTo>
                  <a:pt x="175" y="3"/>
                </a:lnTo>
                <a:lnTo>
                  <a:pt x="175" y="5"/>
                </a:lnTo>
                <a:lnTo>
                  <a:pt x="175" y="7"/>
                </a:lnTo>
                <a:lnTo>
                  <a:pt x="175" y="8"/>
                </a:lnTo>
                <a:lnTo>
                  <a:pt x="173" y="8"/>
                </a:lnTo>
                <a:lnTo>
                  <a:pt x="171" y="8"/>
                </a:lnTo>
                <a:lnTo>
                  <a:pt x="169" y="10"/>
                </a:lnTo>
                <a:lnTo>
                  <a:pt x="169" y="10"/>
                </a:lnTo>
                <a:lnTo>
                  <a:pt x="171" y="12"/>
                </a:lnTo>
                <a:lnTo>
                  <a:pt x="171" y="14"/>
                </a:lnTo>
                <a:lnTo>
                  <a:pt x="173" y="14"/>
                </a:lnTo>
                <a:lnTo>
                  <a:pt x="175" y="12"/>
                </a:lnTo>
                <a:lnTo>
                  <a:pt x="176" y="14"/>
                </a:lnTo>
                <a:lnTo>
                  <a:pt x="178" y="14"/>
                </a:lnTo>
                <a:lnTo>
                  <a:pt x="180" y="15"/>
                </a:lnTo>
                <a:lnTo>
                  <a:pt x="180" y="14"/>
                </a:lnTo>
                <a:lnTo>
                  <a:pt x="182" y="14"/>
                </a:lnTo>
                <a:lnTo>
                  <a:pt x="182" y="12"/>
                </a:lnTo>
                <a:lnTo>
                  <a:pt x="182" y="12"/>
                </a:lnTo>
                <a:lnTo>
                  <a:pt x="182" y="10"/>
                </a:lnTo>
                <a:lnTo>
                  <a:pt x="182" y="8"/>
                </a:lnTo>
                <a:lnTo>
                  <a:pt x="183" y="10"/>
                </a:lnTo>
                <a:lnTo>
                  <a:pt x="183" y="10"/>
                </a:lnTo>
                <a:lnTo>
                  <a:pt x="185" y="10"/>
                </a:lnTo>
                <a:lnTo>
                  <a:pt x="185" y="10"/>
                </a:lnTo>
                <a:lnTo>
                  <a:pt x="187" y="8"/>
                </a:lnTo>
                <a:lnTo>
                  <a:pt x="185" y="8"/>
                </a:lnTo>
                <a:lnTo>
                  <a:pt x="187" y="5"/>
                </a:lnTo>
                <a:lnTo>
                  <a:pt x="187" y="5"/>
                </a:lnTo>
                <a:lnTo>
                  <a:pt x="190" y="5"/>
                </a:lnTo>
                <a:lnTo>
                  <a:pt x="190" y="5"/>
                </a:lnTo>
                <a:lnTo>
                  <a:pt x="192" y="7"/>
                </a:lnTo>
                <a:lnTo>
                  <a:pt x="194" y="8"/>
                </a:lnTo>
                <a:lnTo>
                  <a:pt x="192" y="12"/>
                </a:lnTo>
                <a:lnTo>
                  <a:pt x="192" y="15"/>
                </a:lnTo>
                <a:lnTo>
                  <a:pt x="192" y="17"/>
                </a:lnTo>
                <a:lnTo>
                  <a:pt x="192" y="19"/>
                </a:lnTo>
                <a:lnTo>
                  <a:pt x="194" y="22"/>
                </a:lnTo>
                <a:lnTo>
                  <a:pt x="194" y="24"/>
                </a:lnTo>
                <a:lnTo>
                  <a:pt x="196" y="24"/>
                </a:lnTo>
                <a:lnTo>
                  <a:pt x="196" y="26"/>
                </a:lnTo>
                <a:lnTo>
                  <a:pt x="197" y="26"/>
                </a:lnTo>
                <a:lnTo>
                  <a:pt x="199" y="26"/>
                </a:lnTo>
                <a:lnTo>
                  <a:pt x="199" y="24"/>
                </a:lnTo>
                <a:lnTo>
                  <a:pt x="201" y="24"/>
                </a:lnTo>
                <a:lnTo>
                  <a:pt x="203" y="26"/>
                </a:lnTo>
                <a:lnTo>
                  <a:pt x="203" y="28"/>
                </a:lnTo>
                <a:lnTo>
                  <a:pt x="203" y="31"/>
                </a:lnTo>
                <a:lnTo>
                  <a:pt x="201" y="33"/>
                </a:lnTo>
                <a:lnTo>
                  <a:pt x="206" y="33"/>
                </a:lnTo>
                <a:lnTo>
                  <a:pt x="210" y="33"/>
                </a:lnTo>
                <a:lnTo>
                  <a:pt x="211" y="33"/>
                </a:lnTo>
                <a:lnTo>
                  <a:pt x="211" y="33"/>
                </a:lnTo>
                <a:lnTo>
                  <a:pt x="213" y="33"/>
                </a:lnTo>
                <a:lnTo>
                  <a:pt x="213" y="35"/>
                </a:lnTo>
                <a:lnTo>
                  <a:pt x="215" y="35"/>
                </a:lnTo>
                <a:lnTo>
                  <a:pt x="215" y="33"/>
                </a:lnTo>
                <a:lnTo>
                  <a:pt x="217" y="33"/>
                </a:lnTo>
                <a:lnTo>
                  <a:pt x="218" y="31"/>
                </a:lnTo>
                <a:lnTo>
                  <a:pt x="220" y="31"/>
                </a:lnTo>
                <a:lnTo>
                  <a:pt x="222" y="31"/>
                </a:lnTo>
                <a:lnTo>
                  <a:pt x="222" y="31"/>
                </a:lnTo>
                <a:lnTo>
                  <a:pt x="223" y="31"/>
                </a:lnTo>
                <a:lnTo>
                  <a:pt x="223" y="35"/>
                </a:lnTo>
                <a:lnTo>
                  <a:pt x="225" y="36"/>
                </a:lnTo>
                <a:lnTo>
                  <a:pt x="227" y="40"/>
                </a:lnTo>
                <a:lnTo>
                  <a:pt x="230" y="42"/>
                </a:lnTo>
                <a:lnTo>
                  <a:pt x="232" y="43"/>
                </a:lnTo>
                <a:lnTo>
                  <a:pt x="232" y="43"/>
                </a:lnTo>
                <a:lnTo>
                  <a:pt x="234" y="43"/>
                </a:lnTo>
                <a:lnTo>
                  <a:pt x="234" y="45"/>
                </a:lnTo>
                <a:lnTo>
                  <a:pt x="236" y="45"/>
                </a:lnTo>
                <a:lnTo>
                  <a:pt x="237" y="45"/>
                </a:lnTo>
                <a:lnTo>
                  <a:pt x="237" y="45"/>
                </a:lnTo>
                <a:lnTo>
                  <a:pt x="239" y="45"/>
                </a:lnTo>
                <a:lnTo>
                  <a:pt x="241" y="45"/>
                </a:lnTo>
                <a:lnTo>
                  <a:pt x="243" y="45"/>
                </a:lnTo>
                <a:lnTo>
                  <a:pt x="243" y="47"/>
                </a:lnTo>
                <a:lnTo>
                  <a:pt x="243" y="49"/>
                </a:lnTo>
                <a:lnTo>
                  <a:pt x="243" y="54"/>
                </a:lnTo>
                <a:lnTo>
                  <a:pt x="243" y="59"/>
                </a:lnTo>
                <a:lnTo>
                  <a:pt x="243" y="61"/>
                </a:lnTo>
                <a:lnTo>
                  <a:pt x="241" y="61"/>
                </a:lnTo>
                <a:lnTo>
                  <a:pt x="239" y="63"/>
                </a:lnTo>
                <a:lnTo>
                  <a:pt x="239" y="64"/>
                </a:lnTo>
                <a:lnTo>
                  <a:pt x="239" y="64"/>
                </a:lnTo>
                <a:lnTo>
                  <a:pt x="237" y="66"/>
                </a:lnTo>
                <a:lnTo>
                  <a:pt x="237" y="70"/>
                </a:lnTo>
                <a:lnTo>
                  <a:pt x="236" y="71"/>
                </a:lnTo>
                <a:lnTo>
                  <a:pt x="232" y="77"/>
                </a:lnTo>
                <a:lnTo>
                  <a:pt x="232" y="78"/>
                </a:lnTo>
                <a:lnTo>
                  <a:pt x="230" y="80"/>
                </a:lnTo>
                <a:lnTo>
                  <a:pt x="229" y="82"/>
                </a:lnTo>
                <a:lnTo>
                  <a:pt x="227" y="84"/>
                </a:lnTo>
                <a:lnTo>
                  <a:pt x="227" y="85"/>
                </a:lnTo>
                <a:lnTo>
                  <a:pt x="227" y="87"/>
                </a:lnTo>
                <a:lnTo>
                  <a:pt x="227" y="87"/>
                </a:lnTo>
                <a:lnTo>
                  <a:pt x="229" y="89"/>
                </a:lnTo>
                <a:lnTo>
                  <a:pt x="229" y="91"/>
                </a:lnTo>
                <a:lnTo>
                  <a:pt x="229" y="91"/>
                </a:lnTo>
                <a:lnTo>
                  <a:pt x="229" y="92"/>
                </a:lnTo>
                <a:lnTo>
                  <a:pt x="229" y="94"/>
                </a:lnTo>
                <a:lnTo>
                  <a:pt x="230" y="94"/>
                </a:lnTo>
                <a:lnTo>
                  <a:pt x="232" y="94"/>
                </a:lnTo>
                <a:lnTo>
                  <a:pt x="232" y="94"/>
                </a:lnTo>
                <a:lnTo>
                  <a:pt x="234" y="92"/>
                </a:lnTo>
                <a:lnTo>
                  <a:pt x="236" y="92"/>
                </a:lnTo>
                <a:lnTo>
                  <a:pt x="237" y="94"/>
                </a:lnTo>
                <a:lnTo>
                  <a:pt x="237" y="94"/>
                </a:lnTo>
                <a:lnTo>
                  <a:pt x="239" y="96"/>
                </a:lnTo>
                <a:lnTo>
                  <a:pt x="241" y="96"/>
                </a:lnTo>
                <a:lnTo>
                  <a:pt x="243" y="96"/>
                </a:lnTo>
                <a:lnTo>
                  <a:pt x="244" y="96"/>
                </a:lnTo>
                <a:lnTo>
                  <a:pt x="246" y="98"/>
                </a:lnTo>
                <a:lnTo>
                  <a:pt x="250" y="99"/>
                </a:lnTo>
                <a:lnTo>
                  <a:pt x="251" y="99"/>
                </a:lnTo>
                <a:lnTo>
                  <a:pt x="253" y="99"/>
                </a:lnTo>
                <a:lnTo>
                  <a:pt x="255" y="99"/>
                </a:lnTo>
                <a:lnTo>
                  <a:pt x="255" y="99"/>
                </a:lnTo>
                <a:lnTo>
                  <a:pt x="257" y="99"/>
                </a:lnTo>
                <a:lnTo>
                  <a:pt x="257" y="101"/>
                </a:lnTo>
                <a:lnTo>
                  <a:pt x="258" y="103"/>
                </a:lnTo>
                <a:lnTo>
                  <a:pt x="264" y="110"/>
                </a:lnTo>
                <a:lnTo>
                  <a:pt x="265" y="113"/>
                </a:lnTo>
                <a:lnTo>
                  <a:pt x="267" y="113"/>
                </a:lnTo>
                <a:lnTo>
                  <a:pt x="269" y="115"/>
                </a:lnTo>
                <a:lnTo>
                  <a:pt x="269" y="118"/>
                </a:lnTo>
                <a:lnTo>
                  <a:pt x="267" y="120"/>
                </a:lnTo>
                <a:lnTo>
                  <a:pt x="265" y="122"/>
                </a:lnTo>
                <a:lnTo>
                  <a:pt x="262" y="124"/>
                </a:lnTo>
                <a:lnTo>
                  <a:pt x="264" y="125"/>
                </a:lnTo>
                <a:lnTo>
                  <a:pt x="267" y="127"/>
                </a:lnTo>
                <a:lnTo>
                  <a:pt x="269" y="129"/>
                </a:lnTo>
                <a:lnTo>
                  <a:pt x="272" y="129"/>
                </a:lnTo>
                <a:lnTo>
                  <a:pt x="274" y="129"/>
                </a:lnTo>
                <a:lnTo>
                  <a:pt x="276" y="129"/>
                </a:lnTo>
                <a:lnTo>
                  <a:pt x="276" y="131"/>
                </a:lnTo>
                <a:lnTo>
                  <a:pt x="276" y="131"/>
                </a:lnTo>
                <a:lnTo>
                  <a:pt x="276" y="132"/>
                </a:lnTo>
                <a:lnTo>
                  <a:pt x="276" y="138"/>
                </a:lnTo>
                <a:lnTo>
                  <a:pt x="276" y="141"/>
                </a:lnTo>
                <a:lnTo>
                  <a:pt x="274" y="143"/>
                </a:lnTo>
                <a:lnTo>
                  <a:pt x="274" y="143"/>
                </a:lnTo>
                <a:lnTo>
                  <a:pt x="272" y="143"/>
                </a:lnTo>
                <a:lnTo>
                  <a:pt x="276" y="145"/>
                </a:lnTo>
                <a:lnTo>
                  <a:pt x="278" y="146"/>
                </a:lnTo>
                <a:lnTo>
                  <a:pt x="278" y="148"/>
                </a:lnTo>
                <a:lnTo>
                  <a:pt x="278" y="150"/>
                </a:lnTo>
                <a:lnTo>
                  <a:pt x="276" y="152"/>
                </a:lnTo>
                <a:lnTo>
                  <a:pt x="274" y="152"/>
                </a:lnTo>
                <a:lnTo>
                  <a:pt x="271" y="152"/>
                </a:lnTo>
                <a:lnTo>
                  <a:pt x="269" y="153"/>
                </a:lnTo>
                <a:lnTo>
                  <a:pt x="267" y="153"/>
                </a:lnTo>
                <a:lnTo>
                  <a:pt x="265" y="157"/>
                </a:lnTo>
                <a:lnTo>
                  <a:pt x="264" y="160"/>
                </a:lnTo>
                <a:lnTo>
                  <a:pt x="260" y="162"/>
                </a:lnTo>
                <a:lnTo>
                  <a:pt x="258" y="166"/>
                </a:lnTo>
                <a:lnTo>
                  <a:pt x="258" y="167"/>
                </a:lnTo>
                <a:lnTo>
                  <a:pt x="258" y="169"/>
                </a:lnTo>
                <a:lnTo>
                  <a:pt x="257" y="171"/>
                </a:lnTo>
                <a:lnTo>
                  <a:pt x="255" y="171"/>
                </a:lnTo>
                <a:lnTo>
                  <a:pt x="253" y="169"/>
                </a:lnTo>
                <a:lnTo>
                  <a:pt x="251" y="169"/>
                </a:lnTo>
                <a:lnTo>
                  <a:pt x="248" y="166"/>
                </a:lnTo>
                <a:lnTo>
                  <a:pt x="246" y="166"/>
                </a:lnTo>
                <a:lnTo>
                  <a:pt x="246" y="164"/>
                </a:lnTo>
                <a:lnTo>
                  <a:pt x="243" y="167"/>
                </a:lnTo>
                <a:lnTo>
                  <a:pt x="237" y="171"/>
                </a:lnTo>
                <a:lnTo>
                  <a:pt x="236" y="174"/>
                </a:lnTo>
                <a:lnTo>
                  <a:pt x="232" y="178"/>
                </a:lnTo>
                <a:lnTo>
                  <a:pt x="232" y="181"/>
                </a:lnTo>
                <a:lnTo>
                  <a:pt x="230" y="183"/>
                </a:lnTo>
                <a:lnTo>
                  <a:pt x="230" y="185"/>
                </a:lnTo>
                <a:lnTo>
                  <a:pt x="229" y="187"/>
                </a:lnTo>
                <a:lnTo>
                  <a:pt x="229" y="188"/>
                </a:lnTo>
                <a:lnTo>
                  <a:pt x="227" y="190"/>
                </a:lnTo>
                <a:lnTo>
                  <a:pt x="227" y="190"/>
                </a:lnTo>
                <a:lnTo>
                  <a:pt x="225" y="192"/>
                </a:lnTo>
                <a:lnTo>
                  <a:pt x="223" y="192"/>
                </a:lnTo>
                <a:lnTo>
                  <a:pt x="223" y="194"/>
                </a:lnTo>
                <a:lnTo>
                  <a:pt x="222" y="195"/>
                </a:lnTo>
                <a:lnTo>
                  <a:pt x="222" y="197"/>
                </a:lnTo>
                <a:lnTo>
                  <a:pt x="223" y="200"/>
                </a:lnTo>
                <a:lnTo>
                  <a:pt x="223" y="202"/>
                </a:lnTo>
                <a:lnTo>
                  <a:pt x="222" y="204"/>
                </a:lnTo>
                <a:lnTo>
                  <a:pt x="222" y="206"/>
                </a:lnTo>
                <a:lnTo>
                  <a:pt x="223" y="207"/>
                </a:lnTo>
                <a:lnTo>
                  <a:pt x="225" y="209"/>
                </a:lnTo>
                <a:lnTo>
                  <a:pt x="225" y="211"/>
                </a:lnTo>
                <a:lnTo>
                  <a:pt x="227" y="216"/>
                </a:lnTo>
                <a:lnTo>
                  <a:pt x="229" y="220"/>
                </a:lnTo>
                <a:lnTo>
                  <a:pt x="232" y="225"/>
                </a:lnTo>
                <a:lnTo>
                  <a:pt x="232" y="225"/>
                </a:lnTo>
                <a:lnTo>
                  <a:pt x="232" y="225"/>
                </a:lnTo>
                <a:lnTo>
                  <a:pt x="232" y="227"/>
                </a:lnTo>
                <a:lnTo>
                  <a:pt x="230" y="230"/>
                </a:lnTo>
                <a:lnTo>
                  <a:pt x="230" y="232"/>
                </a:lnTo>
                <a:lnTo>
                  <a:pt x="230" y="232"/>
                </a:lnTo>
                <a:lnTo>
                  <a:pt x="230" y="234"/>
                </a:lnTo>
                <a:lnTo>
                  <a:pt x="229" y="235"/>
                </a:lnTo>
                <a:lnTo>
                  <a:pt x="227" y="235"/>
                </a:lnTo>
                <a:lnTo>
                  <a:pt x="227" y="235"/>
                </a:lnTo>
                <a:lnTo>
                  <a:pt x="229" y="237"/>
                </a:lnTo>
                <a:lnTo>
                  <a:pt x="229" y="237"/>
                </a:lnTo>
                <a:lnTo>
                  <a:pt x="227" y="237"/>
                </a:lnTo>
                <a:lnTo>
                  <a:pt x="225" y="237"/>
                </a:lnTo>
                <a:lnTo>
                  <a:pt x="222" y="237"/>
                </a:lnTo>
                <a:lnTo>
                  <a:pt x="220" y="237"/>
                </a:lnTo>
                <a:lnTo>
                  <a:pt x="220" y="237"/>
                </a:lnTo>
                <a:lnTo>
                  <a:pt x="218" y="239"/>
                </a:lnTo>
                <a:lnTo>
                  <a:pt x="217" y="239"/>
                </a:lnTo>
                <a:lnTo>
                  <a:pt x="215" y="239"/>
                </a:lnTo>
                <a:lnTo>
                  <a:pt x="213" y="237"/>
                </a:lnTo>
                <a:lnTo>
                  <a:pt x="211" y="239"/>
                </a:lnTo>
                <a:lnTo>
                  <a:pt x="206" y="239"/>
                </a:lnTo>
                <a:lnTo>
                  <a:pt x="201" y="241"/>
                </a:lnTo>
                <a:lnTo>
                  <a:pt x="199" y="239"/>
                </a:lnTo>
                <a:lnTo>
                  <a:pt x="197" y="239"/>
                </a:lnTo>
                <a:lnTo>
                  <a:pt x="196" y="237"/>
                </a:lnTo>
                <a:lnTo>
                  <a:pt x="196" y="237"/>
                </a:lnTo>
                <a:lnTo>
                  <a:pt x="194" y="235"/>
                </a:lnTo>
                <a:lnTo>
                  <a:pt x="194" y="235"/>
                </a:lnTo>
                <a:lnTo>
                  <a:pt x="194" y="230"/>
                </a:lnTo>
                <a:lnTo>
                  <a:pt x="194" y="228"/>
                </a:lnTo>
                <a:lnTo>
                  <a:pt x="194" y="227"/>
                </a:lnTo>
                <a:lnTo>
                  <a:pt x="190" y="225"/>
                </a:lnTo>
                <a:lnTo>
                  <a:pt x="189" y="225"/>
                </a:lnTo>
                <a:lnTo>
                  <a:pt x="187" y="227"/>
                </a:lnTo>
                <a:lnTo>
                  <a:pt x="185" y="225"/>
                </a:lnTo>
                <a:lnTo>
                  <a:pt x="183" y="223"/>
                </a:lnTo>
                <a:lnTo>
                  <a:pt x="185" y="221"/>
                </a:lnTo>
                <a:lnTo>
                  <a:pt x="187" y="220"/>
                </a:lnTo>
                <a:lnTo>
                  <a:pt x="187" y="220"/>
                </a:lnTo>
                <a:lnTo>
                  <a:pt x="185" y="218"/>
                </a:lnTo>
                <a:lnTo>
                  <a:pt x="183" y="218"/>
                </a:lnTo>
                <a:lnTo>
                  <a:pt x="182" y="218"/>
                </a:lnTo>
                <a:lnTo>
                  <a:pt x="178" y="218"/>
                </a:lnTo>
                <a:lnTo>
                  <a:pt x="178" y="216"/>
                </a:lnTo>
                <a:lnTo>
                  <a:pt x="176" y="214"/>
                </a:lnTo>
                <a:lnTo>
                  <a:pt x="175" y="213"/>
                </a:lnTo>
                <a:lnTo>
                  <a:pt x="173" y="213"/>
                </a:lnTo>
                <a:lnTo>
                  <a:pt x="169" y="209"/>
                </a:lnTo>
                <a:lnTo>
                  <a:pt x="164" y="204"/>
                </a:lnTo>
                <a:lnTo>
                  <a:pt x="164" y="204"/>
                </a:lnTo>
                <a:lnTo>
                  <a:pt x="162" y="202"/>
                </a:lnTo>
                <a:lnTo>
                  <a:pt x="161" y="202"/>
                </a:lnTo>
                <a:lnTo>
                  <a:pt x="154" y="202"/>
                </a:lnTo>
                <a:lnTo>
                  <a:pt x="155" y="199"/>
                </a:lnTo>
                <a:lnTo>
                  <a:pt x="155" y="199"/>
                </a:lnTo>
                <a:lnTo>
                  <a:pt x="155" y="197"/>
                </a:lnTo>
                <a:lnTo>
                  <a:pt x="155" y="195"/>
                </a:lnTo>
                <a:lnTo>
                  <a:pt x="155" y="194"/>
                </a:lnTo>
                <a:lnTo>
                  <a:pt x="155" y="192"/>
                </a:lnTo>
                <a:lnTo>
                  <a:pt x="157" y="192"/>
                </a:lnTo>
                <a:lnTo>
                  <a:pt x="157" y="190"/>
                </a:lnTo>
                <a:lnTo>
                  <a:pt x="157" y="188"/>
                </a:lnTo>
                <a:lnTo>
                  <a:pt x="157" y="187"/>
                </a:lnTo>
                <a:lnTo>
                  <a:pt x="154" y="183"/>
                </a:lnTo>
                <a:lnTo>
                  <a:pt x="152" y="181"/>
                </a:lnTo>
                <a:lnTo>
                  <a:pt x="150" y="181"/>
                </a:lnTo>
                <a:lnTo>
                  <a:pt x="150" y="180"/>
                </a:lnTo>
                <a:lnTo>
                  <a:pt x="152" y="180"/>
                </a:lnTo>
                <a:lnTo>
                  <a:pt x="152" y="178"/>
                </a:lnTo>
                <a:lnTo>
                  <a:pt x="152" y="176"/>
                </a:lnTo>
                <a:lnTo>
                  <a:pt x="154" y="174"/>
                </a:lnTo>
                <a:lnTo>
                  <a:pt x="155" y="173"/>
                </a:lnTo>
                <a:lnTo>
                  <a:pt x="155" y="173"/>
                </a:lnTo>
                <a:lnTo>
                  <a:pt x="155" y="171"/>
                </a:lnTo>
                <a:lnTo>
                  <a:pt x="155" y="169"/>
                </a:lnTo>
                <a:lnTo>
                  <a:pt x="157" y="167"/>
                </a:lnTo>
                <a:lnTo>
                  <a:pt x="159" y="164"/>
                </a:lnTo>
                <a:lnTo>
                  <a:pt x="161" y="162"/>
                </a:lnTo>
                <a:lnTo>
                  <a:pt x="161" y="160"/>
                </a:lnTo>
                <a:lnTo>
                  <a:pt x="161" y="159"/>
                </a:lnTo>
                <a:lnTo>
                  <a:pt x="159" y="159"/>
                </a:lnTo>
                <a:lnTo>
                  <a:pt x="157" y="157"/>
                </a:lnTo>
                <a:lnTo>
                  <a:pt x="152" y="159"/>
                </a:lnTo>
                <a:lnTo>
                  <a:pt x="150" y="159"/>
                </a:lnTo>
                <a:lnTo>
                  <a:pt x="148" y="160"/>
                </a:lnTo>
                <a:lnTo>
                  <a:pt x="148" y="162"/>
                </a:lnTo>
                <a:lnTo>
                  <a:pt x="148" y="162"/>
                </a:lnTo>
                <a:lnTo>
                  <a:pt x="147" y="166"/>
                </a:lnTo>
                <a:lnTo>
                  <a:pt x="145" y="169"/>
                </a:lnTo>
                <a:lnTo>
                  <a:pt x="145" y="171"/>
                </a:lnTo>
                <a:lnTo>
                  <a:pt x="143" y="173"/>
                </a:lnTo>
                <a:lnTo>
                  <a:pt x="140" y="174"/>
                </a:lnTo>
                <a:lnTo>
                  <a:pt x="136" y="178"/>
                </a:lnTo>
                <a:lnTo>
                  <a:pt x="135" y="180"/>
                </a:lnTo>
                <a:lnTo>
                  <a:pt x="133" y="180"/>
                </a:lnTo>
                <a:lnTo>
                  <a:pt x="131" y="180"/>
                </a:lnTo>
                <a:lnTo>
                  <a:pt x="126" y="180"/>
                </a:lnTo>
                <a:lnTo>
                  <a:pt x="119" y="178"/>
                </a:lnTo>
                <a:lnTo>
                  <a:pt x="114" y="178"/>
                </a:lnTo>
                <a:lnTo>
                  <a:pt x="110" y="178"/>
                </a:lnTo>
                <a:lnTo>
                  <a:pt x="108" y="178"/>
                </a:lnTo>
                <a:lnTo>
                  <a:pt x="107" y="176"/>
                </a:lnTo>
                <a:lnTo>
                  <a:pt x="103" y="174"/>
                </a:lnTo>
                <a:lnTo>
                  <a:pt x="101" y="174"/>
                </a:lnTo>
                <a:lnTo>
                  <a:pt x="101" y="173"/>
                </a:lnTo>
                <a:lnTo>
                  <a:pt x="98" y="169"/>
                </a:lnTo>
                <a:lnTo>
                  <a:pt x="103" y="167"/>
                </a:lnTo>
                <a:lnTo>
                  <a:pt x="107" y="167"/>
                </a:lnTo>
                <a:lnTo>
                  <a:pt x="108" y="166"/>
                </a:lnTo>
                <a:lnTo>
                  <a:pt x="108" y="166"/>
                </a:lnTo>
                <a:lnTo>
                  <a:pt x="108" y="164"/>
                </a:lnTo>
                <a:lnTo>
                  <a:pt x="108" y="162"/>
                </a:lnTo>
                <a:lnTo>
                  <a:pt x="108" y="160"/>
                </a:lnTo>
                <a:lnTo>
                  <a:pt x="108" y="159"/>
                </a:lnTo>
                <a:lnTo>
                  <a:pt x="108" y="155"/>
                </a:lnTo>
                <a:lnTo>
                  <a:pt x="108" y="153"/>
                </a:lnTo>
                <a:lnTo>
                  <a:pt x="107" y="153"/>
                </a:lnTo>
                <a:lnTo>
                  <a:pt x="107" y="153"/>
                </a:lnTo>
                <a:lnTo>
                  <a:pt x="107" y="150"/>
                </a:lnTo>
                <a:lnTo>
                  <a:pt x="107" y="148"/>
                </a:lnTo>
                <a:lnTo>
                  <a:pt x="107" y="146"/>
                </a:lnTo>
                <a:lnTo>
                  <a:pt x="108" y="145"/>
                </a:lnTo>
                <a:lnTo>
                  <a:pt x="110" y="143"/>
                </a:lnTo>
                <a:lnTo>
                  <a:pt x="112" y="141"/>
                </a:lnTo>
                <a:lnTo>
                  <a:pt x="110" y="141"/>
                </a:lnTo>
                <a:lnTo>
                  <a:pt x="108" y="139"/>
                </a:lnTo>
                <a:lnTo>
                  <a:pt x="108" y="138"/>
                </a:lnTo>
                <a:lnTo>
                  <a:pt x="107" y="138"/>
                </a:lnTo>
                <a:lnTo>
                  <a:pt x="107" y="138"/>
                </a:lnTo>
                <a:lnTo>
                  <a:pt x="105" y="138"/>
                </a:lnTo>
                <a:lnTo>
                  <a:pt x="105" y="136"/>
                </a:lnTo>
                <a:lnTo>
                  <a:pt x="105" y="134"/>
                </a:lnTo>
                <a:lnTo>
                  <a:pt x="103" y="132"/>
                </a:lnTo>
                <a:lnTo>
                  <a:pt x="100" y="131"/>
                </a:lnTo>
                <a:lnTo>
                  <a:pt x="98" y="129"/>
                </a:lnTo>
                <a:lnTo>
                  <a:pt x="96" y="131"/>
                </a:lnTo>
                <a:lnTo>
                  <a:pt x="94" y="131"/>
                </a:lnTo>
                <a:lnTo>
                  <a:pt x="93" y="129"/>
                </a:lnTo>
                <a:lnTo>
                  <a:pt x="87" y="129"/>
                </a:lnTo>
                <a:lnTo>
                  <a:pt x="82" y="127"/>
                </a:lnTo>
                <a:lnTo>
                  <a:pt x="79" y="129"/>
                </a:lnTo>
                <a:lnTo>
                  <a:pt x="77" y="129"/>
                </a:lnTo>
                <a:lnTo>
                  <a:pt x="75" y="129"/>
                </a:lnTo>
                <a:lnTo>
                  <a:pt x="73" y="131"/>
                </a:lnTo>
                <a:lnTo>
                  <a:pt x="73" y="131"/>
                </a:lnTo>
                <a:lnTo>
                  <a:pt x="72" y="129"/>
                </a:lnTo>
                <a:lnTo>
                  <a:pt x="72" y="127"/>
                </a:lnTo>
                <a:lnTo>
                  <a:pt x="70" y="125"/>
                </a:lnTo>
                <a:lnTo>
                  <a:pt x="72" y="122"/>
                </a:lnTo>
                <a:lnTo>
                  <a:pt x="72" y="118"/>
                </a:lnTo>
                <a:lnTo>
                  <a:pt x="72" y="113"/>
                </a:lnTo>
                <a:lnTo>
                  <a:pt x="72" y="111"/>
                </a:lnTo>
                <a:lnTo>
                  <a:pt x="70" y="110"/>
                </a:lnTo>
                <a:lnTo>
                  <a:pt x="68" y="110"/>
                </a:lnTo>
                <a:lnTo>
                  <a:pt x="65" y="108"/>
                </a:lnTo>
                <a:lnTo>
                  <a:pt x="63" y="108"/>
                </a:lnTo>
                <a:lnTo>
                  <a:pt x="63" y="108"/>
                </a:lnTo>
                <a:lnTo>
                  <a:pt x="63" y="106"/>
                </a:lnTo>
                <a:lnTo>
                  <a:pt x="63" y="104"/>
                </a:lnTo>
                <a:lnTo>
                  <a:pt x="61" y="103"/>
                </a:lnTo>
                <a:lnTo>
                  <a:pt x="61" y="103"/>
                </a:lnTo>
                <a:lnTo>
                  <a:pt x="59" y="103"/>
                </a:lnTo>
                <a:lnTo>
                  <a:pt x="59" y="104"/>
                </a:lnTo>
                <a:lnTo>
                  <a:pt x="58" y="104"/>
                </a:lnTo>
                <a:lnTo>
                  <a:pt x="56" y="106"/>
                </a:lnTo>
                <a:lnTo>
                  <a:pt x="56" y="104"/>
                </a:lnTo>
                <a:lnTo>
                  <a:pt x="51" y="104"/>
                </a:lnTo>
                <a:lnTo>
                  <a:pt x="49" y="103"/>
                </a:lnTo>
                <a:lnTo>
                  <a:pt x="47" y="103"/>
                </a:lnTo>
                <a:lnTo>
                  <a:pt x="46" y="98"/>
                </a:lnTo>
                <a:lnTo>
                  <a:pt x="46" y="92"/>
                </a:lnTo>
                <a:lnTo>
                  <a:pt x="44" y="87"/>
                </a:lnTo>
                <a:lnTo>
                  <a:pt x="46" y="85"/>
                </a:lnTo>
                <a:lnTo>
                  <a:pt x="46" y="84"/>
                </a:lnTo>
                <a:lnTo>
                  <a:pt x="47" y="84"/>
                </a:lnTo>
                <a:lnTo>
                  <a:pt x="47" y="82"/>
                </a:lnTo>
                <a:lnTo>
                  <a:pt x="47" y="80"/>
                </a:lnTo>
                <a:lnTo>
                  <a:pt x="46" y="80"/>
                </a:lnTo>
                <a:lnTo>
                  <a:pt x="44" y="78"/>
                </a:lnTo>
                <a:lnTo>
                  <a:pt x="44" y="78"/>
                </a:lnTo>
                <a:lnTo>
                  <a:pt x="44" y="78"/>
                </a:lnTo>
                <a:lnTo>
                  <a:pt x="42" y="75"/>
                </a:lnTo>
                <a:lnTo>
                  <a:pt x="42" y="73"/>
                </a:lnTo>
                <a:lnTo>
                  <a:pt x="40" y="71"/>
                </a:lnTo>
                <a:lnTo>
                  <a:pt x="40" y="70"/>
                </a:lnTo>
                <a:lnTo>
                  <a:pt x="39" y="68"/>
                </a:lnTo>
                <a:lnTo>
                  <a:pt x="33" y="68"/>
                </a:lnTo>
                <a:lnTo>
                  <a:pt x="28" y="70"/>
                </a:lnTo>
                <a:lnTo>
                  <a:pt x="26" y="71"/>
                </a:lnTo>
                <a:lnTo>
                  <a:pt x="25" y="71"/>
                </a:lnTo>
                <a:lnTo>
                  <a:pt x="25" y="71"/>
                </a:lnTo>
                <a:lnTo>
                  <a:pt x="23" y="73"/>
                </a:lnTo>
                <a:lnTo>
                  <a:pt x="23" y="75"/>
                </a:lnTo>
                <a:lnTo>
                  <a:pt x="21" y="77"/>
                </a:lnTo>
                <a:lnTo>
                  <a:pt x="19" y="77"/>
                </a:lnTo>
                <a:lnTo>
                  <a:pt x="18" y="77"/>
                </a:lnTo>
                <a:lnTo>
                  <a:pt x="18" y="77"/>
                </a:lnTo>
                <a:lnTo>
                  <a:pt x="18" y="75"/>
                </a:lnTo>
                <a:lnTo>
                  <a:pt x="16" y="75"/>
                </a:lnTo>
                <a:lnTo>
                  <a:pt x="14" y="73"/>
                </a:lnTo>
                <a:lnTo>
                  <a:pt x="12" y="73"/>
                </a:lnTo>
                <a:lnTo>
                  <a:pt x="12" y="71"/>
                </a:lnTo>
                <a:lnTo>
                  <a:pt x="11" y="68"/>
                </a:lnTo>
                <a:lnTo>
                  <a:pt x="11" y="66"/>
                </a:lnTo>
                <a:lnTo>
                  <a:pt x="9" y="64"/>
                </a:lnTo>
                <a:lnTo>
                  <a:pt x="7" y="63"/>
                </a:lnTo>
                <a:lnTo>
                  <a:pt x="5" y="63"/>
                </a:lnTo>
                <a:lnTo>
                  <a:pt x="4" y="61"/>
                </a:lnTo>
                <a:lnTo>
                  <a:pt x="2" y="59"/>
                </a:lnTo>
                <a:lnTo>
                  <a:pt x="2" y="57"/>
                </a:lnTo>
                <a:lnTo>
                  <a:pt x="2" y="54"/>
                </a:lnTo>
                <a:lnTo>
                  <a:pt x="2" y="52"/>
                </a:lnTo>
                <a:lnTo>
                  <a:pt x="2" y="49"/>
                </a:lnTo>
                <a:lnTo>
                  <a:pt x="2" y="47"/>
                </a:lnTo>
                <a:lnTo>
                  <a:pt x="4" y="45"/>
                </a:lnTo>
                <a:lnTo>
                  <a:pt x="4" y="43"/>
                </a:lnTo>
                <a:lnTo>
                  <a:pt x="4" y="40"/>
                </a:lnTo>
                <a:lnTo>
                  <a:pt x="2" y="38"/>
                </a:lnTo>
                <a:lnTo>
                  <a:pt x="0" y="36"/>
                </a:lnTo>
                <a:lnTo>
                  <a:pt x="0" y="33"/>
                </a:lnTo>
                <a:lnTo>
                  <a:pt x="0" y="31"/>
                </a:lnTo>
                <a:lnTo>
                  <a:pt x="0" y="28"/>
                </a:lnTo>
                <a:lnTo>
                  <a:pt x="2" y="26"/>
                </a:lnTo>
                <a:lnTo>
                  <a:pt x="4" y="24"/>
                </a:lnTo>
                <a:lnTo>
                  <a:pt x="14" y="21"/>
                </a:lnTo>
                <a:lnTo>
                  <a:pt x="23" y="14"/>
                </a:lnTo>
                <a:lnTo>
                  <a:pt x="28" y="10"/>
                </a:lnTo>
                <a:lnTo>
                  <a:pt x="32" y="10"/>
                </a:lnTo>
                <a:lnTo>
                  <a:pt x="35" y="10"/>
                </a:lnTo>
                <a:lnTo>
                  <a:pt x="37" y="10"/>
                </a:lnTo>
                <a:lnTo>
                  <a:pt x="39" y="10"/>
                </a:lnTo>
                <a:lnTo>
                  <a:pt x="39" y="8"/>
                </a:lnTo>
                <a:lnTo>
                  <a:pt x="42" y="7"/>
                </a:lnTo>
                <a:lnTo>
                  <a:pt x="44" y="7"/>
                </a:lnTo>
                <a:lnTo>
                  <a:pt x="47" y="8"/>
                </a:lnTo>
                <a:lnTo>
                  <a:pt x="49" y="7"/>
                </a:lnTo>
                <a:lnTo>
                  <a:pt x="52" y="7"/>
                </a:lnTo>
                <a:lnTo>
                  <a:pt x="54" y="5"/>
                </a:lnTo>
                <a:lnTo>
                  <a:pt x="56" y="3"/>
                </a:lnTo>
                <a:lnTo>
                  <a:pt x="59" y="3"/>
                </a:lnTo>
                <a:lnTo>
                  <a:pt x="61" y="3"/>
                </a:lnTo>
                <a:lnTo>
                  <a:pt x="63" y="3"/>
                </a:lnTo>
                <a:lnTo>
                  <a:pt x="63" y="3"/>
                </a:lnTo>
                <a:lnTo>
                  <a:pt x="65" y="5"/>
                </a:lnTo>
                <a:lnTo>
                  <a:pt x="65" y="10"/>
                </a:lnTo>
                <a:lnTo>
                  <a:pt x="65" y="14"/>
                </a:lnTo>
                <a:lnTo>
                  <a:pt x="65" y="14"/>
                </a:lnTo>
                <a:lnTo>
                  <a:pt x="65" y="15"/>
                </a:lnTo>
                <a:lnTo>
                  <a:pt x="65" y="15"/>
                </a:lnTo>
                <a:lnTo>
                  <a:pt x="66" y="17"/>
                </a:lnTo>
                <a:lnTo>
                  <a:pt x="68" y="19"/>
                </a:lnTo>
                <a:lnTo>
                  <a:pt x="73" y="19"/>
                </a:lnTo>
                <a:lnTo>
                  <a:pt x="75" y="14"/>
                </a:lnTo>
                <a:lnTo>
                  <a:pt x="75" y="14"/>
                </a:lnTo>
                <a:lnTo>
                  <a:pt x="75" y="14"/>
                </a:lnTo>
                <a:lnTo>
                  <a:pt x="77" y="14"/>
                </a:lnTo>
                <a:lnTo>
                  <a:pt x="79" y="14"/>
                </a:lnTo>
                <a:lnTo>
                  <a:pt x="80" y="14"/>
                </a:lnTo>
                <a:lnTo>
                  <a:pt x="82" y="14"/>
                </a:lnTo>
                <a:lnTo>
                  <a:pt x="86" y="17"/>
                </a:lnTo>
                <a:lnTo>
                  <a:pt x="91" y="19"/>
                </a:lnTo>
                <a:lnTo>
                  <a:pt x="93" y="19"/>
                </a:lnTo>
                <a:lnTo>
                  <a:pt x="93" y="21"/>
                </a:lnTo>
                <a:lnTo>
                  <a:pt x="94" y="22"/>
                </a:lnTo>
                <a:lnTo>
                  <a:pt x="94" y="24"/>
                </a:lnTo>
                <a:lnTo>
                  <a:pt x="94" y="24"/>
                </a:lnTo>
                <a:lnTo>
                  <a:pt x="94" y="26"/>
                </a:lnTo>
                <a:lnTo>
                  <a:pt x="96" y="26"/>
                </a:lnTo>
                <a:lnTo>
                  <a:pt x="96" y="26"/>
                </a:lnTo>
                <a:lnTo>
                  <a:pt x="100" y="26"/>
                </a:lnTo>
                <a:lnTo>
                  <a:pt x="105" y="28"/>
                </a:lnTo>
                <a:lnTo>
                  <a:pt x="107" y="26"/>
                </a:lnTo>
                <a:lnTo>
                  <a:pt x="108" y="26"/>
                </a:lnTo>
                <a:lnTo>
                  <a:pt x="110" y="24"/>
                </a:lnTo>
                <a:lnTo>
                  <a:pt x="112" y="24"/>
                </a:lnTo>
                <a:lnTo>
                  <a:pt x="114" y="24"/>
                </a:lnTo>
                <a:lnTo>
                  <a:pt x="117" y="24"/>
                </a:lnTo>
                <a:lnTo>
                  <a:pt x="121" y="21"/>
                </a:lnTo>
                <a:lnTo>
                  <a:pt x="124" y="17"/>
                </a:lnTo>
                <a:lnTo>
                  <a:pt x="126" y="17"/>
                </a:lnTo>
                <a:lnTo>
                  <a:pt x="126" y="17"/>
                </a:lnTo>
                <a:lnTo>
                  <a:pt x="128" y="17"/>
                </a:lnTo>
                <a:lnTo>
                  <a:pt x="128" y="15"/>
                </a:lnTo>
                <a:lnTo>
                  <a:pt x="129" y="15"/>
                </a:lnTo>
                <a:lnTo>
                  <a:pt x="129" y="14"/>
                </a:lnTo>
                <a:lnTo>
                  <a:pt x="129" y="12"/>
                </a:lnTo>
                <a:lnTo>
                  <a:pt x="129" y="12"/>
                </a:lnTo>
                <a:lnTo>
                  <a:pt x="131" y="10"/>
                </a:lnTo>
                <a:lnTo>
                  <a:pt x="133" y="10"/>
                </a:lnTo>
                <a:lnTo>
                  <a:pt x="135" y="10"/>
                </a:lnTo>
                <a:lnTo>
                  <a:pt x="136" y="10"/>
                </a:lnTo>
                <a:lnTo>
                  <a:pt x="136" y="12"/>
                </a:lnTo>
                <a:lnTo>
                  <a:pt x="138" y="14"/>
                </a:lnTo>
                <a:lnTo>
                  <a:pt x="138" y="14"/>
                </a:lnTo>
                <a:lnTo>
                  <a:pt x="138" y="14"/>
                </a:lnTo>
                <a:lnTo>
                  <a:pt x="140" y="14"/>
                </a:lnTo>
                <a:lnTo>
                  <a:pt x="141" y="14"/>
                </a:lnTo>
                <a:lnTo>
                  <a:pt x="141" y="14"/>
                </a:lnTo>
                <a:lnTo>
                  <a:pt x="141" y="12"/>
                </a:lnTo>
                <a:lnTo>
                  <a:pt x="141" y="8"/>
                </a:lnTo>
                <a:lnTo>
                  <a:pt x="141" y="7"/>
                </a:lnTo>
                <a:lnTo>
                  <a:pt x="141" y="3"/>
                </a:lnTo>
                <a:lnTo>
                  <a:pt x="141" y="3"/>
                </a:lnTo>
                <a:lnTo>
                  <a:pt x="143" y="2"/>
                </a:lnTo>
                <a:lnTo>
                  <a:pt x="143" y="2"/>
                </a:lnTo>
                <a:lnTo>
                  <a:pt x="148" y="2"/>
                </a:lnTo>
                <a:lnTo>
                  <a:pt x="150" y="0"/>
                </a:lnTo>
                <a:lnTo>
                  <a:pt x="150" y="0"/>
                </a:lnTo>
                <a:lnTo>
                  <a:pt x="152" y="2"/>
                </a:lnTo>
                <a:lnTo>
                  <a:pt x="152" y="2"/>
                </a:lnTo>
                <a:lnTo>
                  <a:pt x="152" y="3"/>
                </a:lnTo>
                <a:lnTo>
                  <a:pt x="152" y="7"/>
                </a:lnTo>
                <a:lnTo>
                  <a:pt x="152" y="7"/>
                </a:lnTo>
                <a:lnTo>
                  <a:pt x="154" y="7"/>
                </a:lnTo>
                <a:lnTo>
                  <a:pt x="155" y="7"/>
                </a:lnTo>
                <a:lnTo>
                  <a:pt x="157" y="7"/>
                </a:lnTo>
                <a:lnTo>
                  <a:pt x="159" y="8"/>
                </a:lnTo>
                <a:lnTo>
                  <a:pt x="161" y="8"/>
                </a:lnTo>
                <a:lnTo>
                  <a:pt x="161" y="7"/>
                </a:lnTo>
                <a:lnTo>
                  <a:pt x="162" y="5"/>
                </a:lnTo>
                <a:lnTo>
                  <a:pt x="164" y="5"/>
                </a:lnTo>
                <a:lnTo>
                  <a:pt x="169" y="0"/>
                </a:lnTo>
                <a:lnTo>
                  <a:pt x="169"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feld 73">
            <a:extLst>
              <a:ext uri="{FF2B5EF4-FFF2-40B4-BE49-F238E27FC236}">
                <a16:creationId xmlns:a16="http://schemas.microsoft.com/office/drawing/2014/main" id="{A7154C15-F756-4064-A9C2-1C774DAEF353}"/>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91%</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77%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58%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75" name="Ellipse 74">
            <a:extLst>
              <a:ext uri="{FF2B5EF4-FFF2-40B4-BE49-F238E27FC236}">
                <a16:creationId xmlns:a16="http://schemas.microsoft.com/office/drawing/2014/main" id="{ADCA5567-4BE9-4BDC-90CF-F92E003F11FB}"/>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76" name="Ellipse 75">
            <a:extLst>
              <a:ext uri="{FF2B5EF4-FFF2-40B4-BE49-F238E27FC236}">
                <a16:creationId xmlns:a16="http://schemas.microsoft.com/office/drawing/2014/main" id="{5EC862BC-C0C4-4BA7-8EF8-4BDCF89622FC}"/>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77" name="Ellipse 76">
            <a:extLst>
              <a:ext uri="{FF2B5EF4-FFF2-40B4-BE49-F238E27FC236}">
                <a16:creationId xmlns:a16="http://schemas.microsoft.com/office/drawing/2014/main" id="{5C3736AC-4D81-4F2D-9AF1-F532DB145443}"/>
              </a:ext>
            </a:extLst>
          </p:cNvPr>
          <p:cNvSpPr/>
          <p:nvPr/>
        </p:nvSpPr>
        <p:spPr>
          <a:xfrm>
            <a:off x="1613178" y="4493134"/>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chemeClr val="bg1"/>
                </a:solidFill>
              </a:rPr>
              <a:t>12</a:t>
            </a:r>
          </a:p>
        </p:txBody>
      </p:sp>
      <p:sp>
        <p:nvSpPr>
          <p:cNvPr id="68" name="Textfeld 67">
            <a:extLst>
              <a:ext uri="{FF2B5EF4-FFF2-40B4-BE49-F238E27FC236}">
                <a16:creationId xmlns:a16="http://schemas.microsoft.com/office/drawing/2014/main" id="{6E215195-C272-4E2E-84A2-04E821573506}"/>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69" name="Textfeld 68">
            <a:extLst>
              <a:ext uri="{FF2B5EF4-FFF2-40B4-BE49-F238E27FC236}">
                <a16:creationId xmlns:a16="http://schemas.microsoft.com/office/drawing/2014/main" id="{914ACF14-BE40-4A4D-8300-1F601C42FB91}"/>
              </a:ext>
            </a:extLst>
          </p:cNvPr>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70" name="Textfeld 69">
            <a:extLst>
              <a:ext uri="{FF2B5EF4-FFF2-40B4-BE49-F238E27FC236}">
                <a16:creationId xmlns:a16="http://schemas.microsoft.com/office/drawing/2014/main" id="{4D97C3BD-784C-491E-B976-07586C4582EB}"/>
              </a:ext>
            </a:extLst>
          </p:cNvPr>
          <p:cNvSpPr txBox="1"/>
          <p:nvPr/>
        </p:nvSpPr>
        <p:spPr>
          <a:xfrm>
            <a:off x="6925082" y="6459674"/>
            <a:ext cx="832279" cy="230832"/>
          </a:xfrm>
          <a:prstGeom prst="rect">
            <a:avLst/>
          </a:prstGeom>
          <a:noFill/>
        </p:spPr>
        <p:txBody>
          <a:bodyPr wrap="none" rtlCol="0">
            <a:spAutoFit/>
          </a:bodyPr>
          <a:lstStyle/>
          <a:p>
            <a:r>
              <a:rPr lang="en-US" sz="900" dirty="0"/>
              <a:t>51% Female</a:t>
            </a:r>
          </a:p>
        </p:txBody>
      </p:sp>
      <p:cxnSp>
        <p:nvCxnSpPr>
          <p:cNvPr id="102" name="Gerader Verbinder 101">
            <a:extLst>
              <a:ext uri="{FF2B5EF4-FFF2-40B4-BE49-F238E27FC236}">
                <a16:creationId xmlns:a16="http://schemas.microsoft.com/office/drawing/2014/main" id="{19D9AFFE-00BB-427B-BF83-F8B4716EDF81}"/>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03" name="Textfeld 102">
            <a:extLst>
              <a:ext uri="{FF2B5EF4-FFF2-40B4-BE49-F238E27FC236}">
                <a16:creationId xmlns:a16="http://schemas.microsoft.com/office/drawing/2014/main" id="{D81F6A57-98D5-482A-B435-BB0915EF188B}"/>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104" name="Gerader Verbinder 103">
            <a:extLst>
              <a:ext uri="{FF2B5EF4-FFF2-40B4-BE49-F238E27FC236}">
                <a16:creationId xmlns:a16="http://schemas.microsoft.com/office/drawing/2014/main" id="{5A8077BE-A852-4604-8664-515D7F497584}"/>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BE040674-3FE4-41F0-8446-DB3D4767F89F}"/>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106" name="Textfeld 105">
            <a:extLst>
              <a:ext uri="{FF2B5EF4-FFF2-40B4-BE49-F238E27FC236}">
                <a16:creationId xmlns:a16="http://schemas.microsoft.com/office/drawing/2014/main" id="{3E1D320A-A536-4C2D-A41E-799B512F9EC7}"/>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07" name="Group 236">
            <a:extLst>
              <a:ext uri="{FF2B5EF4-FFF2-40B4-BE49-F238E27FC236}">
                <a16:creationId xmlns:a16="http://schemas.microsoft.com/office/drawing/2014/main" id="{3215A280-1DF0-46E4-86C7-A93F21D37204}"/>
              </a:ext>
            </a:extLst>
          </p:cNvPr>
          <p:cNvGrpSpPr>
            <a:grpSpLocks noChangeAspect="1"/>
          </p:cNvGrpSpPr>
          <p:nvPr/>
        </p:nvGrpSpPr>
        <p:grpSpPr bwMode="auto">
          <a:xfrm>
            <a:off x="3433739" y="6332243"/>
            <a:ext cx="266344" cy="265587"/>
            <a:chOff x="2616" y="2049"/>
            <a:chExt cx="352" cy="351"/>
          </a:xfrm>
        </p:grpSpPr>
        <p:sp>
          <p:nvSpPr>
            <p:cNvPr id="108" name="Freeform 237">
              <a:extLst>
                <a:ext uri="{FF2B5EF4-FFF2-40B4-BE49-F238E27FC236}">
                  <a16:creationId xmlns:a16="http://schemas.microsoft.com/office/drawing/2014/main" id="{85AF4358-594A-49A1-827A-E15E775E44F5}"/>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reeform 238">
              <a:extLst>
                <a:ext uri="{FF2B5EF4-FFF2-40B4-BE49-F238E27FC236}">
                  <a16:creationId xmlns:a16="http://schemas.microsoft.com/office/drawing/2014/main" id="{ED6B223C-2260-48B2-9C2C-7ABD6172AA64}"/>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10" name="Textfeld 109">
            <a:extLst>
              <a:ext uri="{FF2B5EF4-FFF2-40B4-BE49-F238E27FC236}">
                <a16:creationId xmlns:a16="http://schemas.microsoft.com/office/drawing/2014/main" id="{4FDB0202-588A-4998-A177-2821A1A978DE}"/>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pic>
        <p:nvPicPr>
          <p:cNvPr id="111" name="Grafik 110">
            <a:extLst>
              <a:ext uri="{FF2B5EF4-FFF2-40B4-BE49-F238E27FC236}">
                <a16:creationId xmlns:a16="http://schemas.microsoft.com/office/drawing/2014/main" id="{C392EC59-7ADC-4BA8-B3C3-91505FF169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12" name="Graphic 5">
            <a:extLst>
              <a:ext uri="{FF2B5EF4-FFF2-40B4-BE49-F238E27FC236}">
                <a16:creationId xmlns:a16="http://schemas.microsoft.com/office/drawing/2014/main" id="{FBD355F7-8C9F-4A69-BC3D-7F21E0D90D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13" name="Graphic 11">
            <a:extLst>
              <a:ext uri="{FF2B5EF4-FFF2-40B4-BE49-F238E27FC236}">
                <a16:creationId xmlns:a16="http://schemas.microsoft.com/office/drawing/2014/main" id="{A0AB9A87-EF3E-4F00-9BD2-4CD991A2F6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graphicFrame>
        <p:nvGraphicFramePr>
          <p:cNvPr id="114" name="Inhaltsplatzhalter 1">
            <a:extLst>
              <a:ext uri="{FF2B5EF4-FFF2-40B4-BE49-F238E27FC236}">
                <a16:creationId xmlns:a16="http://schemas.microsoft.com/office/drawing/2014/main" id="{AF8C923C-EE2A-4DB9-8DE9-495B812F4FC9}"/>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4" name="Foliennummernplatzhalter 3">
            <a:extLst>
              <a:ext uri="{FF2B5EF4-FFF2-40B4-BE49-F238E27FC236}">
                <a16:creationId xmlns:a16="http://schemas.microsoft.com/office/drawing/2014/main" id="{1BB18D25-D1D6-4CDC-9E34-05E7F7D1FAD7}"/>
              </a:ext>
            </a:extLst>
          </p:cNvPr>
          <p:cNvSpPr>
            <a:spLocks noGrp="1"/>
          </p:cNvSpPr>
          <p:nvPr>
            <p:ph type="sldNum" sz="quarter" idx="4"/>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83425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062978131"/>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12%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19% </a:t>
                      </a:r>
                      <a:r>
                        <a:rPr lang="en-US" sz="1200" b="0" noProof="0" dirty="0"/>
                        <a:t>(average 21%)</a:t>
                      </a:r>
                    </a:p>
                    <a:p>
                      <a:pPr algn="ctr"/>
                      <a:r>
                        <a:rPr lang="en-US" sz="1200" b="0" noProof="0" dirty="0"/>
                        <a:t>trust </a:t>
                      </a:r>
                      <a:r>
                        <a:rPr lang="en-US" sz="1200" b="1" noProof="0" dirty="0"/>
                        <a:t>mail order pharmacies </a:t>
                      </a:r>
                      <a:r>
                        <a:rPr lang="en-US" sz="1200" b="0" noProof="0" dirty="0"/>
                        <a:t>and mail order companies completely,</a:t>
                      </a:r>
                      <a:r>
                        <a:rPr kumimoji="0" lang="en-US" sz="1200" b="0" i="0" u="none" strike="noStrike" kern="1200" cap="none" spc="0" normalizeH="0" baseline="0" noProof="0" dirty="0">
                          <a:ln>
                            <a:noFill/>
                          </a:ln>
                          <a:solidFill>
                            <a:schemeClr val="dk1"/>
                          </a:solidFill>
                          <a:effectLst/>
                          <a:uLnTx/>
                          <a:uFillTx/>
                          <a:latin typeface="+mn-lt"/>
                          <a:ea typeface="+mn-ea"/>
                          <a:cs typeface="+mn-cs"/>
                        </a:rPr>
                        <a:t> </a:t>
                      </a:r>
                      <a:r>
                        <a:rPr kumimoji="0" lang="en-US" sz="1200" b="1" i="0" u="none" strike="noStrike" kern="1200" cap="none" spc="0" normalizeH="0" baseline="0" noProof="0" dirty="0">
                          <a:ln>
                            <a:noFill/>
                          </a:ln>
                          <a:solidFill>
                            <a:srgbClr val="1C1C1C"/>
                          </a:solidFill>
                          <a:effectLst/>
                          <a:uLnTx/>
                          <a:uFillTx/>
                          <a:latin typeface="+mn-lt"/>
                          <a:ea typeface="+mn-ea"/>
                          <a:cs typeface="+mn-cs"/>
                        </a:rPr>
                        <a:t>39% </a:t>
                      </a:r>
                      <a:r>
                        <a:rPr kumimoji="0" lang="en-US" sz="1200" b="0" i="0" u="none" strike="noStrike" kern="1200" cap="none" spc="0" normalizeH="0" baseline="0" noProof="0" dirty="0">
                          <a:ln>
                            <a:noFill/>
                          </a:ln>
                          <a:solidFill>
                            <a:srgbClr val="1C1C1C"/>
                          </a:solidFill>
                          <a:effectLst/>
                          <a:uLnTx/>
                          <a:uFillTx/>
                          <a:latin typeface="+mn-lt"/>
                          <a:ea typeface="+mn-ea"/>
                          <a:cs typeface="+mn-cs"/>
                        </a:rPr>
                        <a:t>(average 35%) would have more confidence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n-lt"/>
                          <a:ea typeface="+mn-ea"/>
                          <a:cs typeface="+mn-cs"/>
                        </a:rPr>
                        <a:t>in the shipping of medicine if it were carried out by a stationary pharmacy to be sure to not receive counterfeit drugs. </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84%</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de-DE" sz="1200" b="0" i="0" kern="1200" noProof="0" dirty="0">
                          <a:solidFill>
                            <a:schemeClr val="tx1"/>
                          </a:solidFill>
                          <a:effectLst/>
                          <a:latin typeface="+mn-lt"/>
                          <a:ea typeface="+mn-ea"/>
                          <a:cs typeface="+mn-cs"/>
                        </a:rPr>
                        <a:t>The </a:t>
                      </a:r>
                      <a:r>
                        <a:rPr lang="de-DE" sz="1200" b="0" i="0" kern="1200" noProof="0" dirty="0" err="1">
                          <a:solidFill>
                            <a:schemeClr val="tx1"/>
                          </a:solidFill>
                          <a:effectLst/>
                          <a:latin typeface="+mn-lt"/>
                          <a:ea typeface="+mn-ea"/>
                          <a:cs typeface="+mn-cs"/>
                        </a:rPr>
                        <a:t>doctor‘s</a:t>
                      </a:r>
                      <a:r>
                        <a:rPr lang="de-DE" sz="1200" b="0" i="0" kern="1200" noProof="0" dirty="0">
                          <a:solidFill>
                            <a:schemeClr val="tx1"/>
                          </a:solidFill>
                          <a:effectLst/>
                          <a:latin typeface="+mn-lt"/>
                          <a:ea typeface="+mn-ea"/>
                          <a:cs typeface="+mn-cs"/>
                        </a:rPr>
                        <a:t> </a:t>
                      </a:r>
                      <a:r>
                        <a:rPr lang="de-DE" sz="1200" b="0" i="0" kern="1200" noProof="0" dirty="0" err="1">
                          <a:solidFill>
                            <a:schemeClr val="tx1"/>
                          </a:solidFill>
                          <a:effectLst/>
                          <a:latin typeface="+mn-lt"/>
                          <a:ea typeface="+mn-ea"/>
                          <a:cs typeface="+mn-cs"/>
                        </a:rPr>
                        <a:t>letter</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sick note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74%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76%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6%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48%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74%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40%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88%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dirty="0">
                          <a:effectLst/>
                          <a:latin typeface="+mn-lt"/>
                          <a:ea typeface="DengXian" panose="02010600030101010101" pitchFamily="2" charset="-122"/>
                          <a:cs typeface="Calibri" panose="020F0502020204030204" pitchFamily="34" charset="0"/>
                        </a:rPr>
                        <a:t>have a positive attitude towards</a:t>
                      </a:r>
                      <a:r>
                        <a:rPr lang="en-US" sz="1200" b="1" dirty="0">
                          <a:effectLst/>
                          <a:latin typeface="+mn-lt"/>
                          <a:ea typeface="DengXian" panose="02010600030101010101" pitchFamily="2" charset="-122"/>
                          <a:cs typeface="Calibri" panose="020F0502020204030204" pitchFamily="34" charset="0"/>
                        </a:rPr>
                        <a:t>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37%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45%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18%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54%</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58%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50%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50%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38%</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67%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74%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5</a:t>
            </a:r>
          </a:p>
        </p:txBody>
      </p:sp>
      <p:pic>
        <p:nvPicPr>
          <p:cNvPr id="69" name="Grafik 68">
            <a:extLst>
              <a:ext uri="{FF2B5EF4-FFF2-40B4-BE49-F238E27FC236}">
                <a16:creationId xmlns:a16="http://schemas.microsoft.com/office/drawing/2014/main" id="{7F9C454D-33F6-43E1-BD0F-3AB17FA19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9055" y="654619"/>
            <a:ext cx="385718" cy="540000"/>
          </a:xfrm>
          <a:prstGeom prst="rect">
            <a:avLst/>
          </a:prstGeom>
        </p:spPr>
      </p:pic>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17066" y="2711016"/>
            <a:ext cx="524348" cy="540000"/>
          </a:xfrm>
          <a:prstGeom prst="rect">
            <a:avLst/>
          </a:prstGeom>
        </p:spPr>
      </p:pic>
      <p:sp>
        <p:nvSpPr>
          <p:cNvPr id="74" name="Ellipse 73">
            <a:extLst>
              <a:ext uri="{FF2B5EF4-FFF2-40B4-BE49-F238E27FC236}">
                <a16:creationId xmlns:a16="http://schemas.microsoft.com/office/drawing/2014/main" id="{861C1F2B-ABBF-4047-BFC2-29A44C149219}"/>
              </a:ext>
            </a:extLst>
          </p:cNvPr>
          <p:cNvSpPr/>
          <p:nvPr/>
        </p:nvSpPr>
        <p:spPr>
          <a:xfrm>
            <a:off x="7575828" y="41530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75" name="Ellipse 74">
            <a:extLst>
              <a:ext uri="{FF2B5EF4-FFF2-40B4-BE49-F238E27FC236}">
                <a16:creationId xmlns:a16="http://schemas.microsoft.com/office/drawing/2014/main" id="{CC542D9C-6CFE-4BA5-B793-7FD2ADB37086}"/>
              </a:ext>
            </a:extLst>
          </p:cNvPr>
          <p:cNvSpPr/>
          <p:nvPr/>
        </p:nvSpPr>
        <p:spPr>
          <a:xfrm>
            <a:off x="10717516" y="543204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6"/>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00A72581-4455-4030-92AF-C1B818B088A8}"/>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EF685FB7-A78A-452B-B8FF-2AD33F6B3081}"/>
              </a:ext>
            </a:extLst>
          </p:cNvPr>
          <p:cNvSpPr>
            <a:spLocks noGrp="1"/>
          </p:cNvSpPr>
          <p:nvPr>
            <p:ph type="title"/>
          </p:nvPr>
        </p:nvSpPr>
        <p:spPr>
          <a:xfrm>
            <a:off x="542544" y="893116"/>
            <a:ext cx="539845" cy="705933"/>
          </a:xfrm>
        </p:spPr>
        <p:txBody>
          <a:bodyPr/>
          <a:lstStyle/>
          <a:p>
            <a:r>
              <a:rPr lang="en-US" dirty="0"/>
              <a:t>POL</a:t>
            </a:r>
          </a:p>
        </p:txBody>
      </p:sp>
      <p:sp>
        <p:nvSpPr>
          <p:cNvPr id="87" name="Freeform 3707">
            <a:extLst>
              <a:ext uri="{FF2B5EF4-FFF2-40B4-BE49-F238E27FC236}">
                <a16:creationId xmlns:a16="http://schemas.microsoft.com/office/drawing/2014/main" id="{72D02BEC-6BBF-4C6C-B8A2-7AB41058746B}"/>
              </a:ext>
            </a:extLst>
          </p:cNvPr>
          <p:cNvSpPr>
            <a:spLocks/>
          </p:cNvSpPr>
          <p:nvPr/>
        </p:nvSpPr>
        <p:spPr bwMode="auto">
          <a:xfrm>
            <a:off x="1115785" y="691708"/>
            <a:ext cx="640249" cy="812015"/>
          </a:xfrm>
          <a:custGeom>
            <a:avLst/>
            <a:gdLst>
              <a:gd name="T0" fmla="*/ 90 w 218"/>
              <a:gd name="T1" fmla="*/ 2 h 204"/>
              <a:gd name="T2" fmla="*/ 96 w 218"/>
              <a:gd name="T3" fmla="*/ 14 h 204"/>
              <a:gd name="T4" fmla="*/ 111 w 218"/>
              <a:gd name="T5" fmla="*/ 16 h 204"/>
              <a:gd name="T6" fmla="*/ 153 w 218"/>
              <a:gd name="T7" fmla="*/ 18 h 204"/>
              <a:gd name="T8" fmla="*/ 183 w 218"/>
              <a:gd name="T9" fmla="*/ 14 h 204"/>
              <a:gd name="T10" fmla="*/ 193 w 218"/>
              <a:gd name="T11" fmla="*/ 19 h 204"/>
              <a:gd name="T12" fmla="*/ 199 w 218"/>
              <a:gd name="T13" fmla="*/ 33 h 204"/>
              <a:gd name="T14" fmla="*/ 207 w 218"/>
              <a:gd name="T15" fmla="*/ 59 h 204"/>
              <a:gd name="T16" fmla="*/ 209 w 218"/>
              <a:gd name="T17" fmla="*/ 66 h 204"/>
              <a:gd name="T18" fmla="*/ 204 w 218"/>
              <a:gd name="T19" fmla="*/ 77 h 204"/>
              <a:gd name="T20" fmla="*/ 199 w 218"/>
              <a:gd name="T21" fmla="*/ 91 h 204"/>
              <a:gd name="T22" fmla="*/ 204 w 218"/>
              <a:gd name="T23" fmla="*/ 105 h 204"/>
              <a:gd name="T24" fmla="*/ 207 w 218"/>
              <a:gd name="T25" fmla="*/ 119 h 204"/>
              <a:gd name="T26" fmla="*/ 211 w 218"/>
              <a:gd name="T27" fmla="*/ 127 h 204"/>
              <a:gd name="T28" fmla="*/ 216 w 218"/>
              <a:gd name="T29" fmla="*/ 136 h 204"/>
              <a:gd name="T30" fmla="*/ 216 w 218"/>
              <a:gd name="T31" fmla="*/ 138 h 204"/>
              <a:gd name="T32" fmla="*/ 218 w 218"/>
              <a:gd name="T33" fmla="*/ 147 h 204"/>
              <a:gd name="T34" fmla="*/ 218 w 218"/>
              <a:gd name="T35" fmla="*/ 154 h 204"/>
              <a:gd name="T36" fmla="*/ 211 w 218"/>
              <a:gd name="T37" fmla="*/ 157 h 204"/>
              <a:gd name="T38" fmla="*/ 190 w 218"/>
              <a:gd name="T39" fmla="*/ 182 h 204"/>
              <a:gd name="T40" fmla="*/ 190 w 218"/>
              <a:gd name="T41" fmla="*/ 196 h 204"/>
              <a:gd name="T42" fmla="*/ 193 w 218"/>
              <a:gd name="T43" fmla="*/ 201 h 204"/>
              <a:gd name="T44" fmla="*/ 190 w 218"/>
              <a:gd name="T45" fmla="*/ 204 h 204"/>
              <a:gd name="T46" fmla="*/ 178 w 218"/>
              <a:gd name="T47" fmla="*/ 199 h 204"/>
              <a:gd name="T48" fmla="*/ 164 w 218"/>
              <a:gd name="T49" fmla="*/ 192 h 204"/>
              <a:gd name="T50" fmla="*/ 150 w 218"/>
              <a:gd name="T51" fmla="*/ 194 h 204"/>
              <a:gd name="T52" fmla="*/ 137 w 218"/>
              <a:gd name="T53" fmla="*/ 194 h 204"/>
              <a:gd name="T54" fmla="*/ 127 w 218"/>
              <a:gd name="T55" fmla="*/ 199 h 204"/>
              <a:gd name="T56" fmla="*/ 120 w 218"/>
              <a:gd name="T57" fmla="*/ 194 h 204"/>
              <a:gd name="T58" fmla="*/ 113 w 218"/>
              <a:gd name="T59" fmla="*/ 187 h 204"/>
              <a:gd name="T60" fmla="*/ 110 w 218"/>
              <a:gd name="T61" fmla="*/ 190 h 204"/>
              <a:gd name="T62" fmla="*/ 106 w 218"/>
              <a:gd name="T63" fmla="*/ 192 h 204"/>
              <a:gd name="T64" fmla="*/ 101 w 218"/>
              <a:gd name="T65" fmla="*/ 190 h 204"/>
              <a:gd name="T66" fmla="*/ 96 w 218"/>
              <a:gd name="T67" fmla="*/ 183 h 204"/>
              <a:gd name="T68" fmla="*/ 90 w 218"/>
              <a:gd name="T69" fmla="*/ 175 h 204"/>
              <a:gd name="T70" fmla="*/ 80 w 218"/>
              <a:gd name="T71" fmla="*/ 173 h 204"/>
              <a:gd name="T72" fmla="*/ 73 w 218"/>
              <a:gd name="T73" fmla="*/ 168 h 204"/>
              <a:gd name="T74" fmla="*/ 75 w 218"/>
              <a:gd name="T75" fmla="*/ 162 h 204"/>
              <a:gd name="T76" fmla="*/ 57 w 218"/>
              <a:gd name="T77" fmla="*/ 155 h 204"/>
              <a:gd name="T78" fmla="*/ 59 w 218"/>
              <a:gd name="T79" fmla="*/ 161 h 204"/>
              <a:gd name="T80" fmla="*/ 55 w 218"/>
              <a:gd name="T81" fmla="*/ 164 h 204"/>
              <a:gd name="T82" fmla="*/ 48 w 218"/>
              <a:gd name="T83" fmla="*/ 166 h 204"/>
              <a:gd name="T84" fmla="*/ 43 w 218"/>
              <a:gd name="T85" fmla="*/ 159 h 204"/>
              <a:gd name="T86" fmla="*/ 43 w 218"/>
              <a:gd name="T87" fmla="*/ 152 h 204"/>
              <a:gd name="T88" fmla="*/ 38 w 218"/>
              <a:gd name="T89" fmla="*/ 147 h 204"/>
              <a:gd name="T90" fmla="*/ 28 w 218"/>
              <a:gd name="T91" fmla="*/ 143 h 204"/>
              <a:gd name="T92" fmla="*/ 17 w 218"/>
              <a:gd name="T93" fmla="*/ 134 h 204"/>
              <a:gd name="T94" fmla="*/ 15 w 218"/>
              <a:gd name="T95" fmla="*/ 127 h 204"/>
              <a:gd name="T96" fmla="*/ 10 w 218"/>
              <a:gd name="T97" fmla="*/ 114 h 204"/>
              <a:gd name="T98" fmla="*/ 10 w 218"/>
              <a:gd name="T99" fmla="*/ 100 h 204"/>
              <a:gd name="T100" fmla="*/ 7 w 218"/>
              <a:gd name="T101" fmla="*/ 84 h 204"/>
              <a:gd name="T102" fmla="*/ 5 w 218"/>
              <a:gd name="T103" fmla="*/ 72 h 204"/>
              <a:gd name="T104" fmla="*/ 0 w 218"/>
              <a:gd name="T105" fmla="*/ 65 h 204"/>
              <a:gd name="T106" fmla="*/ 7 w 218"/>
              <a:gd name="T107" fmla="*/ 54 h 204"/>
              <a:gd name="T108" fmla="*/ 40 w 218"/>
              <a:gd name="T109" fmla="*/ 19 h 204"/>
              <a:gd name="T110" fmla="*/ 52 w 218"/>
              <a:gd name="T111" fmla="*/ 11 h 204"/>
              <a:gd name="T112" fmla="*/ 61 w 218"/>
              <a:gd name="T113" fmla="*/ 9 h 204"/>
              <a:gd name="T114" fmla="*/ 75 w 218"/>
              <a:gd name="T115" fmla="*/ 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 h="204">
                <a:moveTo>
                  <a:pt x="83" y="0"/>
                </a:moveTo>
                <a:lnTo>
                  <a:pt x="87" y="0"/>
                </a:lnTo>
                <a:lnTo>
                  <a:pt x="89" y="0"/>
                </a:lnTo>
                <a:lnTo>
                  <a:pt x="90" y="0"/>
                </a:lnTo>
                <a:lnTo>
                  <a:pt x="90" y="2"/>
                </a:lnTo>
                <a:lnTo>
                  <a:pt x="92" y="4"/>
                </a:lnTo>
                <a:lnTo>
                  <a:pt x="92" y="5"/>
                </a:lnTo>
                <a:lnTo>
                  <a:pt x="94" y="9"/>
                </a:lnTo>
                <a:lnTo>
                  <a:pt x="96" y="11"/>
                </a:lnTo>
                <a:lnTo>
                  <a:pt x="96" y="14"/>
                </a:lnTo>
                <a:lnTo>
                  <a:pt x="99" y="16"/>
                </a:lnTo>
                <a:lnTo>
                  <a:pt x="101" y="18"/>
                </a:lnTo>
                <a:lnTo>
                  <a:pt x="106" y="18"/>
                </a:lnTo>
                <a:lnTo>
                  <a:pt x="110" y="16"/>
                </a:lnTo>
                <a:lnTo>
                  <a:pt x="111" y="16"/>
                </a:lnTo>
                <a:lnTo>
                  <a:pt x="113" y="14"/>
                </a:lnTo>
                <a:lnTo>
                  <a:pt x="115" y="14"/>
                </a:lnTo>
                <a:lnTo>
                  <a:pt x="118" y="14"/>
                </a:lnTo>
                <a:lnTo>
                  <a:pt x="129" y="16"/>
                </a:lnTo>
                <a:lnTo>
                  <a:pt x="153" y="18"/>
                </a:lnTo>
                <a:lnTo>
                  <a:pt x="165" y="18"/>
                </a:lnTo>
                <a:lnTo>
                  <a:pt x="176" y="16"/>
                </a:lnTo>
                <a:lnTo>
                  <a:pt x="179" y="16"/>
                </a:lnTo>
                <a:lnTo>
                  <a:pt x="181" y="14"/>
                </a:lnTo>
                <a:lnTo>
                  <a:pt x="183" y="14"/>
                </a:lnTo>
                <a:lnTo>
                  <a:pt x="186" y="14"/>
                </a:lnTo>
                <a:lnTo>
                  <a:pt x="188" y="16"/>
                </a:lnTo>
                <a:lnTo>
                  <a:pt x="190" y="16"/>
                </a:lnTo>
                <a:lnTo>
                  <a:pt x="192" y="18"/>
                </a:lnTo>
                <a:lnTo>
                  <a:pt x="193" y="19"/>
                </a:lnTo>
                <a:lnTo>
                  <a:pt x="195" y="21"/>
                </a:lnTo>
                <a:lnTo>
                  <a:pt x="197" y="23"/>
                </a:lnTo>
                <a:lnTo>
                  <a:pt x="197" y="25"/>
                </a:lnTo>
                <a:lnTo>
                  <a:pt x="199" y="28"/>
                </a:lnTo>
                <a:lnTo>
                  <a:pt x="199" y="33"/>
                </a:lnTo>
                <a:lnTo>
                  <a:pt x="200" y="38"/>
                </a:lnTo>
                <a:lnTo>
                  <a:pt x="202" y="44"/>
                </a:lnTo>
                <a:lnTo>
                  <a:pt x="206" y="49"/>
                </a:lnTo>
                <a:lnTo>
                  <a:pt x="207" y="54"/>
                </a:lnTo>
                <a:lnTo>
                  <a:pt x="207" y="59"/>
                </a:lnTo>
                <a:lnTo>
                  <a:pt x="207" y="59"/>
                </a:lnTo>
                <a:lnTo>
                  <a:pt x="209" y="61"/>
                </a:lnTo>
                <a:lnTo>
                  <a:pt x="209" y="61"/>
                </a:lnTo>
                <a:lnTo>
                  <a:pt x="209" y="65"/>
                </a:lnTo>
                <a:lnTo>
                  <a:pt x="209" y="66"/>
                </a:lnTo>
                <a:lnTo>
                  <a:pt x="209" y="68"/>
                </a:lnTo>
                <a:lnTo>
                  <a:pt x="209" y="72"/>
                </a:lnTo>
                <a:lnTo>
                  <a:pt x="209" y="73"/>
                </a:lnTo>
                <a:lnTo>
                  <a:pt x="207" y="75"/>
                </a:lnTo>
                <a:lnTo>
                  <a:pt x="204" y="77"/>
                </a:lnTo>
                <a:lnTo>
                  <a:pt x="200" y="79"/>
                </a:lnTo>
                <a:lnTo>
                  <a:pt x="197" y="82"/>
                </a:lnTo>
                <a:lnTo>
                  <a:pt x="195" y="87"/>
                </a:lnTo>
                <a:lnTo>
                  <a:pt x="195" y="89"/>
                </a:lnTo>
                <a:lnTo>
                  <a:pt x="199" y="91"/>
                </a:lnTo>
                <a:lnTo>
                  <a:pt x="200" y="93"/>
                </a:lnTo>
                <a:lnTo>
                  <a:pt x="202" y="94"/>
                </a:lnTo>
                <a:lnTo>
                  <a:pt x="204" y="96"/>
                </a:lnTo>
                <a:lnTo>
                  <a:pt x="204" y="100"/>
                </a:lnTo>
                <a:lnTo>
                  <a:pt x="204" y="105"/>
                </a:lnTo>
                <a:lnTo>
                  <a:pt x="204" y="108"/>
                </a:lnTo>
                <a:lnTo>
                  <a:pt x="204" y="112"/>
                </a:lnTo>
                <a:lnTo>
                  <a:pt x="206" y="114"/>
                </a:lnTo>
                <a:lnTo>
                  <a:pt x="206" y="115"/>
                </a:lnTo>
                <a:lnTo>
                  <a:pt x="207" y="119"/>
                </a:lnTo>
                <a:lnTo>
                  <a:pt x="207" y="121"/>
                </a:lnTo>
                <a:lnTo>
                  <a:pt x="207" y="122"/>
                </a:lnTo>
                <a:lnTo>
                  <a:pt x="207" y="126"/>
                </a:lnTo>
                <a:lnTo>
                  <a:pt x="209" y="127"/>
                </a:lnTo>
                <a:lnTo>
                  <a:pt x="211" y="127"/>
                </a:lnTo>
                <a:lnTo>
                  <a:pt x="213" y="129"/>
                </a:lnTo>
                <a:lnTo>
                  <a:pt x="213" y="131"/>
                </a:lnTo>
                <a:lnTo>
                  <a:pt x="213" y="133"/>
                </a:lnTo>
                <a:lnTo>
                  <a:pt x="214" y="134"/>
                </a:lnTo>
                <a:lnTo>
                  <a:pt x="216" y="136"/>
                </a:lnTo>
                <a:lnTo>
                  <a:pt x="218" y="138"/>
                </a:lnTo>
                <a:lnTo>
                  <a:pt x="218" y="138"/>
                </a:lnTo>
                <a:lnTo>
                  <a:pt x="218" y="138"/>
                </a:lnTo>
                <a:lnTo>
                  <a:pt x="216" y="138"/>
                </a:lnTo>
                <a:lnTo>
                  <a:pt x="216" y="138"/>
                </a:lnTo>
                <a:lnTo>
                  <a:pt x="214" y="140"/>
                </a:lnTo>
                <a:lnTo>
                  <a:pt x="216" y="141"/>
                </a:lnTo>
                <a:lnTo>
                  <a:pt x="216" y="143"/>
                </a:lnTo>
                <a:lnTo>
                  <a:pt x="218" y="147"/>
                </a:lnTo>
                <a:lnTo>
                  <a:pt x="218" y="147"/>
                </a:lnTo>
                <a:lnTo>
                  <a:pt x="218" y="148"/>
                </a:lnTo>
                <a:lnTo>
                  <a:pt x="218" y="150"/>
                </a:lnTo>
                <a:lnTo>
                  <a:pt x="218" y="150"/>
                </a:lnTo>
                <a:lnTo>
                  <a:pt x="218" y="152"/>
                </a:lnTo>
                <a:lnTo>
                  <a:pt x="218" y="154"/>
                </a:lnTo>
                <a:lnTo>
                  <a:pt x="216" y="154"/>
                </a:lnTo>
                <a:lnTo>
                  <a:pt x="214" y="155"/>
                </a:lnTo>
                <a:lnTo>
                  <a:pt x="214" y="155"/>
                </a:lnTo>
                <a:lnTo>
                  <a:pt x="213" y="155"/>
                </a:lnTo>
                <a:lnTo>
                  <a:pt x="211" y="157"/>
                </a:lnTo>
                <a:lnTo>
                  <a:pt x="207" y="161"/>
                </a:lnTo>
                <a:lnTo>
                  <a:pt x="204" y="166"/>
                </a:lnTo>
                <a:lnTo>
                  <a:pt x="195" y="175"/>
                </a:lnTo>
                <a:lnTo>
                  <a:pt x="192" y="178"/>
                </a:lnTo>
                <a:lnTo>
                  <a:pt x="190" y="182"/>
                </a:lnTo>
                <a:lnTo>
                  <a:pt x="188" y="185"/>
                </a:lnTo>
                <a:lnTo>
                  <a:pt x="188" y="189"/>
                </a:lnTo>
                <a:lnTo>
                  <a:pt x="188" y="190"/>
                </a:lnTo>
                <a:lnTo>
                  <a:pt x="190" y="194"/>
                </a:lnTo>
                <a:lnTo>
                  <a:pt x="190" y="196"/>
                </a:lnTo>
                <a:lnTo>
                  <a:pt x="190" y="199"/>
                </a:lnTo>
                <a:lnTo>
                  <a:pt x="190" y="199"/>
                </a:lnTo>
                <a:lnTo>
                  <a:pt x="190" y="199"/>
                </a:lnTo>
                <a:lnTo>
                  <a:pt x="192" y="201"/>
                </a:lnTo>
                <a:lnTo>
                  <a:pt x="193" y="201"/>
                </a:lnTo>
                <a:lnTo>
                  <a:pt x="195" y="203"/>
                </a:lnTo>
                <a:lnTo>
                  <a:pt x="195" y="203"/>
                </a:lnTo>
                <a:lnTo>
                  <a:pt x="193" y="204"/>
                </a:lnTo>
                <a:lnTo>
                  <a:pt x="192" y="204"/>
                </a:lnTo>
                <a:lnTo>
                  <a:pt x="190" y="204"/>
                </a:lnTo>
                <a:lnTo>
                  <a:pt x="188" y="203"/>
                </a:lnTo>
                <a:lnTo>
                  <a:pt x="185" y="203"/>
                </a:lnTo>
                <a:lnTo>
                  <a:pt x="183" y="203"/>
                </a:lnTo>
                <a:lnTo>
                  <a:pt x="179" y="201"/>
                </a:lnTo>
                <a:lnTo>
                  <a:pt x="178" y="199"/>
                </a:lnTo>
                <a:lnTo>
                  <a:pt x="176" y="197"/>
                </a:lnTo>
                <a:lnTo>
                  <a:pt x="174" y="196"/>
                </a:lnTo>
                <a:lnTo>
                  <a:pt x="171" y="194"/>
                </a:lnTo>
                <a:lnTo>
                  <a:pt x="169" y="192"/>
                </a:lnTo>
                <a:lnTo>
                  <a:pt x="164" y="192"/>
                </a:lnTo>
                <a:lnTo>
                  <a:pt x="158" y="192"/>
                </a:lnTo>
                <a:lnTo>
                  <a:pt x="155" y="192"/>
                </a:lnTo>
                <a:lnTo>
                  <a:pt x="153" y="192"/>
                </a:lnTo>
                <a:lnTo>
                  <a:pt x="151" y="192"/>
                </a:lnTo>
                <a:lnTo>
                  <a:pt x="150" y="194"/>
                </a:lnTo>
                <a:lnTo>
                  <a:pt x="148" y="194"/>
                </a:lnTo>
                <a:lnTo>
                  <a:pt x="146" y="194"/>
                </a:lnTo>
                <a:lnTo>
                  <a:pt x="144" y="194"/>
                </a:lnTo>
                <a:lnTo>
                  <a:pt x="143" y="194"/>
                </a:lnTo>
                <a:lnTo>
                  <a:pt x="137" y="194"/>
                </a:lnTo>
                <a:lnTo>
                  <a:pt x="132" y="196"/>
                </a:lnTo>
                <a:lnTo>
                  <a:pt x="130" y="197"/>
                </a:lnTo>
                <a:lnTo>
                  <a:pt x="129" y="199"/>
                </a:lnTo>
                <a:lnTo>
                  <a:pt x="129" y="199"/>
                </a:lnTo>
                <a:lnTo>
                  <a:pt x="127" y="199"/>
                </a:lnTo>
                <a:lnTo>
                  <a:pt x="125" y="199"/>
                </a:lnTo>
                <a:lnTo>
                  <a:pt x="122" y="199"/>
                </a:lnTo>
                <a:lnTo>
                  <a:pt x="122" y="197"/>
                </a:lnTo>
                <a:lnTo>
                  <a:pt x="122" y="196"/>
                </a:lnTo>
                <a:lnTo>
                  <a:pt x="120" y="194"/>
                </a:lnTo>
                <a:lnTo>
                  <a:pt x="118" y="192"/>
                </a:lnTo>
                <a:lnTo>
                  <a:pt x="117" y="190"/>
                </a:lnTo>
                <a:lnTo>
                  <a:pt x="115" y="189"/>
                </a:lnTo>
                <a:lnTo>
                  <a:pt x="115" y="187"/>
                </a:lnTo>
                <a:lnTo>
                  <a:pt x="113" y="187"/>
                </a:lnTo>
                <a:lnTo>
                  <a:pt x="113" y="187"/>
                </a:lnTo>
                <a:lnTo>
                  <a:pt x="113" y="187"/>
                </a:lnTo>
                <a:lnTo>
                  <a:pt x="111" y="189"/>
                </a:lnTo>
                <a:lnTo>
                  <a:pt x="111" y="189"/>
                </a:lnTo>
                <a:lnTo>
                  <a:pt x="110" y="190"/>
                </a:lnTo>
                <a:lnTo>
                  <a:pt x="110" y="190"/>
                </a:lnTo>
                <a:lnTo>
                  <a:pt x="108" y="192"/>
                </a:lnTo>
                <a:lnTo>
                  <a:pt x="108" y="194"/>
                </a:lnTo>
                <a:lnTo>
                  <a:pt x="108" y="194"/>
                </a:lnTo>
                <a:lnTo>
                  <a:pt x="106" y="192"/>
                </a:lnTo>
                <a:lnTo>
                  <a:pt x="104" y="192"/>
                </a:lnTo>
                <a:lnTo>
                  <a:pt x="104" y="192"/>
                </a:lnTo>
                <a:lnTo>
                  <a:pt x="103" y="190"/>
                </a:lnTo>
                <a:lnTo>
                  <a:pt x="103" y="190"/>
                </a:lnTo>
                <a:lnTo>
                  <a:pt x="101" y="190"/>
                </a:lnTo>
                <a:lnTo>
                  <a:pt x="101" y="189"/>
                </a:lnTo>
                <a:lnTo>
                  <a:pt x="101" y="187"/>
                </a:lnTo>
                <a:lnTo>
                  <a:pt x="99" y="187"/>
                </a:lnTo>
                <a:lnTo>
                  <a:pt x="97" y="185"/>
                </a:lnTo>
                <a:lnTo>
                  <a:pt x="96" y="183"/>
                </a:lnTo>
                <a:lnTo>
                  <a:pt x="94" y="182"/>
                </a:lnTo>
                <a:lnTo>
                  <a:pt x="94" y="180"/>
                </a:lnTo>
                <a:lnTo>
                  <a:pt x="94" y="176"/>
                </a:lnTo>
                <a:lnTo>
                  <a:pt x="92" y="176"/>
                </a:lnTo>
                <a:lnTo>
                  <a:pt x="90" y="175"/>
                </a:lnTo>
                <a:lnTo>
                  <a:pt x="89" y="175"/>
                </a:lnTo>
                <a:lnTo>
                  <a:pt x="87" y="175"/>
                </a:lnTo>
                <a:lnTo>
                  <a:pt x="82" y="171"/>
                </a:lnTo>
                <a:lnTo>
                  <a:pt x="80" y="171"/>
                </a:lnTo>
                <a:lnTo>
                  <a:pt x="80" y="173"/>
                </a:lnTo>
                <a:lnTo>
                  <a:pt x="78" y="173"/>
                </a:lnTo>
                <a:lnTo>
                  <a:pt x="78" y="171"/>
                </a:lnTo>
                <a:lnTo>
                  <a:pt x="75" y="169"/>
                </a:lnTo>
                <a:lnTo>
                  <a:pt x="75" y="168"/>
                </a:lnTo>
                <a:lnTo>
                  <a:pt x="73" y="168"/>
                </a:lnTo>
                <a:lnTo>
                  <a:pt x="73" y="166"/>
                </a:lnTo>
                <a:lnTo>
                  <a:pt x="73" y="164"/>
                </a:lnTo>
                <a:lnTo>
                  <a:pt x="73" y="164"/>
                </a:lnTo>
                <a:lnTo>
                  <a:pt x="75" y="164"/>
                </a:lnTo>
                <a:lnTo>
                  <a:pt x="75" y="162"/>
                </a:lnTo>
                <a:lnTo>
                  <a:pt x="68" y="161"/>
                </a:lnTo>
                <a:lnTo>
                  <a:pt x="64" y="161"/>
                </a:lnTo>
                <a:lnTo>
                  <a:pt x="62" y="159"/>
                </a:lnTo>
                <a:lnTo>
                  <a:pt x="59" y="157"/>
                </a:lnTo>
                <a:lnTo>
                  <a:pt x="57" y="155"/>
                </a:lnTo>
                <a:lnTo>
                  <a:pt x="55" y="157"/>
                </a:lnTo>
                <a:lnTo>
                  <a:pt x="55" y="157"/>
                </a:lnTo>
                <a:lnTo>
                  <a:pt x="57" y="157"/>
                </a:lnTo>
                <a:lnTo>
                  <a:pt x="59" y="161"/>
                </a:lnTo>
                <a:lnTo>
                  <a:pt x="59" y="161"/>
                </a:lnTo>
                <a:lnTo>
                  <a:pt x="59" y="161"/>
                </a:lnTo>
                <a:lnTo>
                  <a:pt x="59" y="162"/>
                </a:lnTo>
                <a:lnTo>
                  <a:pt x="59" y="162"/>
                </a:lnTo>
                <a:lnTo>
                  <a:pt x="57" y="164"/>
                </a:lnTo>
                <a:lnTo>
                  <a:pt x="55" y="164"/>
                </a:lnTo>
                <a:lnTo>
                  <a:pt x="54" y="166"/>
                </a:lnTo>
                <a:lnTo>
                  <a:pt x="52" y="166"/>
                </a:lnTo>
                <a:lnTo>
                  <a:pt x="52" y="168"/>
                </a:lnTo>
                <a:lnTo>
                  <a:pt x="50" y="168"/>
                </a:lnTo>
                <a:lnTo>
                  <a:pt x="48" y="166"/>
                </a:lnTo>
                <a:lnTo>
                  <a:pt x="48" y="164"/>
                </a:lnTo>
                <a:lnTo>
                  <a:pt x="47" y="162"/>
                </a:lnTo>
                <a:lnTo>
                  <a:pt x="47" y="161"/>
                </a:lnTo>
                <a:lnTo>
                  <a:pt x="45" y="159"/>
                </a:lnTo>
                <a:lnTo>
                  <a:pt x="43" y="159"/>
                </a:lnTo>
                <a:lnTo>
                  <a:pt x="42" y="157"/>
                </a:lnTo>
                <a:lnTo>
                  <a:pt x="40" y="155"/>
                </a:lnTo>
                <a:lnTo>
                  <a:pt x="42" y="154"/>
                </a:lnTo>
                <a:lnTo>
                  <a:pt x="43" y="152"/>
                </a:lnTo>
                <a:lnTo>
                  <a:pt x="43" y="152"/>
                </a:lnTo>
                <a:lnTo>
                  <a:pt x="45" y="150"/>
                </a:lnTo>
                <a:lnTo>
                  <a:pt x="43" y="148"/>
                </a:lnTo>
                <a:lnTo>
                  <a:pt x="42" y="147"/>
                </a:lnTo>
                <a:lnTo>
                  <a:pt x="40" y="147"/>
                </a:lnTo>
                <a:lnTo>
                  <a:pt x="38" y="147"/>
                </a:lnTo>
                <a:lnTo>
                  <a:pt x="36" y="147"/>
                </a:lnTo>
                <a:lnTo>
                  <a:pt x="35" y="147"/>
                </a:lnTo>
                <a:lnTo>
                  <a:pt x="33" y="145"/>
                </a:lnTo>
                <a:lnTo>
                  <a:pt x="33" y="145"/>
                </a:lnTo>
                <a:lnTo>
                  <a:pt x="28" y="143"/>
                </a:lnTo>
                <a:lnTo>
                  <a:pt x="22" y="141"/>
                </a:lnTo>
                <a:lnTo>
                  <a:pt x="21" y="140"/>
                </a:lnTo>
                <a:lnTo>
                  <a:pt x="21" y="138"/>
                </a:lnTo>
                <a:lnTo>
                  <a:pt x="19" y="136"/>
                </a:lnTo>
                <a:lnTo>
                  <a:pt x="17" y="134"/>
                </a:lnTo>
                <a:lnTo>
                  <a:pt x="15" y="134"/>
                </a:lnTo>
                <a:lnTo>
                  <a:pt x="14" y="133"/>
                </a:lnTo>
                <a:lnTo>
                  <a:pt x="14" y="131"/>
                </a:lnTo>
                <a:lnTo>
                  <a:pt x="14" y="129"/>
                </a:lnTo>
                <a:lnTo>
                  <a:pt x="15" y="127"/>
                </a:lnTo>
                <a:lnTo>
                  <a:pt x="15" y="124"/>
                </a:lnTo>
                <a:lnTo>
                  <a:pt x="15" y="121"/>
                </a:lnTo>
                <a:lnTo>
                  <a:pt x="14" y="119"/>
                </a:lnTo>
                <a:lnTo>
                  <a:pt x="12" y="117"/>
                </a:lnTo>
                <a:lnTo>
                  <a:pt x="10" y="114"/>
                </a:lnTo>
                <a:lnTo>
                  <a:pt x="8" y="110"/>
                </a:lnTo>
                <a:lnTo>
                  <a:pt x="8" y="108"/>
                </a:lnTo>
                <a:lnTo>
                  <a:pt x="8" y="105"/>
                </a:lnTo>
                <a:lnTo>
                  <a:pt x="8" y="103"/>
                </a:lnTo>
                <a:lnTo>
                  <a:pt x="10" y="100"/>
                </a:lnTo>
                <a:lnTo>
                  <a:pt x="10" y="94"/>
                </a:lnTo>
                <a:lnTo>
                  <a:pt x="10" y="91"/>
                </a:lnTo>
                <a:lnTo>
                  <a:pt x="8" y="87"/>
                </a:lnTo>
                <a:lnTo>
                  <a:pt x="8" y="86"/>
                </a:lnTo>
                <a:lnTo>
                  <a:pt x="7" y="84"/>
                </a:lnTo>
                <a:lnTo>
                  <a:pt x="8" y="80"/>
                </a:lnTo>
                <a:lnTo>
                  <a:pt x="8" y="79"/>
                </a:lnTo>
                <a:lnTo>
                  <a:pt x="7" y="77"/>
                </a:lnTo>
                <a:lnTo>
                  <a:pt x="7" y="73"/>
                </a:lnTo>
                <a:lnTo>
                  <a:pt x="5" y="72"/>
                </a:lnTo>
                <a:lnTo>
                  <a:pt x="3" y="70"/>
                </a:lnTo>
                <a:lnTo>
                  <a:pt x="3" y="70"/>
                </a:lnTo>
                <a:lnTo>
                  <a:pt x="1" y="68"/>
                </a:lnTo>
                <a:lnTo>
                  <a:pt x="0" y="68"/>
                </a:lnTo>
                <a:lnTo>
                  <a:pt x="0" y="65"/>
                </a:lnTo>
                <a:lnTo>
                  <a:pt x="1" y="63"/>
                </a:lnTo>
                <a:lnTo>
                  <a:pt x="3" y="61"/>
                </a:lnTo>
                <a:lnTo>
                  <a:pt x="5" y="58"/>
                </a:lnTo>
                <a:lnTo>
                  <a:pt x="7" y="56"/>
                </a:lnTo>
                <a:lnTo>
                  <a:pt x="7" y="54"/>
                </a:lnTo>
                <a:lnTo>
                  <a:pt x="7" y="51"/>
                </a:lnTo>
                <a:lnTo>
                  <a:pt x="5" y="40"/>
                </a:lnTo>
                <a:lnTo>
                  <a:pt x="5" y="30"/>
                </a:lnTo>
                <a:lnTo>
                  <a:pt x="22" y="25"/>
                </a:lnTo>
                <a:lnTo>
                  <a:pt x="40" y="19"/>
                </a:lnTo>
                <a:lnTo>
                  <a:pt x="43" y="19"/>
                </a:lnTo>
                <a:lnTo>
                  <a:pt x="45" y="18"/>
                </a:lnTo>
                <a:lnTo>
                  <a:pt x="47" y="16"/>
                </a:lnTo>
                <a:lnTo>
                  <a:pt x="48" y="14"/>
                </a:lnTo>
                <a:lnTo>
                  <a:pt x="52" y="11"/>
                </a:lnTo>
                <a:lnTo>
                  <a:pt x="54" y="9"/>
                </a:lnTo>
                <a:lnTo>
                  <a:pt x="55" y="9"/>
                </a:lnTo>
                <a:lnTo>
                  <a:pt x="57" y="9"/>
                </a:lnTo>
                <a:lnTo>
                  <a:pt x="59" y="9"/>
                </a:lnTo>
                <a:lnTo>
                  <a:pt x="61" y="9"/>
                </a:lnTo>
                <a:lnTo>
                  <a:pt x="61" y="9"/>
                </a:lnTo>
                <a:lnTo>
                  <a:pt x="62" y="7"/>
                </a:lnTo>
                <a:lnTo>
                  <a:pt x="62" y="7"/>
                </a:lnTo>
                <a:lnTo>
                  <a:pt x="71" y="4"/>
                </a:lnTo>
                <a:lnTo>
                  <a:pt x="75" y="2"/>
                </a:lnTo>
                <a:lnTo>
                  <a:pt x="80" y="0"/>
                </a:lnTo>
                <a:lnTo>
                  <a:pt x="83" y="0"/>
                </a:lnTo>
                <a:close/>
              </a:path>
            </a:pathLst>
          </a:custGeom>
          <a:no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Foliennummernplatzhalter 3">
            <a:extLst>
              <a:ext uri="{FF2B5EF4-FFF2-40B4-BE49-F238E27FC236}">
                <a16:creationId xmlns:a16="http://schemas.microsoft.com/office/drawing/2014/main" id="{70DC78CB-B0A5-4D16-BFDC-A5919CE460A3}"/>
              </a:ext>
            </a:extLst>
          </p:cNvPr>
          <p:cNvSpPr>
            <a:spLocks noGrp="1"/>
          </p:cNvSpPr>
          <p:nvPr>
            <p:ph type="sldNum" sz="quarter" idx="4"/>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5832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61%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50%</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19%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41%</a:t>
                      </a:r>
                      <a:r>
                        <a:rPr lang="en-US" sz="1200" b="0" noProof="0" dirty="0"/>
                        <a:t> (average 41%) </a:t>
                      </a:r>
                      <a:r>
                        <a:rPr lang="en-US" sz="1200" b="1" noProof="1"/>
                        <a:t>Eternal life </a:t>
                      </a:r>
                      <a:r>
                        <a:rPr lang="en-US" sz="1200" noProof="1"/>
                        <a:t>sounds like hocus pocus, </a:t>
                      </a:r>
                      <a:r>
                        <a:rPr lang="en-US" sz="1200" b="1" noProof="1"/>
                        <a:t>30%</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59%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64%</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90%</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lvl="0">
                        <a:defRPr/>
                      </a:pPr>
                      <a:r>
                        <a:rPr lang="en-US" sz="1200" b="1" kern="1200" noProof="0" dirty="0">
                          <a:solidFill>
                            <a:schemeClr val="tx1"/>
                          </a:solidFill>
                          <a:effectLst/>
                          <a:latin typeface="+mn-lt"/>
                          <a:ea typeface="+mn-ea"/>
                          <a:cs typeface="+mn-cs"/>
                        </a:rPr>
                        <a:t>71%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a:t>
                      </a:r>
                      <a:r>
                        <a:rPr lang="en-US" sz="1200" dirty="0"/>
                        <a:t>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36%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Internet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4%</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16%</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62%</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49%</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22%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48%</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61%</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13%</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34%</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15</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5</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D032B2B5-083C-4EAA-8AF6-2DBB83A6C3A6}"/>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2807935C-0CFC-42E4-BDE4-D60F97AFEFB3}"/>
              </a:ext>
            </a:extLst>
          </p:cNvPr>
          <p:cNvSpPr>
            <a:spLocks noGrp="1"/>
          </p:cNvSpPr>
          <p:nvPr>
            <p:ph type="title"/>
          </p:nvPr>
        </p:nvSpPr>
        <p:spPr>
          <a:xfrm>
            <a:off x="542544" y="893116"/>
            <a:ext cx="539845" cy="705933"/>
          </a:xfrm>
        </p:spPr>
        <p:txBody>
          <a:bodyPr/>
          <a:lstStyle/>
          <a:p>
            <a:r>
              <a:rPr lang="en-US" dirty="0"/>
              <a:t>POL</a:t>
            </a:r>
          </a:p>
        </p:txBody>
      </p:sp>
      <p:sp>
        <p:nvSpPr>
          <p:cNvPr id="72" name="Freeform 3707">
            <a:extLst>
              <a:ext uri="{FF2B5EF4-FFF2-40B4-BE49-F238E27FC236}">
                <a16:creationId xmlns:a16="http://schemas.microsoft.com/office/drawing/2014/main" id="{A445602E-2D36-4482-8CAF-D5ED33761C66}"/>
              </a:ext>
            </a:extLst>
          </p:cNvPr>
          <p:cNvSpPr>
            <a:spLocks/>
          </p:cNvSpPr>
          <p:nvPr/>
        </p:nvSpPr>
        <p:spPr bwMode="auto">
          <a:xfrm>
            <a:off x="1115785" y="691708"/>
            <a:ext cx="640249" cy="812015"/>
          </a:xfrm>
          <a:custGeom>
            <a:avLst/>
            <a:gdLst>
              <a:gd name="T0" fmla="*/ 90 w 218"/>
              <a:gd name="T1" fmla="*/ 2 h 204"/>
              <a:gd name="T2" fmla="*/ 96 w 218"/>
              <a:gd name="T3" fmla="*/ 14 h 204"/>
              <a:gd name="T4" fmla="*/ 111 w 218"/>
              <a:gd name="T5" fmla="*/ 16 h 204"/>
              <a:gd name="T6" fmla="*/ 153 w 218"/>
              <a:gd name="T7" fmla="*/ 18 h 204"/>
              <a:gd name="T8" fmla="*/ 183 w 218"/>
              <a:gd name="T9" fmla="*/ 14 h 204"/>
              <a:gd name="T10" fmla="*/ 193 w 218"/>
              <a:gd name="T11" fmla="*/ 19 h 204"/>
              <a:gd name="T12" fmla="*/ 199 w 218"/>
              <a:gd name="T13" fmla="*/ 33 h 204"/>
              <a:gd name="T14" fmla="*/ 207 w 218"/>
              <a:gd name="T15" fmla="*/ 59 h 204"/>
              <a:gd name="T16" fmla="*/ 209 w 218"/>
              <a:gd name="T17" fmla="*/ 66 h 204"/>
              <a:gd name="T18" fmla="*/ 204 w 218"/>
              <a:gd name="T19" fmla="*/ 77 h 204"/>
              <a:gd name="T20" fmla="*/ 199 w 218"/>
              <a:gd name="T21" fmla="*/ 91 h 204"/>
              <a:gd name="T22" fmla="*/ 204 w 218"/>
              <a:gd name="T23" fmla="*/ 105 h 204"/>
              <a:gd name="T24" fmla="*/ 207 w 218"/>
              <a:gd name="T25" fmla="*/ 119 h 204"/>
              <a:gd name="T26" fmla="*/ 211 w 218"/>
              <a:gd name="T27" fmla="*/ 127 h 204"/>
              <a:gd name="T28" fmla="*/ 216 w 218"/>
              <a:gd name="T29" fmla="*/ 136 h 204"/>
              <a:gd name="T30" fmla="*/ 216 w 218"/>
              <a:gd name="T31" fmla="*/ 138 h 204"/>
              <a:gd name="T32" fmla="*/ 218 w 218"/>
              <a:gd name="T33" fmla="*/ 147 h 204"/>
              <a:gd name="T34" fmla="*/ 218 w 218"/>
              <a:gd name="T35" fmla="*/ 154 h 204"/>
              <a:gd name="T36" fmla="*/ 211 w 218"/>
              <a:gd name="T37" fmla="*/ 157 h 204"/>
              <a:gd name="T38" fmla="*/ 190 w 218"/>
              <a:gd name="T39" fmla="*/ 182 h 204"/>
              <a:gd name="T40" fmla="*/ 190 w 218"/>
              <a:gd name="T41" fmla="*/ 196 h 204"/>
              <a:gd name="T42" fmla="*/ 193 w 218"/>
              <a:gd name="T43" fmla="*/ 201 h 204"/>
              <a:gd name="T44" fmla="*/ 190 w 218"/>
              <a:gd name="T45" fmla="*/ 204 h 204"/>
              <a:gd name="T46" fmla="*/ 178 w 218"/>
              <a:gd name="T47" fmla="*/ 199 h 204"/>
              <a:gd name="T48" fmla="*/ 164 w 218"/>
              <a:gd name="T49" fmla="*/ 192 h 204"/>
              <a:gd name="T50" fmla="*/ 150 w 218"/>
              <a:gd name="T51" fmla="*/ 194 h 204"/>
              <a:gd name="T52" fmla="*/ 137 w 218"/>
              <a:gd name="T53" fmla="*/ 194 h 204"/>
              <a:gd name="T54" fmla="*/ 127 w 218"/>
              <a:gd name="T55" fmla="*/ 199 h 204"/>
              <a:gd name="T56" fmla="*/ 120 w 218"/>
              <a:gd name="T57" fmla="*/ 194 h 204"/>
              <a:gd name="T58" fmla="*/ 113 w 218"/>
              <a:gd name="T59" fmla="*/ 187 h 204"/>
              <a:gd name="T60" fmla="*/ 110 w 218"/>
              <a:gd name="T61" fmla="*/ 190 h 204"/>
              <a:gd name="T62" fmla="*/ 106 w 218"/>
              <a:gd name="T63" fmla="*/ 192 h 204"/>
              <a:gd name="T64" fmla="*/ 101 w 218"/>
              <a:gd name="T65" fmla="*/ 190 h 204"/>
              <a:gd name="T66" fmla="*/ 96 w 218"/>
              <a:gd name="T67" fmla="*/ 183 h 204"/>
              <a:gd name="T68" fmla="*/ 90 w 218"/>
              <a:gd name="T69" fmla="*/ 175 h 204"/>
              <a:gd name="T70" fmla="*/ 80 w 218"/>
              <a:gd name="T71" fmla="*/ 173 h 204"/>
              <a:gd name="T72" fmla="*/ 73 w 218"/>
              <a:gd name="T73" fmla="*/ 168 h 204"/>
              <a:gd name="T74" fmla="*/ 75 w 218"/>
              <a:gd name="T75" fmla="*/ 162 h 204"/>
              <a:gd name="T76" fmla="*/ 57 w 218"/>
              <a:gd name="T77" fmla="*/ 155 h 204"/>
              <a:gd name="T78" fmla="*/ 59 w 218"/>
              <a:gd name="T79" fmla="*/ 161 h 204"/>
              <a:gd name="T80" fmla="*/ 55 w 218"/>
              <a:gd name="T81" fmla="*/ 164 h 204"/>
              <a:gd name="T82" fmla="*/ 48 w 218"/>
              <a:gd name="T83" fmla="*/ 166 h 204"/>
              <a:gd name="T84" fmla="*/ 43 w 218"/>
              <a:gd name="T85" fmla="*/ 159 h 204"/>
              <a:gd name="T86" fmla="*/ 43 w 218"/>
              <a:gd name="T87" fmla="*/ 152 h 204"/>
              <a:gd name="T88" fmla="*/ 38 w 218"/>
              <a:gd name="T89" fmla="*/ 147 h 204"/>
              <a:gd name="T90" fmla="*/ 28 w 218"/>
              <a:gd name="T91" fmla="*/ 143 h 204"/>
              <a:gd name="T92" fmla="*/ 17 w 218"/>
              <a:gd name="T93" fmla="*/ 134 h 204"/>
              <a:gd name="T94" fmla="*/ 15 w 218"/>
              <a:gd name="T95" fmla="*/ 127 h 204"/>
              <a:gd name="T96" fmla="*/ 10 w 218"/>
              <a:gd name="T97" fmla="*/ 114 h 204"/>
              <a:gd name="T98" fmla="*/ 10 w 218"/>
              <a:gd name="T99" fmla="*/ 100 h 204"/>
              <a:gd name="T100" fmla="*/ 7 w 218"/>
              <a:gd name="T101" fmla="*/ 84 h 204"/>
              <a:gd name="T102" fmla="*/ 5 w 218"/>
              <a:gd name="T103" fmla="*/ 72 h 204"/>
              <a:gd name="T104" fmla="*/ 0 w 218"/>
              <a:gd name="T105" fmla="*/ 65 h 204"/>
              <a:gd name="T106" fmla="*/ 7 w 218"/>
              <a:gd name="T107" fmla="*/ 54 h 204"/>
              <a:gd name="T108" fmla="*/ 40 w 218"/>
              <a:gd name="T109" fmla="*/ 19 h 204"/>
              <a:gd name="T110" fmla="*/ 52 w 218"/>
              <a:gd name="T111" fmla="*/ 11 h 204"/>
              <a:gd name="T112" fmla="*/ 61 w 218"/>
              <a:gd name="T113" fmla="*/ 9 h 204"/>
              <a:gd name="T114" fmla="*/ 75 w 218"/>
              <a:gd name="T115" fmla="*/ 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 h="204">
                <a:moveTo>
                  <a:pt x="83" y="0"/>
                </a:moveTo>
                <a:lnTo>
                  <a:pt x="87" y="0"/>
                </a:lnTo>
                <a:lnTo>
                  <a:pt x="89" y="0"/>
                </a:lnTo>
                <a:lnTo>
                  <a:pt x="90" y="0"/>
                </a:lnTo>
                <a:lnTo>
                  <a:pt x="90" y="2"/>
                </a:lnTo>
                <a:lnTo>
                  <a:pt x="92" y="4"/>
                </a:lnTo>
                <a:lnTo>
                  <a:pt x="92" y="5"/>
                </a:lnTo>
                <a:lnTo>
                  <a:pt x="94" y="9"/>
                </a:lnTo>
                <a:lnTo>
                  <a:pt x="96" y="11"/>
                </a:lnTo>
                <a:lnTo>
                  <a:pt x="96" y="14"/>
                </a:lnTo>
                <a:lnTo>
                  <a:pt x="99" y="16"/>
                </a:lnTo>
                <a:lnTo>
                  <a:pt x="101" y="18"/>
                </a:lnTo>
                <a:lnTo>
                  <a:pt x="106" y="18"/>
                </a:lnTo>
                <a:lnTo>
                  <a:pt x="110" y="16"/>
                </a:lnTo>
                <a:lnTo>
                  <a:pt x="111" y="16"/>
                </a:lnTo>
                <a:lnTo>
                  <a:pt x="113" y="14"/>
                </a:lnTo>
                <a:lnTo>
                  <a:pt x="115" y="14"/>
                </a:lnTo>
                <a:lnTo>
                  <a:pt x="118" y="14"/>
                </a:lnTo>
                <a:lnTo>
                  <a:pt x="129" y="16"/>
                </a:lnTo>
                <a:lnTo>
                  <a:pt x="153" y="18"/>
                </a:lnTo>
                <a:lnTo>
                  <a:pt x="165" y="18"/>
                </a:lnTo>
                <a:lnTo>
                  <a:pt x="176" y="16"/>
                </a:lnTo>
                <a:lnTo>
                  <a:pt x="179" y="16"/>
                </a:lnTo>
                <a:lnTo>
                  <a:pt x="181" y="14"/>
                </a:lnTo>
                <a:lnTo>
                  <a:pt x="183" y="14"/>
                </a:lnTo>
                <a:lnTo>
                  <a:pt x="186" y="14"/>
                </a:lnTo>
                <a:lnTo>
                  <a:pt x="188" y="16"/>
                </a:lnTo>
                <a:lnTo>
                  <a:pt x="190" y="16"/>
                </a:lnTo>
                <a:lnTo>
                  <a:pt x="192" y="18"/>
                </a:lnTo>
                <a:lnTo>
                  <a:pt x="193" y="19"/>
                </a:lnTo>
                <a:lnTo>
                  <a:pt x="195" y="21"/>
                </a:lnTo>
                <a:lnTo>
                  <a:pt x="197" y="23"/>
                </a:lnTo>
                <a:lnTo>
                  <a:pt x="197" y="25"/>
                </a:lnTo>
                <a:lnTo>
                  <a:pt x="199" y="28"/>
                </a:lnTo>
                <a:lnTo>
                  <a:pt x="199" y="33"/>
                </a:lnTo>
                <a:lnTo>
                  <a:pt x="200" y="38"/>
                </a:lnTo>
                <a:lnTo>
                  <a:pt x="202" y="44"/>
                </a:lnTo>
                <a:lnTo>
                  <a:pt x="206" y="49"/>
                </a:lnTo>
                <a:lnTo>
                  <a:pt x="207" y="54"/>
                </a:lnTo>
                <a:lnTo>
                  <a:pt x="207" y="59"/>
                </a:lnTo>
                <a:lnTo>
                  <a:pt x="207" y="59"/>
                </a:lnTo>
                <a:lnTo>
                  <a:pt x="209" y="61"/>
                </a:lnTo>
                <a:lnTo>
                  <a:pt x="209" y="61"/>
                </a:lnTo>
                <a:lnTo>
                  <a:pt x="209" y="65"/>
                </a:lnTo>
                <a:lnTo>
                  <a:pt x="209" y="66"/>
                </a:lnTo>
                <a:lnTo>
                  <a:pt x="209" y="68"/>
                </a:lnTo>
                <a:lnTo>
                  <a:pt x="209" y="72"/>
                </a:lnTo>
                <a:lnTo>
                  <a:pt x="209" y="73"/>
                </a:lnTo>
                <a:lnTo>
                  <a:pt x="207" y="75"/>
                </a:lnTo>
                <a:lnTo>
                  <a:pt x="204" y="77"/>
                </a:lnTo>
                <a:lnTo>
                  <a:pt x="200" y="79"/>
                </a:lnTo>
                <a:lnTo>
                  <a:pt x="197" y="82"/>
                </a:lnTo>
                <a:lnTo>
                  <a:pt x="195" y="87"/>
                </a:lnTo>
                <a:lnTo>
                  <a:pt x="195" y="89"/>
                </a:lnTo>
                <a:lnTo>
                  <a:pt x="199" y="91"/>
                </a:lnTo>
                <a:lnTo>
                  <a:pt x="200" y="93"/>
                </a:lnTo>
                <a:lnTo>
                  <a:pt x="202" y="94"/>
                </a:lnTo>
                <a:lnTo>
                  <a:pt x="204" y="96"/>
                </a:lnTo>
                <a:lnTo>
                  <a:pt x="204" y="100"/>
                </a:lnTo>
                <a:lnTo>
                  <a:pt x="204" y="105"/>
                </a:lnTo>
                <a:lnTo>
                  <a:pt x="204" y="108"/>
                </a:lnTo>
                <a:lnTo>
                  <a:pt x="204" y="112"/>
                </a:lnTo>
                <a:lnTo>
                  <a:pt x="206" y="114"/>
                </a:lnTo>
                <a:lnTo>
                  <a:pt x="206" y="115"/>
                </a:lnTo>
                <a:lnTo>
                  <a:pt x="207" y="119"/>
                </a:lnTo>
                <a:lnTo>
                  <a:pt x="207" y="121"/>
                </a:lnTo>
                <a:lnTo>
                  <a:pt x="207" y="122"/>
                </a:lnTo>
                <a:lnTo>
                  <a:pt x="207" y="126"/>
                </a:lnTo>
                <a:lnTo>
                  <a:pt x="209" y="127"/>
                </a:lnTo>
                <a:lnTo>
                  <a:pt x="211" y="127"/>
                </a:lnTo>
                <a:lnTo>
                  <a:pt x="213" y="129"/>
                </a:lnTo>
                <a:lnTo>
                  <a:pt x="213" y="131"/>
                </a:lnTo>
                <a:lnTo>
                  <a:pt x="213" y="133"/>
                </a:lnTo>
                <a:lnTo>
                  <a:pt x="214" y="134"/>
                </a:lnTo>
                <a:lnTo>
                  <a:pt x="216" y="136"/>
                </a:lnTo>
                <a:lnTo>
                  <a:pt x="218" y="138"/>
                </a:lnTo>
                <a:lnTo>
                  <a:pt x="218" y="138"/>
                </a:lnTo>
                <a:lnTo>
                  <a:pt x="218" y="138"/>
                </a:lnTo>
                <a:lnTo>
                  <a:pt x="216" y="138"/>
                </a:lnTo>
                <a:lnTo>
                  <a:pt x="216" y="138"/>
                </a:lnTo>
                <a:lnTo>
                  <a:pt x="214" y="140"/>
                </a:lnTo>
                <a:lnTo>
                  <a:pt x="216" y="141"/>
                </a:lnTo>
                <a:lnTo>
                  <a:pt x="216" y="143"/>
                </a:lnTo>
                <a:lnTo>
                  <a:pt x="218" y="147"/>
                </a:lnTo>
                <a:lnTo>
                  <a:pt x="218" y="147"/>
                </a:lnTo>
                <a:lnTo>
                  <a:pt x="218" y="148"/>
                </a:lnTo>
                <a:lnTo>
                  <a:pt x="218" y="150"/>
                </a:lnTo>
                <a:lnTo>
                  <a:pt x="218" y="150"/>
                </a:lnTo>
                <a:lnTo>
                  <a:pt x="218" y="152"/>
                </a:lnTo>
                <a:lnTo>
                  <a:pt x="218" y="154"/>
                </a:lnTo>
                <a:lnTo>
                  <a:pt x="216" y="154"/>
                </a:lnTo>
                <a:lnTo>
                  <a:pt x="214" y="155"/>
                </a:lnTo>
                <a:lnTo>
                  <a:pt x="214" y="155"/>
                </a:lnTo>
                <a:lnTo>
                  <a:pt x="213" y="155"/>
                </a:lnTo>
                <a:lnTo>
                  <a:pt x="211" y="157"/>
                </a:lnTo>
                <a:lnTo>
                  <a:pt x="207" y="161"/>
                </a:lnTo>
                <a:lnTo>
                  <a:pt x="204" y="166"/>
                </a:lnTo>
                <a:lnTo>
                  <a:pt x="195" y="175"/>
                </a:lnTo>
                <a:lnTo>
                  <a:pt x="192" y="178"/>
                </a:lnTo>
                <a:lnTo>
                  <a:pt x="190" y="182"/>
                </a:lnTo>
                <a:lnTo>
                  <a:pt x="188" y="185"/>
                </a:lnTo>
                <a:lnTo>
                  <a:pt x="188" y="189"/>
                </a:lnTo>
                <a:lnTo>
                  <a:pt x="188" y="190"/>
                </a:lnTo>
                <a:lnTo>
                  <a:pt x="190" y="194"/>
                </a:lnTo>
                <a:lnTo>
                  <a:pt x="190" y="196"/>
                </a:lnTo>
                <a:lnTo>
                  <a:pt x="190" y="199"/>
                </a:lnTo>
                <a:lnTo>
                  <a:pt x="190" y="199"/>
                </a:lnTo>
                <a:lnTo>
                  <a:pt x="190" y="199"/>
                </a:lnTo>
                <a:lnTo>
                  <a:pt x="192" y="201"/>
                </a:lnTo>
                <a:lnTo>
                  <a:pt x="193" y="201"/>
                </a:lnTo>
                <a:lnTo>
                  <a:pt x="195" y="203"/>
                </a:lnTo>
                <a:lnTo>
                  <a:pt x="195" y="203"/>
                </a:lnTo>
                <a:lnTo>
                  <a:pt x="193" y="204"/>
                </a:lnTo>
                <a:lnTo>
                  <a:pt x="192" y="204"/>
                </a:lnTo>
                <a:lnTo>
                  <a:pt x="190" y="204"/>
                </a:lnTo>
                <a:lnTo>
                  <a:pt x="188" y="203"/>
                </a:lnTo>
                <a:lnTo>
                  <a:pt x="185" y="203"/>
                </a:lnTo>
                <a:lnTo>
                  <a:pt x="183" y="203"/>
                </a:lnTo>
                <a:lnTo>
                  <a:pt x="179" y="201"/>
                </a:lnTo>
                <a:lnTo>
                  <a:pt x="178" y="199"/>
                </a:lnTo>
                <a:lnTo>
                  <a:pt x="176" y="197"/>
                </a:lnTo>
                <a:lnTo>
                  <a:pt x="174" y="196"/>
                </a:lnTo>
                <a:lnTo>
                  <a:pt x="171" y="194"/>
                </a:lnTo>
                <a:lnTo>
                  <a:pt x="169" y="192"/>
                </a:lnTo>
                <a:lnTo>
                  <a:pt x="164" y="192"/>
                </a:lnTo>
                <a:lnTo>
                  <a:pt x="158" y="192"/>
                </a:lnTo>
                <a:lnTo>
                  <a:pt x="155" y="192"/>
                </a:lnTo>
                <a:lnTo>
                  <a:pt x="153" y="192"/>
                </a:lnTo>
                <a:lnTo>
                  <a:pt x="151" y="192"/>
                </a:lnTo>
                <a:lnTo>
                  <a:pt x="150" y="194"/>
                </a:lnTo>
                <a:lnTo>
                  <a:pt x="148" y="194"/>
                </a:lnTo>
                <a:lnTo>
                  <a:pt x="146" y="194"/>
                </a:lnTo>
                <a:lnTo>
                  <a:pt x="144" y="194"/>
                </a:lnTo>
                <a:lnTo>
                  <a:pt x="143" y="194"/>
                </a:lnTo>
                <a:lnTo>
                  <a:pt x="137" y="194"/>
                </a:lnTo>
                <a:lnTo>
                  <a:pt x="132" y="196"/>
                </a:lnTo>
                <a:lnTo>
                  <a:pt x="130" y="197"/>
                </a:lnTo>
                <a:lnTo>
                  <a:pt x="129" y="199"/>
                </a:lnTo>
                <a:lnTo>
                  <a:pt x="129" y="199"/>
                </a:lnTo>
                <a:lnTo>
                  <a:pt x="127" y="199"/>
                </a:lnTo>
                <a:lnTo>
                  <a:pt x="125" y="199"/>
                </a:lnTo>
                <a:lnTo>
                  <a:pt x="122" y="199"/>
                </a:lnTo>
                <a:lnTo>
                  <a:pt x="122" y="197"/>
                </a:lnTo>
                <a:lnTo>
                  <a:pt x="122" y="196"/>
                </a:lnTo>
                <a:lnTo>
                  <a:pt x="120" y="194"/>
                </a:lnTo>
                <a:lnTo>
                  <a:pt x="118" y="192"/>
                </a:lnTo>
                <a:lnTo>
                  <a:pt x="117" y="190"/>
                </a:lnTo>
                <a:lnTo>
                  <a:pt x="115" y="189"/>
                </a:lnTo>
                <a:lnTo>
                  <a:pt x="115" y="187"/>
                </a:lnTo>
                <a:lnTo>
                  <a:pt x="113" y="187"/>
                </a:lnTo>
                <a:lnTo>
                  <a:pt x="113" y="187"/>
                </a:lnTo>
                <a:lnTo>
                  <a:pt x="113" y="187"/>
                </a:lnTo>
                <a:lnTo>
                  <a:pt x="111" y="189"/>
                </a:lnTo>
                <a:lnTo>
                  <a:pt x="111" y="189"/>
                </a:lnTo>
                <a:lnTo>
                  <a:pt x="110" y="190"/>
                </a:lnTo>
                <a:lnTo>
                  <a:pt x="110" y="190"/>
                </a:lnTo>
                <a:lnTo>
                  <a:pt x="108" y="192"/>
                </a:lnTo>
                <a:lnTo>
                  <a:pt x="108" y="194"/>
                </a:lnTo>
                <a:lnTo>
                  <a:pt x="108" y="194"/>
                </a:lnTo>
                <a:lnTo>
                  <a:pt x="106" y="192"/>
                </a:lnTo>
                <a:lnTo>
                  <a:pt x="104" y="192"/>
                </a:lnTo>
                <a:lnTo>
                  <a:pt x="104" y="192"/>
                </a:lnTo>
                <a:lnTo>
                  <a:pt x="103" y="190"/>
                </a:lnTo>
                <a:lnTo>
                  <a:pt x="103" y="190"/>
                </a:lnTo>
                <a:lnTo>
                  <a:pt x="101" y="190"/>
                </a:lnTo>
                <a:lnTo>
                  <a:pt x="101" y="189"/>
                </a:lnTo>
                <a:lnTo>
                  <a:pt x="101" y="187"/>
                </a:lnTo>
                <a:lnTo>
                  <a:pt x="99" y="187"/>
                </a:lnTo>
                <a:lnTo>
                  <a:pt x="97" y="185"/>
                </a:lnTo>
                <a:lnTo>
                  <a:pt x="96" y="183"/>
                </a:lnTo>
                <a:lnTo>
                  <a:pt x="94" y="182"/>
                </a:lnTo>
                <a:lnTo>
                  <a:pt x="94" y="180"/>
                </a:lnTo>
                <a:lnTo>
                  <a:pt x="94" y="176"/>
                </a:lnTo>
                <a:lnTo>
                  <a:pt x="92" y="176"/>
                </a:lnTo>
                <a:lnTo>
                  <a:pt x="90" y="175"/>
                </a:lnTo>
                <a:lnTo>
                  <a:pt x="89" y="175"/>
                </a:lnTo>
                <a:lnTo>
                  <a:pt x="87" y="175"/>
                </a:lnTo>
                <a:lnTo>
                  <a:pt x="82" y="171"/>
                </a:lnTo>
                <a:lnTo>
                  <a:pt x="80" y="171"/>
                </a:lnTo>
                <a:lnTo>
                  <a:pt x="80" y="173"/>
                </a:lnTo>
                <a:lnTo>
                  <a:pt x="78" y="173"/>
                </a:lnTo>
                <a:lnTo>
                  <a:pt x="78" y="171"/>
                </a:lnTo>
                <a:lnTo>
                  <a:pt x="75" y="169"/>
                </a:lnTo>
                <a:lnTo>
                  <a:pt x="75" y="168"/>
                </a:lnTo>
                <a:lnTo>
                  <a:pt x="73" y="168"/>
                </a:lnTo>
                <a:lnTo>
                  <a:pt x="73" y="166"/>
                </a:lnTo>
                <a:lnTo>
                  <a:pt x="73" y="164"/>
                </a:lnTo>
                <a:lnTo>
                  <a:pt x="73" y="164"/>
                </a:lnTo>
                <a:lnTo>
                  <a:pt x="75" y="164"/>
                </a:lnTo>
                <a:lnTo>
                  <a:pt x="75" y="162"/>
                </a:lnTo>
                <a:lnTo>
                  <a:pt x="68" y="161"/>
                </a:lnTo>
                <a:lnTo>
                  <a:pt x="64" y="161"/>
                </a:lnTo>
                <a:lnTo>
                  <a:pt x="62" y="159"/>
                </a:lnTo>
                <a:lnTo>
                  <a:pt x="59" y="157"/>
                </a:lnTo>
                <a:lnTo>
                  <a:pt x="57" y="155"/>
                </a:lnTo>
                <a:lnTo>
                  <a:pt x="55" y="157"/>
                </a:lnTo>
                <a:lnTo>
                  <a:pt x="55" y="157"/>
                </a:lnTo>
                <a:lnTo>
                  <a:pt x="57" y="157"/>
                </a:lnTo>
                <a:lnTo>
                  <a:pt x="59" y="161"/>
                </a:lnTo>
                <a:lnTo>
                  <a:pt x="59" y="161"/>
                </a:lnTo>
                <a:lnTo>
                  <a:pt x="59" y="161"/>
                </a:lnTo>
                <a:lnTo>
                  <a:pt x="59" y="162"/>
                </a:lnTo>
                <a:lnTo>
                  <a:pt x="59" y="162"/>
                </a:lnTo>
                <a:lnTo>
                  <a:pt x="57" y="164"/>
                </a:lnTo>
                <a:lnTo>
                  <a:pt x="55" y="164"/>
                </a:lnTo>
                <a:lnTo>
                  <a:pt x="54" y="166"/>
                </a:lnTo>
                <a:lnTo>
                  <a:pt x="52" y="166"/>
                </a:lnTo>
                <a:lnTo>
                  <a:pt x="52" y="168"/>
                </a:lnTo>
                <a:lnTo>
                  <a:pt x="50" y="168"/>
                </a:lnTo>
                <a:lnTo>
                  <a:pt x="48" y="166"/>
                </a:lnTo>
                <a:lnTo>
                  <a:pt x="48" y="164"/>
                </a:lnTo>
                <a:lnTo>
                  <a:pt x="47" y="162"/>
                </a:lnTo>
                <a:lnTo>
                  <a:pt x="47" y="161"/>
                </a:lnTo>
                <a:lnTo>
                  <a:pt x="45" y="159"/>
                </a:lnTo>
                <a:lnTo>
                  <a:pt x="43" y="159"/>
                </a:lnTo>
                <a:lnTo>
                  <a:pt x="42" y="157"/>
                </a:lnTo>
                <a:lnTo>
                  <a:pt x="40" y="155"/>
                </a:lnTo>
                <a:lnTo>
                  <a:pt x="42" y="154"/>
                </a:lnTo>
                <a:lnTo>
                  <a:pt x="43" y="152"/>
                </a:lnTo>
                <a:lnTo>
                  <a:pt x="43" y="152"/>
                </a:lnTo>
                <a:lnTo>
                  <a:pt x="45" y="150"/>
                </a:lnTo>
                <a:lnTo>
                  <a:pt x="43" y="148"/>
                </a:lnTo>
                <a:lnTo>
                  <a:pt x="42" y="147"/>
                </a:lnTo>
                <a:lnTo>
                  <a:pt x="40" y="147"/>
                </a:lnTo>
                <a:lnTo>
                  <a:pt x="38" y="147"/>
                </a:lnTo>
                <a:lnTo>
                  <a:pt x="36" y="147"/>
                </a:lnTo>
                <a:lnTo>
                  <a:pt x="35" y="147"/>
                </a:lnTo>
                <a:lnTo>
                  <a:pt x="33" y="145"/>
                </a:lnTo>
                <a:lnTo>
                  <a:pt x="33" y="145"/>
                </a:lnTo>
                <a:lnTo>
                  <a:pt x="28" y="143"/>
                </a:lnTo>
                <a:lnTo>
                  <a:pt x="22" y="141"/>
                </a:lnTo>
                <a:lnTo>
                  <a:pt x="21" y="140"/>
                </a:lnTo>
                <a:lnTo>
                  <a:pt x="21" y="138"/>
                </a:lnTo>
                <a:lnTo>
                  <a:pt x="19" y="136"/>
                </a:lnTo>
                <a:lnTo>
                  <a:pt x="17" y="134"/>
                </a:lnTo>
                <a:lnTo>
                  <a:pt x="15" y="134"/>
                </a:lnTo>
                <a:lnTo>
                  <a:pt x="14" y="133"/>
                </a:lnTo>
                <a:lnTo>
                  <a:pt x="14" y="131"/>
                </a:lnTo>
                <a:lnTo>
                  <a:pt x="14" y="129"/>
                </a:lnTo>
                <a:lnTo>
                  <a:pt x="15" y="127"/>
                </a:lnTo>
                <a:lnTo>
                  <a:pt x="15" y="124"/>
                </a:lnTo>
                <a:lnTo>
                  <a:pt x="15" y="121"/>
                </a:lnTo>
                <a:lnTo>
                  <a:pt x="14" y="119"/>
                </a:lnTo>
                <a:lnTo>
                  <a:pt x="12" y="117"/>
                </a:lnTo>
                <a:lnTo>
                  <a:pt x="10" y="114"/>
                </a:lnTo>
                <a:lnTo>
                  <a:pt x="8" y="110"/>
                </a:lnTo>
                <a:lnTo>
                  <a:pt x="8" y="108"/>
                </a:lnTo>
                <a:lnTo>
                  <a:pt x="8" y="105"/>
                </a:lnTo>
                <a:lnTo>
                  <a:pt x="8" y="103"/>
                </a:lnTo>
                <a:lnTo>
                  <a:pt x="10" y="100"/>
                </a:lnTo>
                <a:lnTo>
                  <a:pt x="10" y="94"/>
                </a:lnTo>
                <a:lnTo>
                  <a:pt x="10" y="91"/>
                </a:lnTo>
                <a:lnTo>
                  <a:pt x="8" y="87"/>
                </a:lnTo>
                <a:lnTo>
                  <a:pt x="8" y="86"/>
                </a:lnTo>
                <a:lnTo>
                  <a:pt x="7" y="84"/>
                </a:lnTo>
                <a:lnTo>
                  <a:pt x="8" y="80"/>
                </a:lnTo>
                <a:lnTo>
                  <a:pt x="8" y="79"/>
                </a:lnTo>
                <a:lnTo>
                  <a:pt x="7" y="77"/>
                </a:lnTo>
                <a:lnTo>
                  <a:pt x="7" y="73"/>
                </a:lnTo>
                <a:lnTo>
                  <a:pt x="5" y="72"/>
                </a:lnTo>
                <a:lnTo>
                  <a:pt x="3" y="70"/>
                </a:lnTo>
                <a:lnTo>
                  <a:pt x="3" y="70"/>
                </a:lnTo>
                <a:lnTo>
                  <a:pt x="1" y="68"/>
                </a:lnTo>
                <a:lnTo>
                  <a:pt x="0" y="68"/>
                </a:lnTo>
                <a:lnTo>
                  <a:pt x="0" y="65"/>
                </a:lnTo>
                <a:lnTo>
                  <a:pt x="1" y="63"/>
                </a:lnTo>
                <a:lnTo>
                  <a:pt x="3" y="61"/>
                </a:lnTo>
                <a:lnTo>
                  <a:pt x="5" y="58"/>
                </a:lnTo>
                <a:lnTo>
                  <a:pt x="7" y="56"/>
                </a:lnTo>
                <a:lnTo>
                  <a:pt x="7" y="54"/>
                </a:lnTo>
                <a:lnTo>
                  <a:pt x="7" y="51"/>
                </a:lnTo>
                <a:lnTo>
                  <a:pt x="5" y="40"/>
                </a:lnTo>
                <a:lnTo>
                  <a:pt x="5" y="30"/>
                </a:lnTo>
                <a:lnTo>
                  <a:pt x="22" y="25"/>
                </a:lnTo>
                <a:lnTo>
                  <a:pt x="40" y="19"/>
                </a:lnTo>
                <a:lnTo>
                  <a:pt x="43" y="19"/>
                </a:lnTo>
                <a:lnTo>
                  <a:pt x="45" y="18"/>
                </a:lnTo>
                <a:lnTo>
                  <a:pt x="47" y="16"/>
                </a:lnTo>
                <a:lnTo>
                  <a:pt x="48" y="14"/>
                </a:lnTo>
                <a:lnTo>
                  <a:pt x="52" y="11"/>
                </a:lnTo>
                <a:lnTo>
                  <a:pt x="54" y="9"/>
                </a:lnTo>
                <a:lnTo>
                  <a:pt x="55" y="9"/>
                </a:lnTo>
                <a:lnTo>
                  <a:pt x="57" y="9"/>
                </a:lnTo>
                <a:lnTo>
                  <a:pt x="59" y="9"/>
                </a:lnTo>
                <a:lnTo>
                  <a:pt x="61" y="9"/>
                </a:lnTo>
                <a:lnTo>
                  <a:pt x="61" y="9"/>
                </a:lnTo>
                <a:lnTo>
                  <a:pt x="62" y="7"/>
                </a:lnTo>
                <a:lnTo>
                  <a:pt x="62" y="7"/>
                </a:lnTo>
                <a:lnTo>
                  <a:pt x="71" y="4"/>
                </a:lnTo>
                <a:lnTo>
                  <a:pt x="75" y="2"/>
                </a:lnTo>
                <a:lnTo>
                  <a:pt x="80" y="0"/>
                </a:lnTo>
                <a:lnTo>
                  <a:pt x="83" y="0"/>
                </a:lnTo>
                <a:close/>
              </a:path>
            </a:pathLst>
          </a:custGeom>
          <a:no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feld 73">
            <a:extLst>
              <a:ext uri="{FF2B5EF4-FFF2-40B4-BE49-F238E27FC236}">
                <a16:creationId xmlns:a16="http://schemas.microsoft.com/office/drawing/2014/main" id="{36327145-DBFA-4AFD-8D17-40910966A356}"/>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38%</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67%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74%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75" name="Ellipse 74">
            <a:extLst>
              <a:ext uri="{FF2B5EF4-FFF2-40B4-BE49-F238E27FC236}">
                <a16:creationId xmlns:a16="http://schemas.microsoft.com/office/drawing/2014/main" id="{576D2FB6-8A3F-4072-AA6D-29D585822EA4}"/>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76" name="Ellipse 75">
            <a:extLst>
              <a:ext uri="{FF2B5EF4-FFF2-40B4-BE49-F238E27FC236}">
                <a16:creationId xmlns:a16="http://schemas.microsoft.com/office/drawing/2014/main" id="{425DF7CC-834D-4594-B72B-9FEF76CA90CF}"/>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77" name="Ellipse 76">
            <a:extLst>
              <a:ext uri="{FF2B5EF4-FFF2-40B4-BE49-F238E27FC236}">
                <a16:creationId xmlns:a16="http://schemas.microsoft.com/office/drawing/2014/main" id="{76BEE805-929A-4096-B7FB-01200D1B8AC8}"/>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5</a:t>
            </a:r>
          </a:p>
        </p:txBody>
      </p:sp>
      <p:cxnSp>
        <p:nvCxnSpPr>
          <p:cNvPr id="88" name="Gerader Verbinder 87">
            <a:extLst>
              <a:ext uri="{FF2B5EF4-FFF2-40B4-BE49-F238E27FC236}">
                <a16:creationId xmlns:a16="http://schemas.microsoft.com/office/drawing/2014/main" id="{4284DB0B-968A-405E-B6D4-2C035D33C0B9}"/>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B13EAD6A-0C64-4C70-965E-18ECAB26CA62}"/>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69" name="Textfeld 68">
            <a:extLst>
              <a:ext uri="{FF2B5EF4-FFF2-40B4-BE49-F238E27FC236}">
                <a16:creationId xmlns:a16="http://schemas.microsoft.com/office/drawing/2014/main" id="{223AF5C3-CBFC-4FBF-86B5-0DC80219114E}"/>
              </a:ext>
            </a:extLst>
          </p:cNvPr>
          <p:cNvSpPr txBox="1"/>
          <p:nvPr/>
        </p:nvSpPr>
        <p:spPr>
          <a:xfrm>
            <a:off x="6925082" y="6257462"/>
            <a:ext cx="697627" cy="230832"/>
          </a:xfrm>
          <a:prstGeom prst="rect">
            <a:avLst/>
          </a:prstGeom>
          <a:noFill/>
        </p:spPr>
        <p:txBody>
          <a:bodyPr wrap="none" rtlCol="0">
            <a:spAutoFit/>
          </a:bodyPr>
          <a:lstStyle/>
          <a:p>
            <a:r>
              <a:rPr lang="en-US" sz="900" dirty="0"/>
              <a:t>50% Male</a:t>
            </a:r>
          </a:p>
        </p:txBody>
      </p:sp>
      <p:sp>
        <p:nvSpPr>
          <p:cNvPr id="70" name="Textfeld 69">
            <a:extLst>
              <a:ext uri="{FF2B5EF4-FFF2-40B4-BE49-F238E27FC236}">
                <a16:creationId xmlns:a16="http://schemas.microsoft.com/office/drawing/2014/main" id="{9F0F5A0D-22C9-4D29-A03C-2BE6812DECE3}"/>
              </a:ext>
            </a:extLst>
          </p:cNvPr>
          <p:cNvSpPr txBox="1"/>
          <p:nvPr/>
        </p:nvSpPr>
        <p:spPr>
          <a:xfrm>
            <a:off x="6925082" y="6459674"/>
            <a:ext cx="832279" cy="230832"/>
          </a:xfrm>
          <a:prstGeom prst="rect">
            <a:avLst/>
          </a:prstGeom>
          <a:noFill/>
        </p:spPr>
        <p:txBody>
          <a:bodyPr wrap="none" rtlCol="0">
            <a:spAutoFit/>
          </a:bodyPr>
          <a:lstStyle/>
          <a:p>
            <a:r>
              <a:rPr lang="en-US" sz="900" dirty="0"/>
              <a:t>50% Female</a:t>
            </a:r>
          </a:p>
        </p:txBody>
      </p:sp>
      <p:cxnSp>
        <p:nvCxnSpPr>
          <p:cNvPr id="83" name="Gerader Verbinder 82">
            <a:extLst>
              <a:ext uri="{FF2B5EF4-FFF2-40B4-BE49-F238E27FC236}">
                <a16:creationId xmlns:a16="http://schemas.microsoft.com/office/drawing/2014/main" id="{F1A23A0B-DCE0-4060-B9F9-5885F95B1729}"/>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24A8190F-0758-4A37-9A66-C7904355A878}"/>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7" name="Gerader Verbinder 86">
            <a:extLst>
              <a:ext uri="{FF2B5EF4-FFF2-40B4-BE49-F238E27FC236}">
                <a16:creationId xmlns:a16="http://schemas.microsoft.com/office/drawing/2014/main" id="{B38F4E6B-A8C9-4886-8BB4-168C046326C7}"/>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E8BD13C9-1E76-4990-A2E1-9F609A53A1E1}"/>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107" name="Textfeld 106">
            <a:extLst>
              <a:ext uri="{FF2B5EF4-FFF2-40B4-BE49-F238E27FC236}">
                <a16:creationId xmlns:a16="http://schemas.microsoft.com/office/drawing/2014/main" id="{88FA821B-F9C7-4356-B133-1D14F2035B43}"/>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08" name="Group 236">
            <a:extLst>
              <a:ext uri="{FF2B5EF4-FFF2-40B4-BE49-F238E27FC236}">
                <a16:creationId xmlns:a16="http://schemas.microsoft.com/office/drawing/2014/main" id="{65573612-CC47-4061-A05C-4DBA3146A513}"/>
              </a:ext>
            </a:extLst>
          </p:cNvPr>
          <p:cNvGrpSpPr>
            <a:grpSpLocks noChangeAspect="1"/>
          </p:cNvGrpSpPr>
          <p:nvPr/>
        </p:nvGrpSpPr>
        <p:grpSpPr bwMode="auto">
          <a:xfrm>
            <a:off x="3433739" y="6332243"/>
            <a:ext cx="266344" cy="265587"/>
            <a:chOff x="2616" y="2049"/>
            <a:chExt cx="352" cy="351"/>
          </a:xfrm>
        </p:grpSpPr>
        <p:sp>
          <p:nvSpPr>
            <p:cNvPr id="109" name="Freeform 237">
              <a:extLst>
                <a:ext uri="{FF2B5EF4-FFF2-40B4-BE49-F238E27FC236}">
                  <a16:creationId xmlns:a16="http://schemas.microsoft.com/office/drawing/2014/main" id="{5BC5D870-D565-4008-A89A-D62D94808FEB}"/>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 name="Freeform 238">
              <a:extLst>
                <a:ext uri="{FF2B5EF4-FFF2-40B4-BE49-F238E27FC236}">
                  <a16:creationId xmlns:a16="http://schemas.microsoft.com/office/drawing/2014/main" id="{09774927-E5F4-4BB5-B09D-5090BDD3A733}"/>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11" name="Textfeld 110">
            <a:extLst>
              <a:ext uri="{FF2B5EF4-FFF2-40B4-BE49-F238E27FC236}">
                <a16:creationId xmlns:a16="http://schemas.microsoft.com/office/drawing/2014/main" id="{7EF8CA3A-1D8A-4ACC-B0F6-A86572405FDB}"/>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pic>
        <p:nvPicPr>
          <p:cNvPr id="112" name="Grafik 111">
            <a:extLst>
              <a:ext uri="{FF2B5EF4-FFF2-40B4-BE49-F238E27FC236}">
                <a16:creationId xmlns:a16="http://schemas.microsoft.com/office/drawing/2014/main" id="{D8200BC4-B0FA-47D1-82C6-570F7296B4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13" name="Graphic 5">
            <a:extLst>
              <a:ext uri="{FF2B5EF4-FFF2-40B4-BE49-F238E27FC236}">
                <a16:creationId xmlns:a16="http://schemas.microsoft.com/office/drawing/2014/main" id="{7BB58675-73A1-44CB-A16B-6A8011B57E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14" name="Graphic 11">
            <a:extLst>
              <a:ext uri="{FF2B5EF4-FFF2-40B4-BE49-F238E27FC236}">
                <a16:creationId xmlns:a16="http://schemas.microsoft.com/office/drawing/2014/main" id="{898A48FE-60AD-46B2-9D31-F52F7D1F98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graphicFrame>
        <p:nvGraphicFramePr>
          <p:cNvPr id="115" name="Inhaltsplatzhalter 1">
            <a:extLst>
              <a:ext uri="{FF2B5EF4-FFF2-40B4-BE49-F238E27FC236}">
                <a16:creationId xmlns:a16="http://schemas.microsoft.com/office/drawing/2014/main" id="{AF6FD2E0-141D-460E-839B-8A6FC94E4B58}"/>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5" name="Foliennummernplatzhalter 4">
            <a:extLst>
              <a:ext uri="{FF2B5EF4-FFF2-40B4-BE49-F238E27FC236}">
                <a16:creationId xmlns:a16="http://schemas.microsoft.com/office/drawing/2014/main" id="{127B9778-54B1-4FCE-80E4-3F7DBE33AF02}"/>
              </a:ext>
            </a:extLst>
          </p:cNvPr>
          <p:cNvSpPr>
            <a:spLocks noGrp="1"/>
          </p:cNvSpPr>
          <p:nvPr>
            <p:ph type="sldNum" sz="quarter" idx="4"/>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272178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06064932"/>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4%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18% </a:t>
                      </a:r>
                      <a:r>
                        <a:rPr lang="en-US" sz="1200" b="0" noProof="0" dirty="0"/>
                        <a:t>(average 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trust </a:t>
                      </a:r>
                      <a:r>
                        <a:rPr lang="en-US" sz="1200" b="1" noProof="0" dirty="0"/>
                        <a:t>mail order pharmacies </a:t>
                      </a:r>
                      <a:r>
                        <a:rPr lang="en-US" sz="1200" b="0" noProof="0" dirty="0"/>
                        <a:t>and mail order companies completely,</a:t>
                      </a:r>
                      <a:r>
                        <a:rPr kumimoji="0" lang="en-US" sz="1200" b="1" i="0" u="none" strike="noStrike" kern="1200" cap="none" spc="0" normalizeH="0" baseline="0" noProof="0" dirty="0">
                          <a:ln>
                            <a:noFill/>
                          </a:ln>
                          <a:solidFill>
                            <a:srgbClr val="1C1C1C"/>
                          </a:solidFill>
                          <a:effectLst/>
                          <a:uLnTx/>
                          <a:uFillTx/>
                          <a:latin typeface="+mn-lt"/>
                          <a:ea typeface="+mn-ea"/>
                          <a:cs typeface="+mn-cs"/>
                        </a:rPr>
                        <a:t> 33% </a:t>
                      </a:r>
                      <a:r>
                        <a:rPr kumimoji="0" lang="en-US" sz="1200" b="0" i="0" u="none" strike="noStrike" kern="1200" cap="none" spc="0" normalizeH="0" baseline="0" noProof="0" dirty="0">
                          <a:ln>
                            <a:noFill/>
                          </a:ln>
                          <a:solidFill>
                            <a:srgbClr val="1C1C1C"/>
                          </a:solidFill>
                          <a:effectLst/>
                          <a:uLnTx/>
                          <a:uFillTx/>
                          <a:latin typeface="+mn-lt"/>
                          <a:ea typeface="+mn-ea"/>
                          <a:cs typeface="+mn-cs"/>
                        </a:rPr>
                        <a:t>(average 35%) would have more confidence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n-lt"/>
                          <a:ea typeface="+mn-ea"/>
                          <a:cs typeface="+mn-cs"/>
                        </a:rPr>
                        <a:t>in the shipping of medicine if it were carried out by a stationary pharmacy to be sure to not receive counterfeit drugs. </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86%</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a:t>
                      </a:r>
                      <a:r>
                        <a:rPr lang="de-DE" sz="1200" b="0" i="0" kern="1200" noProof="0" dirty="0">
                          <a:solidFill>
                            <a:schemeClr val="tx1"/>
                          </a:solidFill>
                          <a:effectLst/>
                          <a:latin typeface="+mn-lt"/>
                          <a:ea typeface="+mn-ea"/>
                          <a:cs typeface="+mn-cs"/>
                        </a:rPr>
                        <a:t>The </a:t>
                      </a:r>
                      <a:r>
                        <a:rPr lang="de-DE" sz="1200" b="0" i="0" kern="1200" noProof="0" dirty="0" err="1">
                          <a:solidFill>
                            <a:schemeClr val="tx1"/>
                          </a:solidFill>
                          <a:effectLst/>
                          <a:latin typeface="+mn-lt"/>
                          <a:ea typeface="+mn-ea"/>
                          <a:cs typeface="+mn-cs"/>
                        </a:rPr>
                        <a:t>doctor‘s</a:t>
                      </a:r>
                      <a:r>
                        <a:rPr lang="de-DE" sz="1200" b="0" i="0" kern="1200" noProof="0" dirty="0">
                          <a:solidFill>
                            <a:schemeClr val="tx1"/>
                          </a:solidFill>
                          <a:effectLst/>
                          <a:latin typeface="+mn-lt"/>
                          <a:ea typeface="+mn-ea"/>
                          <a:cs typeface="+mn-cs"/>
                        </a:rPr>
                        <a:t> </a:t>
                      </a:r>
                      <a:r>
                        <a:rPr lang="de-DE" sz="1200" b="0" i="0" kern="1200" noProof="0" dirty="0" err="1">
                          <a:solidFill>
                            <a:schemeClr val="tx1"/>
                          </a:solidFill>
                          <a:effectLst/>
                          <a:latin typeface="+mn-lt"/>
                          <a:ea typeface="+mn-ea"/>
                          <a:cs typeface="+mn-cs"/>
                        </a:rPr>
                        <a:t>letter</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sick note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82%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61%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5%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47%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60%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55%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78%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dirty="0">
                          <a:effectLst/>
                          <a:latin typeface="+mn-lt"/>
                          <a:ea typeface="DengXian" panose="02010600030101010101" pitchFamily="2" charset="-122"/>
                          <a:cs typeface="Calibri" panose="020F0502020204030204" pitchFamily="34" charset="0"/>
                        </a:rPr>
                        <a:t>have a positive attitude towards</a:t>
                      </a:r>
                      <a:r>
                        <a:rPr lang="en-US" sz="1200" b="1" dirty="0">
                          <a:effectLst/>
                          <a:latin typeface="+mn-lt"/>
                          <a:ea typeface="DengXian" panose="02010600030101010101" pitchFamily="2" charset="-122"/>
                          <a:cs typeface="Calibri" panose="020F0502020204030204" pitchFamily="34" charset="0"/>
                        </a:rPr>
                        <a:t>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28%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41%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25%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42%</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68%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50%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50%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37%</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40%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75%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chemeClr val="bg1"/>
                </a:solidFill>
              </a:rPr>
              <a:t>12</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4</a:t>
            </a:r>
          </a:p>
        </p:txBody>
      </p:sp>
      <p:pic>
        <p:nvPicPr>
          <p:cNvPr id="69" name="Grafik 68">
            <a:extLst>
              <a:ext uri="{FF2B5EF4-FFF2-40B4-BE49-F238E27FC236}">
                <a16:creationId xmlns:a16="http://schemas.microsoft.com/office/drawing/2014/main" id="{7F9C454D-33F6-43E1-BD0F-3AB17FA19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9055" y="645094"/>
            <a:ext cx="385718" cy="540000"/>
          </a:xfrm>
          <a:prstGeom prst="rect">
            <a:avLst/>
          </a:prstGeom>
        </p:spPr>
      </p:pic>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17066" y="2711016"/>
            <a:ext cx="524348" cy="540000"/>
          </a:xfrm>
          <a:prstGeom prst="rect">
            <a:avLst/>
          </a:prstGeom>
        </p:spPr>
      </p:pic>
      <p:sp>
        <p:nvSpPr>
          <p:cNvPr id="74" name="Ellipse 73">
            <a:extLst>
              <a:ext uri="{FF2B5EF4-FFF2-40B4-BE49-F238E27FC236}">
                <a16:creationId xmlns:a16="http://schemas.microsoft.com/office/drawing/2014/main" id="{861C1F2B-ABBF-4047-BFC2-29A44C149219}"/>
              </a:ext>
            </a:extLst>
          </p:cNvPr>
          <p:cNvSpPr/>
          <p:nvPr/>
        </p:nvSpPr>
        <p:spPr>
          <a:xfrm>
            <a:off x="7575828" y="41530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75" name="Ellipse 74">
            <a:extLst>
              <a:ext uri="{FF2B5EF4-FFF2-40B4-BE49-F238E27FC236}">
                <a16:creationId xmlns:a16="http://schemas.microsoft.com/office/drawing/2014/main" id="{CC542D9C-6CFE-4BA5-B793-7FD2ADB37086}"/>
              </a:ext>
            </a:extLst>
          </p:cNvPr>
          <p:cNvSpPr/>
          <p:nvPr/>
        </p:nvSpPr>
        <p:spPr>
          <a:xfrm>
            <a:off x="10717516" y="5432044"/>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chemeClr val="bg1"/>
                </a:solidFill>
              </a:rPr>
              <a:t>12</a:t>
            </a:r>
          </a:p>
        </p:txBody>
      </p:sp>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6"/>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CF634213-4966-4568-A98B-37E4D19959FC}"/>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2245BB39-C29B-490E-A717-5C960A64AB4C}"/>
              </a:ext>
            </a:extLst>
          </p:cNvPr>
          <p:cNvSpPr>
            <a:spLocks noGrp="1"/>
          </p:cNvSpPr>
          <p:nvPr>
            <p:ph type="title"/>
          </p:nvPr>
        </p:nvSpPr>
        <p:spPr>
          <a:xfrm>
            <a:off x="542544" y="893116"/>
            <a:ext cx="539845" cy="705933"/>
          </a:xfrm>
        </p:spPr>
        <p:txBody>
          <a:bodyPr/>
          <a:lstStyle/>
          <a:p>
            <a:r>
              <a:rPr lang="en-US" dirty="0"/>
              <a:t>SER</a:t>
            </a:r>
          </a:p>
        </p:txBody>
      </p:sp>
      <p:sp>
        <p:nvSpPr>
          <p:cNvPr id="87" name="Freeform 3748">
            <a:extLst>
              <a:ext uri="{FF2B5EF4-FFF2-40B4-BE49-F238E27FC236}">
                <a16:creationId xmlns:a16="http://schemas.microsoft.com/office/drawing/2014/main" id="{EE054007-2172-4638-82C2-5C81CC8D898E}"/>
              </a:ext>
            </a:extLst>
          </p:cNvPr>
          <p:cNvSpPr>
            <a:spLocks/>
          </p:cNvSpPr>
          <p:nvPr/>
        </p:nvSpPr>
        <p:spPr bwMode="auto">
          <a:xfrm>
            <a:off x="1052046" y="570306"/>
            <a:ext cx="723900" cy="1062039"/>
          </a:xfrm>
          <a:custGeom>
            <a:avLst/>
            <a:gdLst>
              <a:gd name="T0" fmla="*/ 40 w 152"/>
              <a:gd name="T1" fmla="*/ 1 h 223"/>
              <a:gd name="T2" fmla="*/ 51 w 152"/>
              <a:gd name="T3" fmla="*/ 1 h 223"/>
              <a:gd name="T4" fmla="*/ 63 w 152"/>
              <a:gd name="T5" fmla="*/ 15 h 223"/>
              <a:gd name="T6" fmla="*/ 70 w 152"/>
              <a:gd name="T7" fmla="*/ 24 h 223"/>
              <a:gd name="T8" fmla="*/ 79 w 152"/>
              <a:gd name="T9" fmla="*/ 43 h 223"/>
              <a:gd name="T10" fmla="*/ 84 w 152"/>
              <a:gd name="T11" fmla="*/ 47 h 223"/>
              <a:gd name="T12" fmla="*/ 94 w 152"/>
              <a:gd name="T13" fmla="*/ 56 h 223"/>
              <a:gd name="T14" fmla="*/ 93 w 152"/>
              <a:gd name="T15" fmla="*/ 63 h 223"/>
              <a:gd name="T16" fmla="*/ 96 w 152"/>
              <a:gd name="T17" fmla="*/ 66 h 223"/>
              <a:gd name="T18" fmla="*/ 94 w 152"/>
              <a:gd name="T19" fmla="*/ 71 h 223"/>
              <a:gd name="T20" fmla="*/ 105 w 152"/>
              <a:gd name="T21" fmla="*/ 77 h 223"/>
              <a:gd name="T22" fmla="*/ 117 w 152"/>
              <a:gd name="T23" fmla="*/ 85 h 223"/>
              <a:gd name="T24" fmla="*/ 126 w 152"/>
              <a:gd name="T25" fmla="*/ 78 h 223"/>
              <a:gd name="T26" fmla="*/ 140 w 152"/>
              <a:gd name="T27" fmla="*/ 80 h 223"/>
              <a:gd name="T28" fmla="*/ 136 w 152"/>
              <a:gd name="T29" fmla="*/ 84 h 223"/>
              <a:gd name="T30" fmla="*/ 131 w 152"/>
              <a:gd name="T31" fmla="*/ 87 h 223"/>
              <a:gd name="T32" fmla="*/ 136 w 152"/>
              <a:gd name="T33" fmla="*/ 94 h 223"/>
              <a:gd name="T34" fmla="*/ 136 w 152"/>
              <a:gd name="T35" fmla="*/ 104 h 223"/>
              <a:gd name="T36" fmla="*/ 129 w 152"/>
              <a:gd name="T37" fmla="*/ 118 h 223"/>
              <a:gd name="T38" fmla="*/ 133 w 152"/>
              <a:gd name="T39" fmla="*/ 132 h 223"/>
              <a:gd name="T40" fmla="*/ 143 w 152"/>
              <a:gd name="T41" fmla="*/ 143 h 223"/>
              <a:gd name="T42" fmla="*/ 152 w 152"/>
              <a:gd name="T43" fmla="*/ 152 h 223"/>
              <a:gd name="T44" fmla="*/ 145 w 152"/>
              <a:gd name="T45" fmla="*/ 164 h 223"/>
              <a:gd name="T46" fmla="*/ 136 w 152"/>
              <a:gd name="T47" fmla="*/ 167 h 223"/>
              <a:gd name="T48" fmla="*/ 135 w 152"/>
              <a:gd name="T49" fmla="*/ 176 h 223"/>
              <a:gd name="T50" fmla="*/ 135 w 152"/>
              <a:gd name="T51" fmla="*/ 195 h 223"/>
              <a:gd name="T52" fmla="*/ 122 w 152"/>
              <a:gd name="T53" fmla="*/ 197 h 223"/>
              <a:gd name="T54" fmla="*/ 108 w 152"/>
              <a:gd name="T55" fmla="*/ 199 h 223"/>
              <a:gd name="T56" fmla="*/ 93 w 152"/>
              <a:gd name="T57" fmla="*/ 206 h 223"/>
              <a:gd name="T58" fmla="*/ 82 w 152"/>
              <a:gd name="T59" fmla="*/ 204 h 223"/>
              <a:gd name="T60" fmla="*/ 70 w 152"/>
              <a:gd name="T61" fmla="*/ 216 h 223"/>
              <a:gd name="T62" fmla="*/ 67 w 152"/>
              <a:gd name="T63" fmla="*/ 216 h 223"/>
              <a:gd name="T64" fmla="*/ 61 w 152"/>
              <a:gd name="T65" fmla="*/ 202 h 223"/>
              <a:gd name="T66" fmla="*/ 51 w 152"/>
              <a:gd name="T67" fmla="*/ 193 h 223"/>
              <a:gd name="T68" fmla="*/ 44 w 152"/>
              <a:gd name="T69" fmla="*/ 178 h 223"/>
              <a:gd name="T70" fmla="*/ 49 w 152"/>
              <a:gd name="T71" fmla="*/ 174 h 223"/>
              <a:gd name="T72" fmla="*/ 53 w 152"/>
              <a:gd name="T73" fmla="*/ 169 h 223"/>
              <a:gd name="T74" fmla="*/ 44 w 152"/>
              <a:gd name="T75" fmla="*/ 162 h 223"/>
              <a:gd name="T76" fmla="*/ 33 w 152"/>
              <a:gd name="T77" fmla="*/ 159 h 223"/>
              <a:gd name="T78" fmla="*/ 23 w 152"/>
              <a:gd name="T79" fmla="*/ 148 h 223"/>
              <a:gd name="T80" fmla="*/ 11 w 152"/>
              <a:gd name="T81" fmla="*/ 134 h 223"/>
              <a:gd name="T82" fmla="*/ 21 w 152"/>
              <a:gd name="T83" fmla="*/ 132 h 223"/>
              <a:gd name="T84" fmla="*/ 16 w 152"/>
              <a:gd name="T85" fmla="*/ 117 h 223"/>
              <a:gd name="T86" fmla="*/ 28 w 152"/>
              <a:gd name="T87" fmla="*/ 110 h 223"/>
              <a:gd name="T88" fmla="*/ 18 w 152"/>
              <a:gd name="T89" fmla="*/ 101 h 223"/>
              <a:gd name="T90" fmla="*/ 11 w 152"/>
              <a:gd name="T91" fmla="*/ 94 h 223"/>
              <a:gd name="T92" fmla="*/ 19 w 152"/>
              <a:gd name="T93" fmla="*/ 68 h 223"/>
              <a:gd name="T94" fmla="*/ 9 w 152"/>
              <a:gd name="T95" fmla="*/ 66 h 223"/>
              <a:gd name="T96" fmla="*/ 5 w 152"/>
              <a:gd name="T97" fmla="*/ 64 h 223"/>
              <a:gd name="T98" fmla="*/ 9 w 152"/>
              <a:gd name="T99" fmla="*/ 54 h 223"/>
              <a:gd name="T100" fmla="*/ 19 w 152"/>
              <a:gd name="T101" fmla="*/ 50 h 223"/>
              <a:gd name="T102" fmla="*/ 11 w 152"/>
              <a:gd name="T103" fmla="*/ 43 h 223"/>
              <a:gd name="T104" fmla="*/ 5 w 152"/>
              <a:gd name="T105" fmla="*/ 36 h 223"/>
              <a:gd name="T106" fmla="*/ 7 w 152"/>
              <a:gd name="T107" fmla="*/ 33 h 223"/>
              <a:gd name="T108" fmla="*/ 5 w 152"/>
              <a:gd name="T109" fmla="*/ 26 h 223"/>
              <a:gd name="T110" fmla="*/ 0 w 152"/>
              <a:gd name="T111" fmla="*/ 14 h 223"/>
              <a:gd name="T112" fmla="*/ 9 w 152"/>
              <a:gd name="T113" fmla="*/ 10 h 223"/>
              <a:gd name="T114" fmla="*/ 16 w 152"/>
              <a:gd name="T115" fmla="*/ 8 h 223"/>
              <a:gd name="T116" fmla="*/ 25 w 152"/>
              <a:gd name="T1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223">
                <a:moveTo>
                  <a:pt x="28" y="0"/>
                </a:moveTo>
                <a:lnTo>
                  <a:pt x="30" y="0"/>
                </a:lnTo>
                <a:lnTo>
                  <a:pt x="33" y="1"/>
                </a:lnTo>
                <a:lnTo>
                  <a:pt x="37" y="1"/>
                </a:lnTo>
                <a:lnTo>
                  <a:pt x="39" y="1"/>
                </a:lnTo>
                <a:lnTo>
                  <a:pt x="40" y="1"/>
                </a:lnTo>
                <a:lnTo>
                  <a:pt x="42" y="1"/>
                </a:lnTo>
                <a:lnTo>
                  <a:pt x="44" y="1"/>
                </a:lnTo>
                <a:lnTo>
                  <a:pt x="46" y="1"/>
                </a:lnTo>
                <a:lnTo>
                  <a:pt x="47" y="1"/>
                </a:lnTo>
                <a:lnTo>
                  <a:pt x="49" y="1"/>
                </a:lnTo>
                <a:lnTo>
                  <a:pt x="51" y="1"/>
                </a:lnTo>
                <a:lnTo>
                  <a:pt x="51" y="3"/>
                </a:lnTo>
                <a:lnTo>
                  <a:pt x="53" y="7"/>
                </a:lnTo>
                <a:lnTo>
                  <a:pt x="56" y="10"/>
                </a:lnTo>
                <a:lnTo>
                  <a:pt x="60" y="12"/>
                </a:lnTo>
                <a:lnTo>
                  <a:pt x="61" y="12"/>
                </a:lnTo>
                <a:lnTo>
                  <a:pt x="63" y="15"/>
                </a:lnTo>
                <a:lnTo>
                  <a:pt x="65" y="17"/>
                </a:lnTo>
                <a:lnTo>
                  <a:pt x="67" y="21"/>
                </a:lnTo>
                <a:lnTo>
                  <a:pt x="68" y="22"/>
                </a:lnTo>
                <a:lnTo>
                  <a:pt x="70" y="22"/>
                </a:lnTo>
                <a:lnTo>
                  <a:pt x="70" y="22"/>
                </a:lnTo>
                <a:lnTo>
                  <a:pt x="70" y="24"/>
                </a:lnTo>
                <a:lnTo>
                  <a:pt x="70" y="31"/>
                </a:lnTo>
                <a:lnTo>
                  <a:pt x="70" y="33"/>
                </a:lnTo>
                <a:lnTo>
                  <a:pt x="70" y="35"/>
                </a:lnTo>
                <a:lnTo>
                  <a:pt x="74" y="38"/>
                </a:lnTo>
                <a:lnTo>
                  <a:pt x="77" y="42"/>
                </a:lnTo>
                <a:lnTo>
                  <a:pt x="79" y="43"/>
                </a:lnTo>
                <a:lnTo>
                  <a:pt x="81" y="45"/>
                </a:lnTo>
                <a:lnTo>
                  <a:pt x="82" y="45"/>
                </a:lnTo>
                <a:lnTo>
                  <a:pt x="82" y="45"/>
                </a:lnTo>
                <a:lnTo>
                  <a:pt x="84" y="45"/>
                </a:lnTo>
                <a:lnTo>
                  <a:pt x="84" y="45"/>
                </a:lnTo>
                <a:lnTo>
                  <a:pt x="84" y="47"/>
                </a:lnTo>
                <a:lnTo>
                  <a:pt x="87" y="49"/>
                </a:lnTo>
                <a:lnTo>
                  <a:pt x="91" y="49"/>
                </a:lnTo>
                <a:lnTo>
                  <a:pt x="94" y="50"/>
                </a:lnTo>
                <a:lnTo>
                  <a:pt x="94" y="50"/>
                </a:lnTo>
                <a:lnTo>
                  <a:pt x="96" y="54"/>
                </a:lnTo>
                <a:lnTo>
                  <a:pt x="94" y="56"/>
                </a:lnTo>
                <a:lnTo>
                  <a:pt x="94" y="57"/>
                </a:lnTo>
                <a:lnTo>
                  <a:pt x="93" y="59"/>
                </a:lnTo>
                <a:lnTo>
                  <a:pt x="93" y="59"/>
                </a:lnTo>
                <a:lnTo>
                  <a:pt x="91" y="61"/>
                </a:lnTo>
                <a:lnTo>
                  <a:pt x="93" y="61"/>
                </a:lnTo>
                <a:lnTo>
                  <a:pt x="93" y="63"/>
                </a:lnTo>
                <a:lnTo>
                  <a:pt x="94" y="63"/>
                </a:lnTo>
                <a:lnTo>
                  <a:pt x="96" y="63"/>
                </a:lnTo>
                <a:lnTo>
                  <a:pt x="98" y="64"/>
                </a:lnTo>
                <a:lnTo>
                  <a:pt x="98" y="64"/>
                </a:lnTo>
                <a:lnTo>
                  <a:pt x="96" y="66"/>
                </a:lnTo>
                <a:lnTo>
                  <a:pt x="96" y="66"/>
                </a:lnTo>
                <a:lnTo>
                  <a:pt x="94" y="66"/>
                </a:lnTo>
                <a:lnTo>
                  <a:pt x="93" y="66"/>
                </a:lnTo>
                <a:lnTo>
                  <a:pt x="91" y="68"/>
                </a:lnTo>
                <a:lnTo>
                  <a:pt x="91" y="70"/>
                </a:lnTo>
                <a:lnTo>
                  <a:pt x="93" y="71"/>
                </a:lnTo>
                <a:lnTo>
                  <a:pt x="94" y="71"/>
                </a:lnTo>
                <a:lnTo>
                  <a:pt x="96" y="71"/>
                </a:lnTo>
                <a:lnTo>
                  <a:pt x="98" y="73"/>
                </a:lnTo>
                <a:lnTo>
                  <a:pt x="100" y="75"/>
                </a:lnTo>
                <a:lnTo>
                  <a:pt x="100" y="77"/>
                </a:lnTo>
                <a:lnTo>
                  <a:pt x="103" y="77"/>
                </a:lnTo>
                <a:lnTo>
                  <a:pt x="105" y="77"/>
                </a:lnTo>
                <a:lnTo>
                  <a:pt x="108" y="78"/>
                </a:lnTo>
                <a:lnTo>
                  <a:pt x="112" y="78"/>
                </a:lnTo>
                <a:lnTo>
                  <a:pt x="115" y="80"/>
                </a:lnTo>
                <a:lnTo>
                  <a:pt x="115" y="82"/>
                </a:lnTo>
                <a:lnTo>
                  <a:pt x="115" y="84"/>
                </a:lnTo>
                <a:lnTo>
                  <a:pt x="117" y="85"/>
                </a:lnTo>
                <a:lnTo>
                  <a:pt x="119" y="85"/>
                </a:lnTo>
                <a:lnTo>
                  <a:pt x="121" y="85"/>
                </a:lnTo>
                <a:lnTo>
                  <a:pt x="122" y="84"/>
                </a:lnTo>
                <a:lnTo>
                  <a:pt x="124" y="82"/>
                </a:lnTo>
                <a:lnTo>
                  <a:pt x="124" y="80"/>
                </a:lnTo>
                <a:lnTo>
                  <a:pt x="126" y="78"/>
                </a:lnTo>
                <a:lnTo>
                  <a:pt x="128" y="77"/>
                </a:lnTo>
                <a:lnTo>
                  <a:pt x="131" y="75"/>
                </a:lnTo>
                <a:lnTo>
                  <a:pt x="133" y="77"/>
                </a:lnTo>
                <a:lnTo>
                  <a:pt x="135" y="78"/>
                </a:lnTo>
                <a:lnTo>
                  <a:pt x="138" y="80"/>
                </a:lnTo>
                <a:lnTo>
                  <a:pt x="140" y="80"/>
                </a:lnTo>
                <a:lnTo>
                  <a:pt x="143" y="82"/>
                </a:lnTo>
                <a:lnTo>
                  <a:pt x="143" y="82"/>
                </a:lnTo>
                <a:lnTo>
                  <a:pt x="142" y="84"/>
                </a:lnTo>
                <a:lnTo>
                  <a:pt x="140" y="84"/>
                </a:lnTo>
                <a:lnTo>
                  <a:pt x="136" y="84"/>
                </a:lnTo>
                <a:lnTo>
                  <a:pt x="136" y="84"/>
                </a:lnTo>
                <a:lnTo>
                  <a:pt x="136" y="85"/>
                </a:lnTo>
                <a:lnTo>
                  <a:pt x="135" y="85"/>
                </a:lnTo>
                <a:lnTo>
                  <a:pt x="133" y="85"/>
                </a:lnTo>
                <a:lnTo>
                  <a:pt x="133" y="85"/>
                </a:lnTo>
                <a:lnTo>
                  <a:pt x="131" y="85"/>
                </a:lnTo>
                <a:lnTo>
                  <a:pt x="131" y="87"/>
                </a:lnTo>
                <a:lnTo>
                  <a:pt x="131" y="89"/>
                </a:lnTo>
                <a:lnTo>
                  <a:pt x="133" y="90"/>
                </a:lnTo>
                <a:lnTo>
                  <a:pt x="133" y="90"/>
                </a:lnTo>
                <a:lnTo>
                  <a:pt x="135" y="92"/>
                </a:lnTo>
                <a:lnTo>
                  <a:pt x="135" y="94"/>
                </a:lnTo>
                <a:lnTo>
                  <a:pt x="136" y="94"/>
                </a:lnTo>
                <a:lnTo>
                  <a:pt x="138" y="96"/>
                </a:lnTo>
                <a:lnTo>
                  <a:pt x="138" y="96"/>
                </a:lnTo>
                <a:lnTo>
                  <a:pt x="138" y="97"/>
                </a:lnTo>
                <a:lnTo>
                  <a:pt x="138" y="101"/>
                </a:lnTo>
                <a:lnTo>
                  <a:pt x="138" y="103"/>
                </a:lnTo>
                <a:lnTo>
                  <a:pt x="136" y="104"/>
                </a:lnTo>
                <a:lnTo>
                  <a:pt x="136" y="106"/>
                </a:lnTo>
                <a:lnTo>
                  <a:pt x="133" y="110"/>
                </a:lnTo>
                <a:lnTo>
                  <a:pt x="131" y="111"/>
                </a:lnTo>
                <a:lnTo>
                  <a:pt x="129" y="113"/>
                </a:lnTo>
                <a:lnTo>
                  <a:pt x="129" y="117"/>
                </a:lnTo>
                <a:lnTo>
                  <a:pt x="129" y="118"/>
                </a:lnTo>
                <a:lnTo>
                  <a:pt x="129" y="122"/>
                </a:lnTo>
                <a:lnTo>
                  <a:pt x="129" y="124"/>
                </a:lnTo>
                <a:lnTo>
                  <a:pt x="131" y="125"/>
                </a:lnTo>
                <a:lnTo>
                  <a:pt x="131" y="127"/>
                </a:lnTo>
                <a:lnTo>
                  <a:pt x="133" y="131"/>
                </a:lnTo>
                <a:lnTo>
                  <a:pt x="133" y="132"/>
                </a:lnTo>
                <a:lnTo>
                  <a:pt x="133" y="134"/>
                </a:lnTo>
                <a:lnTo>
                  <a:pt x="135" y="136"/>
                </a:lnTo>
                <a:lnTo>
                  <a:pt x="135" y="136"/>
                </a:lnTo>
                <a:lnTo>
                  <a:pt x="138" y="139"/>
                </a:lnTo>
                <a:lnTo>
                  <a:pt x="140" y="141"/>
                </a:lnTo>
                <a:lnTo>
                  <a:pt x="143" y="143"/>
                </a:lnTo>
                <a:lnTo>
                  <a:pt x="145" y="143"/>
                </a:lnTo>
                <a:lnTo>
                  <a:pt x="147" y="145"/>
                </a:lnTo>
                <a:lnTo>
                  <a:pt x="149" y="146"/>
                </a:lnTo>
                <a:lnTo>
                  <a:pt x="149" y="150"/>
                </a:lnTo>
                <a:lnTo>
                  <a:pt x="150" y="150"/>
                </a:lnTo>
                <a:lnTo>
                  <a:pt x="152" y="152"/>
                </a:lnTo>
                <a:lnTo>
                  <a:pt x="152" y="153"/>
                </a:lnTo>
                <a:lnTo>
                  <a:pt x="152" y="155"/>
                </a:lnTo>
                <a:lnTo>
                  <a:pt x="150" y="155"/>
                </a:lnTo>
                <a:lnTo>
                  <a:pt x="149" y="159"/>
                </a:lnTo>
                <a:lnTo>
                  <a:pt x="147" y="160"/>
                </a:lnTo>
                <a:lnTo>
                  <a:pt x="145" y="164"/>
                </a:lnTo>
                <a:lnTo>
                  <a:pt x="145" y="166"/>
                </a:lnTo>
                <a:lnTo>
                  <a:pt x="145" y="166"/>
                </a:lnTo>
                <a:lnTo>
                  <a:pt x="143" y="167"/>
                </a:lnTo>
                <a:lnTo>
                  <a:pt x="138" y="167"/>
                </a:lnTo>
                <a:lnTo>
                  <a:pt x="138" y="167"/>
                </a:lnTo>
                <a:lnTo>
                  <a:pt x="136" y="167"/>
                </a:lnTo>
                <a:lnTo>
                  <a:pt x="135" y="167"/>
                </a:lnTo>
                <a:lnTo>
                  <a:pt x="133" y="169"/>
                </a:lnTo>
                <a:lnTo>
                  <a:pt x="133" y="173"/>
                </a:lnTo>
                <a:lnTo>
                  <a:pt x="133" y="173"/>
                </a:lnTo>
                <a:lnTo>
                  <a:pt x="135" y="174"/>
                </a:lnTo>
                <a:lnTo>
                  <a:pt x="135" y="176"/>
                </a:lnTo>
                <a:lnTo>
                  <a:pt x="135" y="181"/>
                </a:lnTo>
                <a:lnTo>
                  <a:pt x="135" y="183"/>
                </a:lnTo>
                <a:lnTo>
                  <a:pt x="136" y="186"/>
                </a:lnTo>
                <a:lnTo>
                  <a:pt x="136" y="188"/>
                </a:lnTo>
                <a:lnTo>
                  <a:pt x="136" y="193"/>
                </a:lnTo>
                <a:lnTo>
                  <a:pt x="135" y="195"/>
                </a:lnTo>
                <a:lnTo>
                  <a:pt x="131" y="197"/>
                </a:lnTo>
                <a:lnTo>
                  <a:pt x="129" y="197"/>
                </a:lnTo>
                <a:lnTo>
                  <a:pt x="128" y="195"/>
                </a:lnTo>
                <a:lnTo>
                  <a:pt x="126" y="195"/>
                </a:lnTo>
                <a:lnTo>
                  <a:pt x="124" y="197"/>
                </a:lnTo>
                <a:lnTo>
                  <a:pt x="122" y="197"/>
                </a:lnTo>
                <a:lnTo>
                  <a:pt x="121" y="199"/>
                </a:lnTo>
                <a:lnTo>
                  <a:pt x="117" y="199"/>
                </a:lnTo>
                <a:lnTo>
                  <a:pt x="115" y="197"/>
                </a:lnTo>
                <a:lnTo>
                  <a:pt x="114" y="197"/>
                </a:lnTo>
                <a:lnTo>
                  <a:pt x="112" y="199"/>
                </a:lnTo>
                <a:lnTo>
                  <a:pt x="108" y="199"/>
                </a:lnTo>
                <a:lnTo>
                  <a:pt x="107" y="200"/>
                </a:lnTo>
                <a:lnTo>
                  <a:pt x="103" y="200"/>
                </a:lnTo>
                <a:lnTo>
                  <a:pt x="94" y="202"/>
                </a:lnTo>
                <a:lnTo>
                  <a:pt x="93" y="202"/>
                </a:lnTo>
                <a:lnTo>
                  <a:pt x="93" y="204"/>
                </a:lnTo>
                <a:lnTo>
                  <a:pt x="93" y="206"/>
                </a:lnTo>
                <a:lnTo>
                  <a:pt x="91" y="207"/>
                </a:lnTo>
                <a:lnTo>
                  <a:pt x="89" y="207"/>
                </a:lnTo>
                <a:lnTo>
                  <a:pt x="87" y="207"/>
                </a:lnTo>
                <a:lnTo>
                  <a:pt x="86" y="206"/>
                </a:lnTo>
                <a:lnTo>
                  <a:pt x="84" y="204"/>
                </a:lnTo>
                <a:lnTo>
                  <a:pt x="82" y="204"/>
                </a:lnTo>
                <a:lnTo>
                  <a:pt x="81" y="207"/>
                </a:lnTo>
                <a:lnTo>
                  <a:pt x="77" y="207"/>
                </a:lnTo>
                <a:lnTo>
                  <a:pt x="74" y="209"/>
                </a:lnTo>
                <a:lnTo>
                  <a:pt x="72" y="211"/>
                </a:lnTo>
                <a:lnTo>
                  <a:pt x="70" y="213"/>
                </a:lnTo>
                <a:lnTo>
                  <a:pt x="70" y="216"/>
                </a:lnTo>
                <a:lnTo>
                  <a:pt x="70" y="218"/>
                </a:lnTo>
                <a:lnTo>
                  <a:pt x="68" y="221"/>
                </a:lnTo>
                <a:lnTo>
                  <a:pt x="67" y="223"/>
                </a:lnTo>
                <a:lnTo>
                  <a:pt x="63" y="223"/>
                </a:lnTo>
                <a:lnTo>
                  <a:pt x="65" y="220"/>
                </a:lnTo>
                <a:lnTo>
                  <a:pt x="67" y="216"/>
                </a:lnTo>
                <a:lnTo>
                  <a:pt x="65" y="213"/>
                </a:lnTo>
                <a:lnTo>
                  <a:pt x="65" y="211"/>
                </a:lnTo>
                <a:lnTo>
                  <a:pt x="63" y="209"/>
                </a:lnTo>
                <a:lnTo>
                  <a:pt x="63" y="206"/>
                </a:lnTo>
                <a:lnTo>
                  <a:pt x="63" y="204"/>
                </a:lnTo>
                <a:lnTo>
                  <a:pt x="61" y="202"/>
                </a:lnTo>
                <a:lnTo>
                  <a:pt x="60" y="200"/>
                </a:lnTo>
                <a:lnTo>
                  <a:pt x="56" y="199"/>
                </a:lnTo>
                <a:lnTo>
                  <a:pt x="54" y="197"/>
                </a:lnTo>
                <a:lnTo>
                  <a:pt x="53" y="197"/>
                </a:lnTo>
                <a:lnTo>
                  <a:pt x="53" y="197"/>
                </a:lnTo>
                <a:lnTo>
                  <a:pt x="51" y="193"/>
                </a:lnTo>
                <a:lnTo>
                  <a:pt x="49" y="190"/>
                </a:lnTo>
                <a:lnTo>
                  <a:pt x="47" y="186"/>
                </a:lnTo>
                <a:lnTo>
                  <a:pt x="44" y="185"/>
                </a:lnTo>
                <a:lnTo>
                  <a:pt x="46" y="181"/>
                </a:lnTo>
                <a:lnTo>
                  <a:pt x="46" y="180"/>
                </a:lnTo>
                <a:lnTo>
                  <a:pt x="44" y="178"/>
                </a:lnTo>
                <a:lnTo>
                  <a:pt x="44" y="176"/>
                </a:lnTo>
                <a:lnTo>
                  <a:pt x="44" y="174"/>
                </a:lnTo>
                <a:lnTo>
                  <a:pt x="46" y="174"/>
                </a:lnTo>
                <a:lnTo>
                  <a:pt x="47" y="174"/>
                </a:lnTo>
                <a:lnTo>
                  <a:pt x="47" y="176"/>
                </a:lnTo>
                <a:lnTo>
                  <a:pt x="49" y="174"/>
                </a:lnTo>
                <a:lnTo>
                  <a:pt x="49" y="173"/>
                </a:lnTo>
                <a:lnTo>
                  <a:pt x="51" y="173"/>
                </a:lnTo>
                <a:lnTo>
                  <a:pt x="53" y="173"/>
                </a:lnTo>
                <a:lnTo>
                  <a:pt x="54" y="171"/>
                </a:lnTo>
                <a:lnTo>
                  <a:pt x="54" y="169"/>
                </a:lnTo>
                <a:lnTo>
                  <a:pt x="53" y="169"/>
                </a:lnTo>
                <a:lnTo>
                  <a:pt x="53" y="166"/>
                </a:lnTo>
                <a:lnTo>
                  <a:pt x="49" y="164"/>
                </a:lnTo>
                <a:lnTo>
                  <a:pt x="49" y="164"/>
                </a:lnTo>
                <a:lnTo>
                  <a:pt x="47" y="164"/>
                </a:lnTo>
                <a:lnTo>
                  <a:pt x="46" y="162"/>
                </a:lnTo>
                <a:lnTo>
                  <a:pt x="44" y="162"/>
                </a:lnTo>
                <a:lnTo>
                  <a:pt x="42" y="160"/>
                </a:lnTo>
                <a:lnTo>
                  <a:pt x="40" y="159"/>
                </a:lnTo>
                <a:lnTo>
                  <a:pt x="39" y="157"/>
                </a:lnTo>
                <a:lnTo>
                  <a:pt x="37" y="157"/>
                </a:lnTo>
                <a:lnTo>
                  <a:pt x="35" y="157"/>
                </a:lnTo>
                <a:lnTo>
                  <a:pt x="33" y="159"/>
                </a:lnTo>
                <a:lnTo>
                  <a:pt x="32" y="159"/>
                </a:lnTo>
                <a:lnTo>
                  <a:pt x="32" y="157"/>
                </a:lnTo>
                <a:lnTo>
                  <a:pt x="32" y="155"/>
                </a:lnTo>
                <a:lnTo>
                  <a:pt x="30" y="155"/>
                </a:lnTo>
                <a:lnTo>
                  <a:pt x="26" y="152"/>
                </a:lnTo>
                <a:lnTo>
                  <a:pt x="23" y="148"/>
                </a:lnTo>
                <a:lnTo>
                  <a:pt x="19" y="145"/>
                </a:lnTo>
                <a:lnTo>
                  <a:pt x="14" y="141"/>
                </a:lnTo>
                <a:lnTo>
                  <a:pt x="12" y="139"/>
                </a:lnTo>
                <a:lnTo>
                  <a:pt x="11" y="138"/>
                </a:lnTo>
                <a:lnTo>
                  <a:pt x="11" y="136"/>
                </a:lnTo>
                <a:lnTo>
                  <a:pt x="11" y="134"/>
                </a:lnTo>
                <a:lnTo>
                  <a:pt x="12" y="132"/>
                </a:lnTo>
                <a:lnTo>
                  <a:pt x="14" y="132"/>
                </a:lnTo>
                <a:lnTo>
                  <a:pt x="16" y="134"/>
                </a:lnTo>
                <a:lnTo>
                  <a:pt x="18" y="134"/>
                </a:lnTo>
                <a:lnTo>
                  <a:pt x="21" y="134"/>
                </a:lnTo>
                <a:lnTo>
                  <a:pt x="21" y="132"/>
                </a:lnTo>
                <a:lnTo>
                  <a:pt x="21" y="131"/>
                </a:lnTo>
                <a:lnTo>
                  <a:pt x="21" y="129"/>
                </a:lnTo>
                <a:lnTo>
                  <a:pt x="21" y="127"/>
                </a:lnTo>
                <a:lnTo>
                  <a:pt x="21" y="124"/>
                </a:lnTo>
                <a:lnTo>
                  <a:pt x="19" y="120"/>
                </a:lnTo>
                <a:lnTo>
                  <a:pt x="16" y="117"/>
                </a:lnTo>
                <a:lnTo>
                  <a:pt x="14" y="113"/>
                </a:lnTo>
                <a:lnTo>
                  <a:pt x="18" y="113"/>
                </a:lnTo>
                <a:lnTo>
                  <a:pt x="23" y="113"/>
                </a:lnTo>
                <a:lnTo>
                  <a:pt x="25" y="113"/>
                </a:lnTo>
                <a:lnTo>
                  <a:pt x="26" y="111"/>
                </a:lnTo>
                <a:lnTo>
                  <a:pt x="28" y="110"/>
                </a:lnTo>
                <a:lnTo>
                  <a:pt x="26" y="108"/>
                </a:lnTo>
                <a:lnTo>
                  <a:pt x="25" y="108"/>
                </a:lnTo>
                <a:lnTo>
                  <a:pt x="23" y="106"/>
                </a:lnTo>
                <a:lnTo>
                  <a:pt x="21" y="104"/>
                </a:lnTo>
                <a:lnTo>
                  <a:pt x="19" y="103"/>
                </a:lnTo>
                <a:lnTo>
                  <a:pt x="18" y="101"/>
                </a:lnTo>
                <a:lnTo>
                  <a:pt x="18" y="99"/>
                </a:lnTo>
                <a:lnTo>
                  <a:pt x="18" y="99"/>
                </a:lnTo>
                <a:lnTo>
                  <a:pt x="16" y="97"/>
                </a:lnTo>
                <a:lnTo>
                  <a:pt x="14" y="97"/>
                </a:lnTo>
                <a:lnTo>
                  <a:pt x="11" y="96"/>
                </a:lnTo>
                <a:lnTo>
                  <a:pt x="11" y="94"/>
                </a:lnTo>
                <a:lnTo>
                  <a:pt x="11" y="90"/>
                </a:lnTo>
                <a:lnTo>
                  <a:pt x="11" y="85"/>
                </a:lnTo>
                <a:lnTo>
                  <a:pt x="12" y="82"/>
                </a:lnTo>
                <a:lnTo>
                  <a:pt x="16" y="78"/>
                </a:lnTo>
                <a:lnTo>
                  <a:pt x="18" y="73"/>
                </a:lnTo>
                <a:lnTo>
                  <a:pt x="19" y="68"/>
                </a:lnTo>
                <a:lnTo>
                  <a:pt x="19" y="66"/>
                </a:lnTo>
                <a:lnTo>
                  <a:pt x="18" y="66"/>
                </a:lnTo>
                <a:lnTo>
                  <a:pt x="18" y="66"/>
                </a:lnTo>
                <a:lnTo>
                  <a:pt x="14" y="64"/>
                </a:lnTo>
                <a:lnTo>
                  <a:pt x="11" y="64"/>
                </a:lnTo>
                <a:lnTo>
                  <a:pt x="9" y="66"/>
                </a:lnTo>
                <a:lnTo>
                  <a:pt x="7" y="66"/>
                </a:lnTo>
                <a:lnTo>
                  <a:pt x="7" y="68"/>
                </a:lnTo>
                <a:lnTo>
                  <a:pt x="5" y="68"/>
                </a:lnTo>
                <a:lnTo>
                  <a:pt x="5" y="66"/>
                </a:lnTo>
                <a:lnTo>
                  <a:pt x="5" y="64"/>
                </a:lnTo>
                <a:lnTo>
                  <a:pt x="5" y="64"/>
                </a:lnTo>
                <a:lnTo>
                  <a:pt x="7" y="63"/>
                </a:lnTo>
                <a:lnTo>
                  <a:pt x="9" y="63"/>
                </a:lnTo>
                <a:lnTo>
                  <a:pt x="9" y="61"/>
                </a:lnTo>
                <a:lnTo>
                  <a:pt x="9" y="57"/>
                </a:lnTo>
                <a:lnTo>
                  <a:pt x="9" y="56"/>
                </a:lnTo>
                <a:lnTo>
                  <a:pt x="9" y="54"/>
                </a:lnTo>
                <a:lnTo>
                  <a:pt x="9" y="52"/>
                </a:lnTo>
                <a:lnTo>
                  <a:pt x="11" y="52"/>
                </a:lnTo>
                <a:lnTo>
                  <a:pt x="12" y="52"/>
                </a:lnTo>
                <a:lnTo>
                  <a:pt x="16" y="50"/>
                </a:lnTo>
                <a:lnTo>
                  <a:pt x="18" y="50"/>
                </a:lnTo>
                <a:lnTo>
                  <a:pt x="19" y="50"/>
                </a:lnTo>
                <a:lnTo>
                  <a:pt x="19" y="49"/>
                </a:lnTo>
                <a:lnTo>
                  <a:pt x="18" y="49"/>
                </a:lnTo>
                <a:lnTo>
                  <a:pt x="16" y="47"/>
                </a:lnTo>
                <a:lnTo>
                  <a:pt x="14" y="47"/>
                </a:lnTo>
                <a:lnTo>
                  <a:pt x="12" y="45"/>
                </a:lnTo>
                <a:lnTo>
                  <a:pt x="11" y="43"/>
                </a:lnTo>
                <a:lnTo>
                  <a:pt x="7" y="42"/>
                </a:lnTo>
                <a:lnTo>
                  <a:pt x="5" y="40"/>
                </a:lnTo>
                <a:lnTo>
                  <a:pt x="5" y="40"/>
                </a:lnTo>
                <a:lnTo>
                  <a:pt x="7" y="38"/>
                </a:lnTo>
                <a:lnTo>
                  <a:pt x="7" y="38"/>
                </a:lnTo>
                <a:lnTo>
                  <a:pt x="5" y="36"/>
                </a:lnTo>
                <a:lnTo>
                  <a:pt x="5" y="35"/>
                </a:lnTo>
                <a:lnTo>
                  <a:pt x="7" y="35"/>
                </a:lnTo>
                <a:lnTo>
                  <a:pt x="7" y="35"/>
                </a:lnTo>
                <a:lnTo>
                  <a:pt x="9" y="35"/>
                </a:lnTo>
                <a:lnTo>
                  <a:pt x="9" y="33"/>
                </a:lnTo>
                <a:lnTo>
                  <a:pt x="7" y="33"/>
                </a:lnTo>
                <a:lnTo>
                  <a:pt x="5" y="33"/>
                </a:lnTo>
                <a:lnTo>
                  <a:pt x="4" y="31"/>
                </a:lnTo>
                <a:lnTo>
                  <a:pt x="4" y="29"/>
                </a:lnTo>
                <a:lnTo>
                  <a:pt x="4" y="28"/>
                </a:lnTo>
                <a:lnTo>
                  <a:pt x="4" y="28"/>
                </a:lnTo>
                <a:lnTo>
                  <a:pt x="5" y="26"/>
                </a:lnTo>
                <a:lnTo>
                  <a:pt x="5" y="24"/>
                </a:lnTo>
                <a:lnTo>
                  <a:pt x="4" y="22"/>
                </a:lnTo>
                <a:lnTo>
                  <a:pt x="2" y="19"/>
                </a:lnTo>
                <a:lnTo>
                  <a:pt x="2" y="17"/>
                </a:lnTo>
                <a:lnTo>
                  <a:pt x="0" y="15"/>
                </a:lnTo>
                <a:lnTo>
                  <a:pt x="0" y="14"/>
                </a:lnTo>
                <a:lnTo>
                  <a:pt x="2" y="14"/>
                </a:lnTo>
                <a:lnTo>
                  <a:pt x="4" y="12"/>
                </a:lnTo>
                <a:lnTo>
                  <a:pt x="5" y="12"/>
                </a:lnTo>
                <a:lnTo>
                  <a:pt x="5" y="12"/>
                </a:lnTo>
                <a:lnTo>
                  <a:pt x="7" y="10"/>
                </a:lnTo>
                <a:lnTo>
                  <a:pt x="9" y="10"/>
                </a:lnTo>
                <a:lnTo>
                  <a:pt x="11" y="8"/>
                </a:lnTo>
                <a:lnTo>
                  <a:pt x="12" y="8"/>
                </a:lnTo>
                <a:lnTo>
                  <a:pt x="12" y="10"/>
                </a:lnTo>
                <a:lnTo>
                  <a:pt x="14" y="10"/>
                </a:lnTo>
                <a:lnTo>
                  <a:pt x="16" y="10"/>
                </a:lnTo>
                <a:lnTo>
                  <a:pt x="16" y="8"/>
                </a:lnTo>
                <a:lnTo>
                  <a:pt x="18" y="8"/>
                </a:lnTo>
                <a:lnTo>
                  <a:pt x="19" y="7"/>
                </a:lnTo>
                <a:lnTo>
                  <a:pt x="21" y="7"/>
                </a:lnTo>
                <a:lnTo>
                  <a:pt x="23" y="5"/>
                </a:lnTo>
                <a:lnTo>
                  <a:pt x="25" y="3"/>
                </a:lnTo>
                <a:lnTo>
                  <a:pt x="25" y="1"/>
                </a:lnTo>
                <a:lnTo>
                  <a:pt x="26" y="0"/>
                </a:lnTo>
                <a:lnTo>
                  <a:pt x="28" y="0"/>
                </a:lnTo>
                <a:close/>
              </a:path>
            </a:pathLst>
          </a:custGeom>
          <a:no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oliennummernplatzhalter 4">
            <a:extLst>
              <a:ext uri="{FF2B5EF4-FFF2-40B4-BE49-F238E27FC236}">
                <a16:creationId xmlns:a16="http://schemas.microsoft.com/office/drawing/2014/main" id="{43A56407-D928-4D57-9052-3572805C3841}"/>
              </a:ext>
            </a:extLst>
          </p:cNvPr>
          <p:cNvSpPr>
            <a:spLocks noGrp="1"/>
          </p:cNvSpPr>
          <p:nvPr>
            <p:ph type="sldNum" sz="quarter" idx="4"/>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281226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73%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52%</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54%) </a:t>
                      </a:r>
                      <a:r>
                        <a:rPr lang="en-US" sz="1200" dirty="0"/>
                        <a:t>Breast cancer</a:t>
                      </a:r>
                      <a:endParaRPr lang="en-US"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45%</a:t>
                      </a:r>
                      <a:r>
                        <a:rPr lang="en-US" sz="1200" b="0" noProof="0" dirty="0"/>
                        <a:t> (average 41%) </a:t>
                      </a:r>
                      <a:r>
                        <a:rPr lang="en-US" sz="1200" b="1" noProof="1"/>
                        <a:t>Eternal life </a:t>
                      </a:r>
                      <a:r>
                        <a:rPr lang="en-US" sz="1200" noProof="1"/>
                        <a:t>sounds like hocus pocus, </a:t>
                      </a:r>
                      <a:r>
                        <a:rPr lang="en-US" sz="1200" b="1" noProof="1"/>
                        <a:t>27%</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45%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49%</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93%</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lvl="0">
                        <a:defRPr/>
                      </a:pPr>
                      <a:r>
                        <a:rPr lang="en-US" sz="1200" b="1" kern="1200" noProof="0" dirty="0">
                          <a:solidFill>
                            <a:schemeClr val="tx1"/>
                          </a:solidFill>
                          <a:effectLst/>
                          <a:latin typeface="+mn-lt"/>
                          <a:ea typeface="+mn-ea"/>
                          <a:cs typeface="+mn-cs"/>
                        </a:rPr>
                        <a:t>53%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a:t>
                      </a:r>
                      <a:r>
                        <a:rPr lang="en-US" sz="1200" dirty="0"/>
                        <a:t>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22%</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39%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11%</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61%</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38%</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21%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61%</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81%</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63%</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17%</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32%</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17</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98F495C9-9241-4F51-809D-A0B478EA7DDB}"/>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6478B4D0-127F-48F2-A91C-81B19F95AB29}"/>
              </a:ext>
            </a:extLst>
          </p:cNvPr>
          <p:cNvSpPr>
            <a:spLocks noGrp="1"/>
          </p:cNvSpPr>
          <p:nvPr>
            <p:ph type="title"/>
          </p:nvPr>
        </p:nvSpPr>
        <p:spPr>
          <a:xfrm>
            <a:off x="542544" y="893116"/>
            <a:ext cx="539845" cy="705933"/>
          </a:xfrm>
        </p:spPr>
        <p:txBody>
          <a:bodyPr/>
          <a:lstStyle/>
          <a:p>
            <a:r>
              <a:rPr lang="en-US" dirty="0"/>
              <a:t>SER</a:t>
            </a:r>
          </a:p>
        </p:txBody>
      </p:sp>
      <p:sp>
        <p:nvSpPr>
          <p:cNvPr id="72" name="Freeform 3748">
            <a:extLst>
              <a:ext uri="{FF2B5EF4-FFF2-40B4-BE49-F238E27FC236}">
                <a16:creationId xmlns:a16="http://schemas.microsoft.com/office/drawing/2014/main" id="{1BB6C6E7-0420-4A08-B25A-07D612141F71}"/>
              </a:ext>
            </a:extLst>
          </p:cNvPr>
          <p:cNvSpPr>
            <a:spLocks/>
          </p:cNvSpPr>
          <p:nvPr/>
        </p:nvSpPr>
        <p:spPr bwMode="auto">
          <a:xfrm>
            <a:off x="1052046" y="570306"/>
            <a:ext cx="723900" cy="1062039"/>
          </a:xfrm>
          <a:custGeom>
            <a:avLst/>
            <a:gdLst>
              <a:gd name="T0" fmla="*/ 40 w 152"/>
              <a:gd name="T1" fmla="*/ 1 h 223"/>
              <a:gd name="T2" fmla="*/ 51 w 152"/>
              <a:gd name="T3" fmla="*/ 1 h 223"/>
              <a:gd name="T4" fmla="*/ 63 w 152"/>
              <a:gd name="T5" fmla="*/ 15 h 223"/>
              <a:gd name="T6" fmla="*/ 70 w 152"/>
              <a:gd name="T7" fmla="*/ 24 h 223"/>
              <a:gd name="T8" fmla="*/ 79 w 152"/>
              <a:gd name="T9" fmla="*/ 43 h 223"/>
              <a:gd name="T10" fmla="*/ 84 w 152"/>
              <a:gd name="T11" fmla="*/ 47 h 223"/>
              <a:gd name="T12" fmla="*/ 94 w 152"/>
              <a:gd name="T13" fmla="*/ 56 h 223"/>
              <a:gd name="T14" fmla="*/ 93 w 152"/>
              <a:gd name="T15" fmla="*/ 63 h 223"/>
              <a:gd name="T16" fmla="*/ 96 w 152"/>
              <a:gd name="T17" fmla="*/ 66 h 223"/>
              <a:gd name="T18" fmla="*/ 94 w 152"/>
              <a:gd name="T19" fmla="*/ 71 h 223"/>
              <a:gd name="T20" fmla="*/ 105 w 152"/>
              <a:gd name="T21" fmla="*/ 77 h 223"/>
              <a:gd name="T22" fmla="*/ 117 w 152"/>
              <a:gd name="T23" fmla="*/ 85 h 223"/>
              <a:gd name="T24" fmla="*/ 126 w 152"/>
              <a:gd name="T25" fmla="*/ 78 h 223"/>
              <a:gd name="T26" fmla="*/ 140 w 152"/>
              <a:gd name="T27" fmla="*/ 80 h 223"/>
              <a:gd name="T28" fmla="*/ 136 w 152"/>
              <a:gd name="T29" fmla="*/ 84 h 223"/>
              <a:gd name="T30" fmla="*/ 131 w 152"/>
              <a:gd name="T31" fmla="*/ 87 h 223"/>
              <a:gd name="T32" fmla="*/ 136 w 152"/>
              <a:gd name="T33" fmla="*/ 94 h 223"/>
              <a:gd name="T34" fmla="*/ 136 w 152"/>
              <a:gd name="T35" fmla="*/ 104 h 223"/>
              <a:gd name="T36" fmla="*/ 129 w 152"/>
              <a:gd name="T37" fmla="*/ 118 h 223"/>
              <a:gd name="T38" fmla="*/ 133 w 152"/>
              <a:gd name="T39" fmla="*/ 132 h 223"/>
              <a:gd name="T40" fmla="*/ 143 w 152"/>
              <a:gd name="T41" fmla="*/ 143 h 223"/>
              <a:gd name="T42" fmla="*/ 152 w 152"/>
              <a:gd name="T43" fmla="*/ 152 h 223"/>
              <a:gd name="T44" fmla="*/ 145 w 152"/>
              <a:gd name="T45" fmla="*/ 164 h 223"/>
              <a:gd name="T46" fmla="*/ 136 w 152"/>
              <a:gd name="T47" fmla="*/ 167 h 223"/>
              <a:gd name="T48" fmla="*/ 135 w 152"/>
              <a:gd name="T49" fmla="*/ 176 h 223"/>
              <a:gd name="T50" fmla="*/ 135 w 152"/>
              <a:gd name="T51" fmla="*/ 195 h 223"/>
              <a:gd name="T52" fmla="*/ 122 w 152"/>
              <a:gd name="T53" fmla="*/ 197 h 223"/>
              <a:gd name="T54" fmla="*/ 108 w 152"/>
              <a:gd name="T55" fmla="*/ 199 h 223"/>
              <a:gd name="T56" fmla="*/ 93 w 152"/>
              <a:gd name="T57" fmla="*/ 206 h 223"/>
              <a:gd name="T58" fmla="*/ 82 w 152"/>
              <a:gd name="T59" fmla="*/ 204 h 223"/>
              <a:gd name="T60" fmla="*/ 70 w 152"/>
              <a:gd name="T61" fmla="*/ 216 h 223"/>
              <a:gd name="T62" fmla="*/ 67 w 152"/>
              <a:gd name="T63" fmla="*/ 216 h 223"/>
              <a:gd name="T64" fmla="*/ 61 w 152"/>
              <a:gd name="T65" fmla="*/ 202 h 223"/>
              <a:gd name="T66" fmla="*/ 51 w 152"/>
              <a:gd name="T67" fmla="*/ 193 h 223"/>
              <a:gd name="T68" fmla="*/ 44 w 152"/>
              <a:gd name="T69" fmla="*/ 178 h 223"/>
              <a:gd name="T70" fmla="*/ 49 w 152"/>
              <a:gd name="T71" fmla="*/ 174 h 223"/>
              <a:gd name="T72" fmla="*/ 53 w 152"/>
              <a:gd name="T73" fmla="*/ 169 h 223"/>
              <a:gd name="T74" fmla="*/ 44 w 152"/>
              <a:gd name="T75" fmla="*/ 162 h 223"/>
              <a:gd name="T76" fmla="*/ 33 w 152"/>
              <a:gd name="T77" fmla="*/ 159 h 223"/>
              <a:gd name="T78" fmla="*/ 23 w 152"/>
              <a:gd name="T79" fmla="*/ 148 h 223"/>
              <a:gd name="T80" fmla="*/ 11 w 152"/>
              <a:gd name="T81" fmla="*/ 134 h 223"/>
              <a:gd name="T82" fmla="*/ 21 w 152"/>
              <a:gd name="T83" fmla="*/ 132 h 223"/>
              <a:gd name="T84" fmla="*/ 16 w 152"/>
              <a:gd name="T85" fmla="*/ 117 h 223"/>
              <a:gd name="T86" fmla="*/ 28 w 152"/>
              <a:gd name="T87" fmla="*/ 110 h 223"/>
              <a:gd name="T88" fmla="*/ 18 w 152"/>
              <a:gd name="T89" fmla="*/ 101 h 223"/>
              <a:gd name="T90" fmla="*/ 11 w 152"/>
              <a:gd name="T91" fmla="*/ 94 h 223"/>
              <a:gd name="T92" fmla="*/ 19 w 152"/>
              <a:gd name="T93" fmla="*/ 68 h 223"/>
              <a:gd name="T94" fmla="*/ 9 w 152"/>
              <a:gd name="T95" fmla="*/ 66 h 223"/>
              <a:gd name="T96" fmla="*/ 5 w 152"/>
              <a:gd name="T97" fmla="*/ 64 h 223"/>
              <a:gd name="T98" fmla="*/ 9 w 152"/>
              <a:gd name="T99" fmla="*/ 54 h 223"/>
              <a:gd name="T100" fmla="*/ 19 w 152"/>
              <a:gd name="T101" fmla="*/ 50 h 223"/>
              <a:gd name="T102" fmla="*/ 11 w 152"/>
              <a:gd name="T103" fmla="*/ 43 h 223"/>
              <a:gd name="T104" fmla="*/ 5 w 152"/>
              <a:gd name="T105" fmla="*/ 36 h 223"/>
              <a:gd name="T106" fmla="*/ 7 w 152"/>
              <a:gd name="T107" fmla="*/ 33 h 223"/>
              <a:gd name="T108" fmla="*/ 5 w 152"/>
              <a:gd name="T109" fmla="*/ 26 h 223"/>
              <a:gd name="T110" fmla="*/ 0 w 152"/>
              <a:gd name="T111" fmla="*/ 14 h 223"/>
              <a:gd name="T112" fmla="*/ 9 w 152"/>
              <a:gd name="T113" fmla="*/ 10 h 223"/>
              <a:gd name="T114" fmla="*/ 16 w 152"/>
              <a:gd name="T115" fmla="*/ 8 h 223"/>
              <a:gd name="T116" fmla="*/ 25 w 152"/>
              <a:gd name="T117"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223">
                <a:moveTo>
                  <a:pt x="28" y="0"/>
                </a:moveTo>
                <a:lnTo>
                  <a:pt x="30" y="0"/>
                </a:lnTo>
                <a:lnTo>
                  <a:pt x="33" y="1"/>
                </a:lnTo>
                <a:lnTo>
                  <a:pt x="37" y="1"/>
                </a:lnTo>
                <a:lnTo>
                  <a:pt x="39" y="1"/>
                </a:lnTo>
                <a:lnTo>
                  <a:pt x="40" y="1"/>
                </a:lnTo>
                <a:lnTo>
                  <a:pt x="42" y="1"/>
                </a:lnTo>
                <a:lnTo>
                  <a:pt x="44" y="1"/>
                </a:lnTo>
                <a:lnTo>
                  <a:pt x="46" y="1"/>
                </a:lnTo>
                <a:lnTo>
                  <a:pt x="47" y="1"/>
                </a:lnTo>
                <a:lnTo>
                  <a:pt x="49" y="1"/>
                </a:lnTo>
                <a:lnTo>
                  <a:pt x="51" y="1"/>
                </a:lnTo>
                <a:lnTo>
                  <a:pt x="51" y="3"/>
                </a:lnTo>
                <a:lnTo>
                  <a:pt x="53" y="7"/>
                </a:lnTo>
                <a:lnTo>
                  <a:pt x="56" y="10"/>
                </a:lnTo>
                <a:lnTo>
                  <a:pt x="60" y="12"/>
                </a:lnTo>
                <a:lnTo>
                  <a:pt x="61" y="12"/>
                </a:lnTo>
                <a:lnTo>
                  <a:pt x="63" y="15"/>
                </a:lnTo>
                <a:lnTo>
                  <a:pt x="65" y="17"/>
                </a:lnTo>
                <a:lnTo>
                  <a:pt x="67" y="21"/>
                </a:lnTo>
                <a:lnTo>
                  <a:pt x="68" y="22"/>
                </a:lnTo>
                <a:lnTo>
                  <a:pt x="70" y="22"/>
                </a:lnTo>
                <a:lnTo>
                  <a:pt x="70" y="22"/>
                </a:lnTo>
                <a:lnTo>
                  <a:pt x="70" y="24"/>
                </a:lnTo>
                <a:lnTo>
                  <a:pt x="70" y="31"/>
                </a:lnTo>
                <a:lnTo>
                  <a:pt x="70" y="33"/>
                </a:lnTo>
                <a:lnTo>
                  <a:pt x="70" y="35"/>
                </a:lnTo>
                <a:lnTo>
                  <a:pt x="74" y="38"/>
                </a:lnTo>
                <a:lnTo>
                  <a:pt x="77" y="42"/>
                </a:lnTo>
                <a:lnTo>
                  <a:pt x="79" y="43"/>
                </a:lnTo>
                <a:lnTo>
                  <a:pt x="81" y="45"/>
                </a:lnTo>
                <a:lnTo>
                  <a:pt x="82" y="45"/>
                </a:lnTo>
                <a:lnTo>
                  <a:pt x="82" y="45"/>
                </a:lnTo>
                <a:lnTo>
                  <a:pt x="84" y="45"/>
                </a:lnTo>
                <a:lnTo>
                  <a:pt x="84" y="45"/>
                </a:lnTo>
                <a:lnTo>
                  <a:pt x="84" y="47"/>
                </a:lnTo>
                <a:lnTo>
                  <a:pt x="87" y="49"/>
                </a:lnTo>
                <a:lnTo>
                  <a:pt x="91" y="49"/>
                </a:lnTo>
                <a:lnTo>
                  <a:pt x="94" y="50"/>
                </a:lnTo>
                <a:lnTo>
                  <a:pt x="94" y="50"/>
                </a:lnTo>
                <a:lnTo>
                  <a:pt x="96" y="54"/>
                </a:lnTo>
                <a:lnTo>
                  <a:pt x="94" y="56"/>
                </a:lnTo>
                <a:lnTo>
                  <a:pt x="94" y="57"/>
                </a:lnTo>
                <a:lnTo>
                  <a:pt x="93" y="59"/>
                </a:lnTo>
                <a:lnTo>
                  <a:pt x="93" y="59"/>
                </a:lnTo>
                <a:lnTo>
                  <a:pt x="91" y="61"/>
                </a:lnTo>
                <a:lnTo>
                  <a:pt x="93" y="61"/>
                </a:lnTo>
                <a:lnTo>
                  <a:pt x="93" y="63"/>
                </a:lnTo>
                <a:lnTo>
                  <a:pt x="94" y="63"/>
                </a:lnTo>
                <a:lnTo>
                  <a:pt x="96" y="63"/>
                </a:lnTo>
                <a:lnTo>
                  <a:pt x="98" y="64"/>
                </a:lnTo>
                <a:lnTo>
                  <a:pt x="98" y="64"/>
                </a:lnTo>
                <a:lnTo>
                  <a:pt x="96" y="66"/>
                </a:lnTo>
                <a:lnTo>
                  <a:pt x="96" y="66"/>
                </a:lnTo>
                <a:lnTo>
                  <a:pt x="94" y="66"/>
                </a:lnTo>
                <a:lnTo>
                  <a:pt x="93" y="66"/>
                </a:lnTo>
                <a:lnTo>
                  <a:pt x="91" y="68"/>
                </a:lnTo>
                <a:lnTo>
                  <a:pt x="91" y="70"/>
                </a:lnTo>
                <a:lnTo>
                  <a:pt x="93" y="71"/>
                </a:lnTo>
                <a:lnTo>
                  <a:pt x="94" y="71"/>
                </a:lnTo>
                <a:lnTo>
                  <a:pt x="96" y="71"/>
                </a:lnTo>
                <a:lnTo>
                  <a:pt x="98" y="73"/>
                </a:lnTo>
                <a:lnTo>
                  <a:pt x="100" y="75"/>
                </a:lnTo>
                <a:lnTo>
                  <a:pt x="100" y="77"/>
                </a:lnTo>
                <a:lnTo>
                  <a:pt x="103" y="77"/>
                </a:lnTo>
                <a:lnTo>
                  <a:pt x="105" y="77"/>
                </a:lnTo>
                <a:lnTo>
                  <a:pt x="108" y="78"/>
                </a:lnTo>
                <a:lnTo>
                  <a:pt x="112" y="78"/>
                </a:lnTo>
                <a:lnTo>
                  <a:pt x="115" y="80"/>
                </a:lnTo>
                <a:lnTo>
                  <a:pt x="115" y="82"/>
                </a:lnTo>
                <a:lnTo>
                  <a:pt x="115" y="84"/>
                </a:lnTo>
                <a:lnTo>
                  <a:pt x="117" y="85"/>
                </a:lnTo>
                <a:lnTo>
                  <a:pt x="119" y="85"/>
                </a:lnTo>
                <a:lnTo>
                  <a:pt x="121" y="85"/>
                </a:lnTo>
                <a:lnTo>
                  <a:pt x="122" y="84"/>
                </a:lnTo>
                <a:lnTo>
                  <a:pt x="124" y="82"/>
                </a:lnTo>
                <a:lnTo>
                  <a:pt x="124" y="80"/>
                </a:lnTo>
                <a:lnTo>
                  <a:pt x="126" y="78"/>
                </a:lnTo>
                <a:lnTo>
                  <a:pt x="128" y="77"/>
                </a:lnTo>
                <a:lnTo>
                  <a:pt x="131" y="75"/>
                </a:lnTo>
                <a:lnTo>
                  <a:pt x="133" y="77"/>
                </a:lnTo>
                <a:lnTo>
                  <a:pt x="135" y="78"/>
                </a:lnTo>
                <a:lnTo>
                  <a:pt x="138" y="80"/>
                </a:lnTo>
                <a:lnTo>
                  <a:pt x="140" y="80"/>
                </a:lnTo>
                <a:lnTo>
                  <a:pt x="143" y="82"/>
                </a:lnTo>
                <a:lnTo>
                  <a:pt x="143" y="82"/>
                </a:lnTo>
                <a:lnTo>
                  <a:pt x="142" y="84"/>
                </a:lnTo>
                <a:lnTo>
                  <a:pt x="140" y="84"/>
                </a:lnTo>
                <a:lnTo>
                  <a:pt x="136" y="84"/>
                </a:lnTo>
                <a:lnTo>
                  <a:pt x="136" y="84"/>
                </a:lnTo>
                <a:lnTo>
                  <a:pt x="136" y="85"/>
                </a:lnTo>
                <a:lnTo>
                  <a:pt x="135" y="85"/>
                </a:lnTo>
                <a:lnTo>
                  <a:pt x="133" y="85"/>
                </a:lnTo>
                <a:lnTo>
                  <a:pt x="133" y="85"/>
                </a:lnTo>
                <a:lnTo>
                  <a:pt x="131" y="85"/>
                </a:lnTo>
                <a:lnTo>
                  <a:pt x="131" y="87"/>
                </a:lnTo>
                <a:lnTo>
                  <a:pt x="131" y="89"/>
                </a:lnTo>
                <a:lnTo>
                  <a:pt x="133" y="90"/>
                </a:lnTo>
                <a:lnTo>
                  <a:pt x="133" y="90"/>
                </a:lnTo>
                <a:lnTo>
                  <a:pt x="135" y="92"/>
                </a:lnTo>
                <a:lnTo>
                  <a:pt x="135" y="94"/>
                </a:lnTo>
                <a:lnTo>
                  <a:pt x="136" y="94"/>
                </a:lnTo>
                <a:lnTo>
                  <a:pt x="138" y="96"/>
                </a:lnTo>
                <a:lnTo>
                  <a:pt x="138" y="96"/>
                </a:lnTo>
                <a:lnTo>
                  <a:pt x="138" y="97"/>
                </a:lnTo>
                <a:lnTo>
                  <a:pt x="138" y="101"/>
                </a:lnTo>
                <a:lnTo>
                  <a:pt x="138" y="103"/>
                </a:lnTo>
                <a:lnTo>
                  <a:pt x="136" y="104"/>
                </a:lnTo>
                <a:lnTo>
                  <a:pt x="136" y="106"/>
                </a:lnTo>
                <a:lnTo>
                  <a:pt x="133" y="110"/>
                </a:lnTo>
                <a:lnTo>
                  <a:pt x="131" y="111"/>
                </a:lnTo>
                <a:lnTo>
                  <a:pt x="129" y="113"/>
                </a:lnTo>
                <a:lnTo>
                  <a:pt x="129" y="117"/>
                </a:lnTo>
                <a:lnTo>
                  <a:pt x="129" y="118"/>
                </a:lnTo>
                <a:lnTo>
                  <a:pt x="129" y="122"/>
                </a:lnTo>
                <a:lnTo>
                  <a:pt x="129" y="124"/>
                </a:lnTo>
                <a:lnTo>
                  <a:pt x="131" y="125"/>
                </a:lnTo>
                <a:lnTo>
                  <a:pt x="131" y="127"/>
                </a:lnTo>
                <a:lnTo>
                  <a:pt x="133" y="131"/>
                </a:lnTo>
                <a:lnTo>
                  <a:pt x="133" y="132"/>
                </a:lnTo>
                <a:lnTo>
                  <a:pt x="133" y="134"/>
                </a:lnTo>
                <a:lnTo>
                  <a:pt x="135" y="136"/>
                </a:lnTo>
                <a:lnTo>
                  <a:pt x="135" y="136"/>
                </a:lnTo>
                <a:lnTo>
                  <a:pt x="138" y="139"/>
                </a:lnTo>
                <a:lnTo>
                  <a:pt x="140" y="141"/>
                </a:lnTo>
                <a:lnTo>
                  <a:pt x="143" y="143"/>
                </a:lnTo>
                <a:lnTo>
                  <a:pt x="145" y="143"/>
                </a:lnTo>
                <a:lnTo>
                  <a:pt x="147" y="145"/>
                </a:lnTo>
                <a:lnTo>
                  <a:pt x="149" y="146"/>
                </a:lnTo>
                <a:lnTo>
                  <a:pt x="149" y="150"/>
                </a:lnTo>
                <a:lnTo>
                  <a:pt x="150" y="150"/>
                </a:lnTo>
                <a:lnTo>
                  <a:pt x="152" y="152"/>
                </a:lnTo>
                <a:lnTo>
                  <a:pt x="152" y="153"/>
                </a:lnTo>
                <a:lnTo>
                  <a:pt x="152" y="155"/>
                </a:lnTo>
                <a:lnTo>
                  <a:pt x="150" y="155"/>
                </a:lnTo>
                <a:lnTo>
                  <a:pt x="149" y="159"/>
                </a:lnTo>
                <a:lnTo>
                  <a:pt x="147" y="160"/>
                </a:lnTo>
                <a:lnTo>
                  <a:pt x="145" y="164"/>
                </a:lnTo>
                <a:lnTo>
                  <a:pt x="145" y="166"/>
                </a:lnTo>
                <a:lnTo>
                  <a:pt x="145" y="166"/>
                </a:lnTo>
                <a:lnTo>
                  <a:pt x="143" y="167"/>
                </a:lnTo>
                <a:lnTo>
                  <a:pt x="138" y="167"/>
                </a:lnTo>
                <a:lnTo>
                  <a:pt x="138" y="167"/>
                </a:lnTo>
                <a:lnTo>
                  <a:pt x="136" y="167"/>
                </a:lnTo>
                <a:lnTo>
                  <a:pt x="135" y="167"/>
                </a:lnTo>
                <a:lnTo>
                  <a:pt x="133" y="169"/>
                </a:lnTo>
                <a:lnTo>
                  <a:pt x="133" y="173"/>
                </a:lnTo>
                <a:lnTo>
                  <a:pt x="133" y="173"/>
                </a:lnTo>
                <a:lnTo>
                  <a:pt x="135" y="174"/>
                </a:lnTo>
                <a:lnTo>
                  <a:pt x="135" y="176"/>
                </a:lnTo>
                <a:lnTo>
                  <a:pt x="135" y="181"/>
                </a:lnTo>
                <a:lnTo>
                  <a:pt x="135" y="183"/>
                </a:lnTo>
                <a:lnTo>
                  <a:pt x="136" y="186"/>
                </a:lnTo>
                <a:lnTo>
                  <a:pt x="136" y="188"/>
                </a:lnTo>
                <a:lnTo>
                  <a:pt x="136" y="193"/>
                </a:lnTo>
                <a:lnTo>
                  <a:pt x="135" y="195"/>
                </a:lnTo>
                <a:lnTo>
                  <a:pt x="131" y="197"/>
                </a:lnTo>
                <a:lnTo>
                  <a:pt x="129" y="197"/>
                </a:lnTo>
                <a:lnTo>
                  <a:pt x="128" y="195"/>
                </a:lnTo>
                <a:lnTo>
                  <a:pt x="126" y="195"/>
                </a:lnTo>
                <a:lnTo>
                  <a:pt x="124" y="197"/>
                </a:lnTo>
                <a:lnTo>
                  <a:pt x="122" y="197"/>
                </a:lnTo>
                <a:lnTo>
                  <a:pt x="121" y="199"/>
                </a:lnTo>
                <a:lnTo>
                  <a:pt x="117" y="199"/>
                </a:lnTo>
                <a:lnTo>
                  <a:pt x="115" y="197"/>
                </a:lnTo>
                <a:lnTo>
                  <a:pt x="114" y="197"/>
                </a:lnTo>
                <a:lnTo>
                  <a:pt x="112" y="199"/>
                </a:lnTo>
                <a:lnTo>
                  <a:pt x="108" y="199"/>
                </a:lnTo>
                <a:lnTo>
                  <a:pt x="107" y="200"/>
                </a:lnTo>
                <a:lnTo>
                  <a:pt x="103" y="200"/>
                </a:lnTo>
                <a:lnTo>
                  <a:pt x="94" y="202"/>
                </a:lnTo>
                <a:lnTo>
                  <a:pt x="93" y="202"/>
                </a:lnTo>
                <a:lnTo>
                  <a:pt x="93" y="204"/>
                </a:lnTo>
                <a:lnTo>
                  <a:pt x="93" y="206"/>
                </a:lnTo>
                <a:lnTo>
                  <a:pt x="91" y="207"/>
                </a:lnTo>
                <a:lnTo>
                  <a:pt x="89" y="207"/>
                </a:lnTo>
                <a:lnTo>
                  <a:pt x="87" y="207"/>
                </a:lnTo>
                <a:lnTo>
                  <a:pt x="86" y="206"/>
                </a:lnTo>
                <a:lnTo>
                  <a:pt x="84" y="204"/>
                </a:lnTo>
                <a:lnTo>
                  <a:pt x="82" y="204"/>
                </a:lnTo>
                <a:lnTo>
                  <a:pt x="81" y="207"/>
                </a:lnTo>
                <a:lnTo>
                  <a:pt x="77" y="207"/>
                </a:lnTo>
                <a:lnTo>
                  <a:pt x="74" y="209"/>
                </a:lnTo>
                <a:lnTo>
                  <a:pt x="72" y="211"/>
                </a:lnTo>
                <a:lnTo>
                  <a:pt x="70" y="213"/>
                </a:lnTo>
                <a:lnTo>
                  <a:pt x="70" y="216"/>
                </a:lnTo>
                <a:lnTo>
                  <a:pt x="70" y="218"/>
                </a:lnTo>
                <a:lnTo>
                  <a:pt x="68" y="221"/>
                </a:lnTo>
                <a:lnTo>
                  <a:pt x="67" y="223"/>
                </a:lnTo>
                <a:lnTo>
                  <a:pt x="63" y="223"/>
                </a:lnTo>
                <a:lnTo>
                  <a:pt x="65" y="220"/>
                </a:lnTo>
                <a:lnTo>
                  <a:pt x="67" y="216"/>
                </a:lnTo>
                <a:lnTo>
                  <a:pt x="65" y="213"/>
                </a:lnTo>
                <a:lnTo>
                  <a:pt x="65" y="211"/>
                </a:lnTo>
                <a:lnTo>
                  <a:pt x="63" y="209"/>
                </a:lnTo>
                <a:lnTo>
                  <a:pt x="63" y="206"/>
                </a:lnTo>
                <a:lnTo>
                  <a:pt x="63" y="204"/>
                </a:lnTo>
                <a:lnTo>
                  <a:pt x="61" y="202"/>
                </a:lnTo>
                <a:lnTo>
                  <a:pt x="60" y="200"/>
                </a:lnTo>
                <a:lnTo>
                  <a:pt x="56" y="199"/>
                </a:lnTo>
                <a:lnTo>
                  <a:pt x="54" y="197"/>
                </a:lnTo>
                <a:lnTo>
                  <a:pt x="53" y="197"/>
                </a:lnTo>
                <a:lnTo>
                  <a:pt x="53" y="197"/>
                </a:lnTo>
                <a:lnTo>
                  <a:pt x="51" y="193"/>
                </a:lnTo>
                <a:lnTo>
                  <a:pt x="49" y="190"/>
                </a:lnTo>
                <a:lnTo>
                  <a:pt x="47" y="186"/>
                </a:lnTo>
                <a:lnTo>
                  <a:pt x="44" y="185"/>
                </a:lnTo>
                <a:lnTo>
                  <a:pt x="46" y="181"/>
                </a:lnTo>
                <a:lnTo>
                  <a:pt x="46" y="180"/>
                </a:lnTo>
                <a:lnTo>
                  <a:pt x="44" y="178"/>
                </a:lnTo>
                <a:lnTo>
                  <a:pt x="44" y="176"/>
                </a:lnTo>
                <a:lnTo>
                  <a:pt x="44" y="174"/>
                </a:lnTo>
                <a:lnTo>
                  <a:pt x="46" y="174"/>
                </a:lnTo>
                <a:lnTo>
                  <a:pt x="47" y="174"/>
                </a:lnTo>
                <a:lnTo>
                  <a:pt x="47" y="176"/>
                </a:lnTo>
                <a:lnTo>
                  <a:pt x="49" y="174"/>
                </a:lnTo>
                <a:lnTo>
                  <a:pt x="49" y="173"/>
                </a:lnTo>
                <a:lnTo>
                  <a:pt x="51" y="173"/>
                </a:lnTo>
                <a:lnTo>
                  <a:pt x="53" y="173"/>
                </a:lnTo>
                <a:lnTo>
                  <a:pt x="54" y="171"/>
                </a:lnTo>
                <a:lnTo>
                  <a:pt x="54" y="169"/>
                </a:lnTo>
                <a:lnTo>
                  <a:pt x="53" y="169"/>
                </a:lnTo>
                <a:lnTo>
                  <a:pt x="53" y="166"/>
                </a:lnTo>
                <a:lnTo>
                  <a:pt x="49" y="164"/>
                </a:lnTo>
                <a:lnTo>
                  <a:pt x="49" y="164"/>
                </a:lnTo>
                <a:lnTo>
                  <a:pt x="47" y="164"/>
                </a:lnTo>
                <a:lnTo>
                  <a:pt x="46" y="162"/>
                </a:lnTo>
                <a:lnTo>
                  <a:pt x="44" y="162"/>
                </a:lnTo>
                <a:lnTo>
                  <a:pt x="42" y="160"/>
                </a:lnTo>
                <a:lnTo>
                  <a:pt x="40" y="159"/>
                </a:lnTo>
                <a:lnTo>
                  <a:pt x="39" y="157"/>
                </a:lnTo>
                <a:lnTo>
                  <a:pt x="37" y="157"/>
                </a:lnTo>
                <a:lnTo>
                  <a:pt x="35" y="157"/>
                </a:lnTo>
                <a:lnTo>
                  <a:pt x="33" y="159"/>
                </a:lnTo>
                <a:lnTo>
                  <a:pt x="32" y="159"/>
                </a:lnTo>
                <a:lnTo>
                  <a:pt x="32" y="157"/>
                </a:lnTo>
                <a:lnTo>
                  <a:pt x="32" y="155"/>
                </a:lnTo>
                <a:lnTo>
                  <a:pt x="30" y="155"/>
                </a:lnTo>
                <a:lnTo>
                  <a:pt x="26" y="152"/>
                </a:lnTo>
                <a:lnTo>
                  <a:pt x="23" y="148"/>
                </a:lnTo>
                <a:lnTo>
                  <a:pt x="19" y="145"/>
                </a:lnTo>
                <a:lnTo>
                  <a:pt x="14" y="141"/>
                </a:lnTo>
                <a:lnTo>
                  <a:pt x="12" y="139"/>
                </a:lnTo>
                <a:lnTo>
                  <a:pt x="11" y="138"/>
                </a:lnTo>
                <a:lnTo>
                  <a:pt x="11" y="136"/>
                </a:lnTo>
                <a:lnTo>
                  <a:pt x="11" y="134"/>
                </a:lnTo>
                <a:lnTo>
                  <a:pt x="12" y="132"/>
                </a:lnTo>
                <a:lnTo>
                  <a:pt x="14" y="132"/>
                </a:lnTo>
                <a:lnTo>
                  <a:pt x="16" y="134"/>
                </a:lnTo>
                <a:lnTo>
                  <a:pt x="18" y="134"/>
                </a:lnTo>
                <a:lnTo>
                  <a:pt x="21" y="134"/>
                </a:lnTo>
                <a:lnTo>
                  <a:pt x="21" y="132"/>
                </a:lnTo>
                <a:lnTo>
                  <a:pt x="21" y="131"/>
                </a:lnTo>
                <a:lnTo>
                  <a:pt x="21" y="129"/>
                </a:lnTo>
                <a:lnTo>
                  <a:pt x="21" y="127"/>
                </a:lnTo>
                <a:lnTo>
                  <a:pt x="21" y="124"/>
                </a:lnTo>
                <a:lnTo>
                  <a:pt x="19" y="120"/>
                </a:lnTo>
                <a:lnTo>
                  <a:pt x="16" y="117"/>
                </a:lnTo>
                <a:lnTo>
                  <a:pt x="14" y="113"/>
                </a:lnTo>
                <a:lnTo>
                  <a:pt x="18" y="113"/>
                </a:lnTo>
                <a:lnTo>
                  <a:pt x="23" y="113"/>
                </a:lnTo>
                <a:lnTo>
                  <a:pt x="25" y="113"/>
                </a:lnTo>
                <a:lnTo>
                  <a:pt x="26" y="111"/>
                </a:lnTo>
                <a:lnTo>
                  <a:pt x="28" y="110"/>
                </a:lnTo>
                <a:lnTo>
                  <a:pt x="26" y="108"/>
                </a:lnTo>
                <a:lnTo>
                  <a:pt x="25" y="108"/>
                </a:lnTo>
                <a:lnTo>
                  <a:pt x="23" y="106"/>
                </a:lnTo>
                <a:lnTo>
                  <a:pt x="21" y="104"/>
                </a:lnTo>
                <a:lnTo>
                  <a:pt x="19" y="103"/>
                </a:lnTo>
                <a:lnTo>
                  <a:pt x="18" y="101"/>
                </a:lnTo>
                <a:lnTo>
                  <a:pt x="18" y="99"/>
                </a:lnTo>
                <a:lnTo>
                  <a:pt x="18" y="99"/>
                </a:lnTo>
                <a:lnTo>
                  <a:pt x="16" y="97"/>
                </a:lnTo>
                <a:lnTo>
                  <a:pt x="14" y="97"/>
                </a:lnTo>
                <a:lnTo>
                  <a:pt x="11" y="96"/>
                </a:lnTo>
                <a:lnTo>
                  <a:pt x="11" y="94"/>
                </a:lnTo>
                <a:lnTo>
                  <a:pt x="11" y="90"/>
                </a:lnTo>
                <a:lnTo>
                  <a:pt x="11" y="85"/>
                </a:lnTo>
                <a:lnTo>
                  <a:pt x="12" y="82"/>
                </a:lnTo>
                <a:lnTo>
                  <a:pt x="16" y="78"/>
                </a:lnTo>
                <a:lnTo>
                  <a:pt x="18" y="73"/>
                </a:lnTo>
                <a:lnTo>
                  <a:pt x="19" y="68"/>
                </a:lnTo>
                <a:lnTo>
                  <a:pt x="19" y="66"/>
                </a:lnTo>
                <a:lnTo>
                  <a:pt x="18" y="66"/>
                </a:lnTo>
                <a:lnTo>
                  <a:pt x="18" y="66"/>
                </a:lnTo>
                <a:lnTo>
                  <a:pt x="14" y="64"/>
                </a:lnTo>
                <a:lnTo>
                  <a:pt x="11" y="64"/>
                </a:lnTo>
                <a:lnTo>
                  <a:pt x="9" y="66"/>
                </a:lnTo>
                <a:lnTo>
                  <a:pt x="7" y="66"/>
                </a:lnTo>
                <a:lnTo>
                  <a:pt x="7" y="68"/>
                </a:lnTo>
                <a:lnTo>
                  <a:pt x="5" y="68"/>
                </a:lnTo>
                <a:lnTo>
                  <a:pt x="5" y="66"/>
                </a:lnTo>
                <a:lnTo>
                  <a:pt x="5" y="64"/>
                </a:lnTo>
                <a:lnTo>
                  <a:pt x="5" y="64"/>
                </a:lnTo>
                <a:lnTo>
                  <a:pt x="7" y="63"/>
                </a:lnTo>
                <a:lnTo>
                  <a:pt x="9" y="63"/>
                </a:lnTo>
                <a:lnTo>
                  <a:pt x="9" y="61"/>
                </a:lnTo>
                <a:lnTo>
                  <a:pt x="9" y="57"/>
                </a:lnTo>
                <a:lnTo>
                  <a:pt x="9" y="56"/>
                </a:lnTo>
                <a:lnTo>
                  <a:pt x="9" y="54"/>
                </a:lnTo>
                <a:lnTo>
                  <a:pt x="9" y="52"/>
                </a:lnTo>
                <a:lnTo>
                  <a:pt x="11" y="52"/>
                </a:lnTo>
                <a:lnTo>
                  <a:pt x="12" y="52"/>
                </a:lnTo>
                <a:lnTo>
                  <a:pt x="16" y="50"/>
                </a:lnTo>
                <a:lnTo>
                  <a:pt x="18" y="50"/>
                </a:lnTo>
                <a:lnTo>
                  <a:pt x="19" y="50"/>
                </a:lnTo>
                <a:lnTo>
                  <a:pt x="19" y="49"/>
                </a:lnTo>
                <a:lnTo>
                  <a:pt x="18" y="49"/>
                </a:lnTo>
                <a:lnTo>
                  <a:pt x="16" y="47"/>
                </a:lnTo>
                <a:lnTo>
                  <a:pt x="14" y="47"/>
                </a:lnTo>
                <a:lnTo>
                  <a:pt x="12" y="45"/>
                </a:lnTo>
                <a:lnTo>
                  <a:pt x="11" y="43"/>
                </a:lnTo>
                <a:lnTo>
                  <a:pt x="7" y="42"/>
                </a:lnTo>
                <a:lnTo>
                  <a:pt x="5" y="40"/>
                </a:lnTo>
                <a:lnTo>
                  <a:pt x="5" y="40"/>
                </a:lnTo>
                <a:lnTo>
                  <a:pt x="7" y="38"/>
                </a:lnTo>
                <a:lnTo>
                  <a:pt x="7" y="38"/>
                </a:lnTo>
                <a:lnTo>
                  <a:pt x="5" y="36"/>
                </a:lnTo>
                <a:lnTo>
                  <a:pt x="5" y="35"/>
                </a:lnTo>
                <a:lnTo>
                  <a:pt x="7" y="35"/>
                </a:lnTo>
                <a:lnTo>
                  <a:pt x="7" y="35"/>
                </a:lnTo>
                <a:lnTo>
                  <a:pt x="9" y="35"/>
                </a:lnTo>
                <a:lnTo>
                  <a:pt x="9" y="33"/>
                </a:lnTo>
                <a:lnTo>
                  <a:pt x="7" y="33"/>
                </a:lnTo>
                <a:lnTo>
                  <a:pt x="5" y="33"/>
                </a:lnTo>
                <a:lnTo>
                  <a:pt x="4" y="31"/>
                </a:lnTo>
                <a:lnTo>
                  <a:pt x="4" y="29"/>
                </a:lnTo>
                <a:lnTo>
                  <a:pt x="4" y="28"/>
                </a:lnTo>
                <a:lnTo>
                  <a:pt x="4" y="28"/>
                </a:lnTo>
                <a:lnTo>
                  <a:pt x="5" y="26"/>
                </a:lnTo>
                <a:lnTo>
                  <a:pt x="5" y="24"/>
                </a:lnTo>
                <a:lnTo>
                  <a:pt x="4" y="22"/>
                </a:lnTo>
                <a:lnTo>
                  <a:pt x="2" y="19"/>
                </a:lnTo>
                <a:lnTo>
                  <a:pt x="2" y="17"/>
                </a:lnTo>
                <a:lnTo>
                  <a:pt x="0" y="15"/>
                </a:lnTo>
                <a:lnTo>
                  <a:pt x="0" y="14"/>
                </a:lnTo>
                <a:lnTo>
                  <a:pt x="2" y="14"/>
                </a:lnTo>
                <a:lnTo>
                  <a:pt x="4" y="12"/>
                </a:lnTo>
                <a:lnTo>
                  <a:pt x="5" y="12"/>
                </a:lnTo>
                <a:lnTo>
                  <a:pt x="5" y="12"/>
                </a:lnTo>
                <a:lnTo>
                  <a:pt x="7" y="10"/>
                </a:lnTo>
                <a:lnTo>
                  <a:pt x="9" y="10"/>
                </a:lnTo>
                <a:lnTo>
                  <a:pt x="11" y="8"/>
                </a:lnTo>
                <a:lnTo>
                  <a:pt x="12" y="8"/>
                </a:lnTo>
                <a:lnTo>
                  <a:pt x="12" y="10"/>
                </a:lnTo>
                <a:lnTo>
                  <a:pt x="14" y="10"/>
                </a:lnTo>
                <a:lnTo>
                  <a:pt x="16" y="10"/>
                </a:lnTo>
                <a:lnTo>
                  <a:pt x="16" y="8"/>
                </a:lnTo>
                <a:lnTo>
                  <a:pt x="18" y="8"/>
                </a:lnTo>
                <a:lnTo>
                  <a:pt x="19" y="7"/>
                </a:lnTo>
                <a:lnTo>
                  <a:pt x="21" y="7"/>
                </a:lnTo>
                <a:lnTo>
                  <a:pt x="23" y="5"/>
                </a:lnTo>
                <a:lnTo>
                  <a:pt x="25" y="3"/>
                </a:lnTo>
                <a:lnTo>
                  <a:pt x="25" y="1"/>
                </a:lnTo>
                <a:lnTo>
                  <a:pt x="26" y="0"/>
                </a:lnTo>
                <a:lnTo>
                  <a:pt x="28" y="0"/>
                </a:lnTo>
                <a:close/>
              </a:path>
            </a:pathLst>
          </a:custGeom>
          <a:no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feld 73">
            <a:extLst>
              <a:ext uri="{FF2B5EF4-FFF2-40B4-BE49-F238E27FC236}">
                <a16:creationId xmlns:a16="http://schemas.microsoft.com/office/drawing/2014/main" id="{E7825358-8C9B-46EF-92F5-BAA22134753A}"/>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37%</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40%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75%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75" name="Ellipse 74">
            <a:extLst>
              <a:ext uri="{FF2B5EF4-FFF2-40B4-BE49-F238E27FC236}">
                <a16:creationId xmlns:a16="http://schemas.microsoft.com/office/drawing/2014/main" id="{FC43F778-1AB7-4A99-B8EC-2BCE7B122DC0}"/>
              </a:ext>
            </a:extLst>
          </p:cNvPr>
          <p:cNvSpPr/>
          <p:nvPr/>
        </p:nvSpPr>
        <p:spPr>
          <a:xfrm>
            <a:off x="1603653" y="355689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chemeClr val="bg1"/>
                </a:solidFill>
              </a:rPr>
              <a:t>12</a:t>
            </a:r>
          </a:p>
        </p:txBody>
      </p:sp>
      <p:sp>
        <p:nvSpPr>
          <p:cNvPr id="76" name="Ellipse 75">
            <a:extLst>
              <a:ext uri="{FF2B5EF4-FFF2-40B4-BE49-F238E27FC236}">
                <a16:creationId xmlns:a16="http://schemas.microsoft.com/office/drawing/2014/main" id="{15401162-0590-4BB3-8D8B-183B568A033F}"/>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77" name="Ellipse 76">
            <a:extLst>
              <a:ext uri="{FF2B5EF4-FFF2-40B4-BE49-F238E27FC236}">
                <a16:creationId xmlns:a16="http://schemas.microsoft.com/office/drawing/2014/main" id="{C122326B-9F04-4F52-8787-8E155582CFAD}"/>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68" name="Textfeld 67">
            <a:extLst>
              <a:ext uri="{FF2B5EF4-FFF2-40B4-BE49-F238E27FC236}">
                <a16:creationId xmlns:a16="http://schemas.microsoft.com/office/drawing/2014/main" id="{41370995-A1CA-4CB0-BD11-5DEBB85B4E0E}"/>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69" name="Textfeld 68">
            <a:extLst>
              <a:ext uri="{FF2B5EF4-FFF2-40B4-BE49-F238E27FC236}">
                <a16:creationId xmlns:a16="http://schemas.microsoft.com/office/drawing/2014/main" id="{FCE708DE-8CEB-4420-958F-97726774CA81}"/>
              </a:ext>
            </a:extLst>
          </p:cNvPr>
          <p:cNvSpPr txBox="1"/>
          <p:nvPr/>
        </p:nvSpPr>
        <p:spPr>
          <a:xfrm>
            <a:off x="6925082" y="6257462"/>
            <a:ext cx="697627" cy="230832"/>
          </a:xfrm>
          <a:prstGeom prst="rect">
            <a:avLst/>
          </a:prstGeom>
          <a:noFill/>
        </p:spPr>
        <p:txBody>
          <a:bodyPr wrap="none" rtlCol="0">
            <a:spAutoFit/>
          </a:bodyPr>
          <a:lstStyle/>
          <a:p>
            <a:r>
              <a:rPr lang="en-US" sz="900" dirty="0"/>
              <a:t>50% Male</a:t>
            </a:r>
          </a:p>
        </p:txBody>
      </p:sp>
      <p:sp>
        <p:nvSpPr>
          <p:cNvPr id="70" name="Textfeld 69">
            <a:extLst>
              <a:ext uri="{FF2B5EF4-FFF2-40B4-BE49-F238E27FC236}">
                <a16:creationId xmlns:a16="http://schemas.microsoft.com/office/drawing/2014/main" id="{F3EF1DA3-C8C9-48E4-A114-C7829832B32D}"/>
              </a:ext>
            </a:extLst>
          </p:cNvPr>
          <p:cNvSpPr txBox="1"/>
          <p:nvPr/>
        </p:nvSpPr>
        <p:spPr>
          <a:xfrm>
            <a:off x="6925082" y="6459674"/>
            <a:ext cx="832279" cy="230832"/>
          </a:xfrm>
          <a:prstGeom prst="rect">
            <a:avLst/>
          </a:prstGeom>
          <a:noFill/>
        </p:spPr>
        <p:txBody>
          <a:bodyPr wrap="none" rtlCol="0">
            <a:spAutoFit/>
          </a:bodyPr>
          <a:lstStyle/>
          <a:p>
            <a:r>
              <a:rPr lang="en-US" sz="900" dirty="0"/>
              <a:t>50% Female</a:t>
            </a:r>
          </a:p>
        </p:txBody>
      </p:sp>
      <p:cxnSp>
        <p:nvCxnSpPr>
          <p:cNvPr id="83" name="Gerader Verbinder 82">
            <a:extLst>
              <a:ext uri="{FF2B5EF4-FFF2-40B4-BE49-F238E27FC236}">
                <a16:creationId xmlns:a16="http://schemas.microsoft.com/office/drawing/2014/main" id="{C0C5DB71-ACA2-4F57-9777-86C56868DDF1}"/>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5B1A2332-0A6A-4075-906F-46A0D4D45A62}"/>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7" name="Gerader Verbinder 86">
            <a:extLst>
              <a:ext uri="{FF2B5EF4-FFF2-40B4-BE49-F238E27FC236}">
                <a16:creationId xmlns:a16="http://schemas.microsoft.com/office/drawing/2014/main" id="{4DEA5219-74DC-4982-A471-6AA1D9286FBF}"/>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AAC4C653-C5C0-493C-A412-DED7199B0676}"/>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106" name="Textfeld 105">
            <a:extLst>
              <a:ext uri="{FF2B5EF4-FFF2-40B4-BE49-F238E27FC236}">
                <a16:creationId xmlns:a16="http://schemas.microsoft.com/office/drawing/2014/main" id="{C775EF26-1486-4133-B1C0-265B45A2553E}"/>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07" name="Group 236">
            <a:extLst>
              <a:ext uri="{FF2B5EF4-FFF2-40B4-BE49-F238E27FC236}">
                <a16:creationId xmlns:a16="http://schemas.microsoft.com/office/drawing/2014/main" id="{BC097A14-27CA-4F22-BA0D-8529CD52F9F1}"/>
              </a:ext>
            </a:extLst>
          </p:cNvPr>
          <p:cNvGrpSpPr>
            <a:grpSpLocks noChangeAspect="1"/>
          </p:cNvGrpSpPr>
          <p:nvPr/>
        </p:nvGrpSpPr>
        <p:grpSpPr bwMode="auto">
          <a:xfrm>
            <a:off x="3433739" y="6332243"/>
            <a:ext cx="266344" cy="265587"/>
            <a:chOff x="2616" y="2049"/>
            <a:chExt cx="352" cy="351"/>
          </a:xfrm>
        </p:grpSpPr>
        <p:sp>
          <p:nvSpPr>
            <p:cNvPr id="108" name="Freeform 237">
              <a:extLst>
                <a:ext uri="{FF2B5EF4-FFF2-40B4-BE49-F238E27FC236}">
                  <a16:creationId xmlns:a16="http://schemas.microsoft.com/office/drawing/2014/main" id="{05D8C409-09E6-4B50-A975-F16990787146}"/>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reeform 238">
              <a:extLst>
                <a:ext uri="{FF2B5EF4-FFF2-40B4-BE49-F238E27FC236}">
                  <a16:creationId xmlns:a16="http://schemas.microsoft.com/office/drawing/2014/main" id="{43E52727-E821-46E8-896F-4C35783CBE8E}"/>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10" name="Textfeld 109">
            <a:extLst>
              <a:ext uri="{FF2B5EF4-FFF2-40B4-BE49-F238E27FC236}">
                <a16:creationId xmlns:a16="http://schemas.microsoft.com/office/drawing/2014/main" id="{344686DA-4C04-437C-A7D6-427B61C69919}"/>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pic>
        <p:nvPicPr>
          <p:cNvPr id="111" name="Grafik 110">
            <a:extLst>
              <a:ext uri="{FF2B5EF4-FFF2-40B4-BE49-F238E27FC236}">
                <a16:creationId xmlns:a16="http://schemas.microsoft.com/office/drawing/2014/main" id="{A0C7DDFF-AAF2-4747-9F4D-F3EA51E430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12" name="Graphic 5">
            <a:extLst>
              <a:ext uri="{FF2B5EF4-FFF2-40B4-BE49-F238E27FC236}">
                <a16:creationId xmlns:a16="http://schemas.microsoft.com/office/drawing/2014/main" id="{33FEAF37-45CC-431D-9BFF-F81E358F35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13" name="Graphic 11">
            <a:extLst>
              <a:ext uri="{FF2B5EF4-FFF2-40B4-BE49-F238E27FC236}">
                <a16:creationId xmlns:a16="http://schemas.microsoft.com/office/drawing/2014/main" id="{1BAFC157-3837-41EE-AA96-03D5CF7991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graphicFrame>
        <p:nvGraphicFramePr>
          <p:cNvPr id="114" name="Inhaltsplatzhalter 1">
            <a:extLst>
              <a:ext uri="{FF2B5EF4-FFF2-40B4-BE49-F238E27FC236}">
                <a16:creationId xmlns:a16="http://schemas.microsoft.com/office/drawing/2014/main" id="{CFDF94A6-25C4-489F-9D22-5ED9C59CD31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5" name="Foliennummernplatzhalter 4">
            <a:extLst>
              <a:ext uri="{FF2B5EF4-FFF2-40B4-BE49-F238E27FC236}">
                <a16:creationId xmlns:a16="http://schemas.microsoft.com/office/drawing/2014/main" id="{4F24ACDE-6DCE-4A5F-A0BE-7D5E6C349754}"/>
              </a:ext>
            </a:extLst>
          </p:cNvPr>
          <p:cNvSpPr>
            <a:spLocks noGrp="1"/>
          </p:cNvSpPr>
          <p:nvPr>
            <p:ph type="sldNum" sz="quarter" idx="4"/>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37958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320584382"/>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37%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19% </a:t>
                      </a:r>
                      <a:r>
                        <a:rPr lang="en-US" sz="1200" b="0" noProof="0" dirty="0"/>
                        <a:t>(average 21%)</a:t>
                      </a:r>
                    </a:p>
                    <a:p>
                      <a:pPr algn="ctr"/>
                      <a:r>
                        <a:rPr lang="en-US" sz="1200" b="0" noProof="0" dirty="0"/>
                        <a:t>trust </a:t>
                      </a:r>
                      <a:r>
                        <a:rPr lang="en-US" sz="1200" b="1" noProof="0" dirty="0"/>
                        <a:t>mail order pharmacies </a:t>
                      </a:r>
                      <a:r>
                        <a:rPr lang="en-US" sz="1200" b="0" noProof="0" dirty="0"/>
                        <a:t>and mail order companies completely,</a:t>
                      </a:r>
                      <a:r>
                        <a:rPr kumimoji="0" lang="en-US" sz="1200" b="0" i="0" u="none" strike="noStrike" kern="1200" cap="none" spc="0" normalizeH="0" baseline="0" noProof="0" dirty="0">
                          <a:ln>
                            <a:noFill/>
                          </a:ln>
                          <a:solidFill>
                            <a:schemeClr val="dk1"/>
                          </a:solidFill>
                          <a:effectLst/>
                          <a:uLnTx/>
                          <a:uFillTx/>
                          <a:latin typeface="+mn-lt"/>
                          <a:ea typeface="+mn-ea"/>
                          <a:cs typeface="+mn-cs"/>
                        </a:rPr>
                        <a:t> </a:t>
                      </a:r>
                      <a:r>
                        <a:rPr kumimoji="0" lang="en-US" sz="1200" b="1" i="0" u="none" strike="noStrike" kern="1200" cap="none" spc="0" normalizeH="0" baseline="0" noProof="0" dirty="0">
                          <a:ln>
                            <a:noFill/>
                          </a:ln>
                          <a:solidFill>
                            <a:srgbClr val="1C1C1C"/>
                          </a:solidFill>
                          <a:effectLst/>
                          <a:uLnTx/>
                          <a:uFillTx/>
                          <a:latin typeface="+mn-lt"/>
                          <a:ea typeface="+mn-ea"/>
                          <a:cs typeface="+mn-cs"/>
                        </a:rPr>
                        <a:t>39% </a:t>
                      </a:r>
                      <a:r>
                        <a:rPr kumimoji="0" lang="en-US" sz="1200" b="0" i="0" u="none" strike="noStrike" kern="1200" cap="none" spc="0" normalizeH="0" baseline="0" noProof="0" dirty="0">
                          <a:ln>
                            <a:noFill/>
                          </a:ln>
                          <a:solidFill>
                            <a:srgbClr val="1C1C1C"/>
                          </a:solidFill>
                          <a:effectLst/>
                          <a:uLnTx/>
                          <a:uFillTx/>
                          <a:latin typeface="+mn-lt"/>
                          <a:ea typeface="+mn-ea"/>
                          <a:cs typeface="+mn-cs"/>
                        </a:rPr>
                        <a:t>(average 35%) would have more confidence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n-lt"/>
                          <a:ea typeface="+mn-ea"/>
                          <a:cs typeface="+mn-cs"/>
                        </a:rPr>
                        <a:t>in the shipping of medicine if it were carried out by a stationary pharmacy to be sure to not receive counterfeit drugs. </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82%</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medical records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de-DE" sz="1200" b="0" i="0" kern="1200" noProof="0" dirty="0">
                          <a:solidFill>
                            <a:schemeClr val="tx1"/>
                          </a:solidFill>
                          <a:effectLst/>
                          <a:latin typeface="+mn-lt"/>
                          <a:ea typeface="+mn-ea"/>
                          <a:cs typeface="+mn-cs"/>
                        </a:rPr>
                        <a:t>The </a:t>
                      </a:r>
                      <a:r>
                        <a:rPr lang="de-DE" sz="1200" b="0" i="0" kern="1200" noProof="0" dirty="0" err="1">
                          <a:solidFill>
                            <a:schemeClr val="tx1"/>
                          </a:solidFill>
                          <a:effectLst/>
                          <a:latin typeface="+mn-lt"/>
                          <a:ea typeface="+mn-ea"/>
                          <a:cs typeface="+mn-cs"/>
                        </a:rPr>
                        <a:t>doctor‘s</a:t>
                      </a:r>
                      <a:r>
                        <a:rPr lang="de-DE" sz="1200" b="0" i="0" kern="1200" noProof="0" dirty="0">
                          <a:solidFill>
                            <a:schemeClr val="tx1"/>
                          </a:solidFill>
                          <a:effectLst/>
                          <a:latin typeface="+mn-lt"/>
                          <a:ea typeface="+mn-ea"/>
                          <a:cs typeface="+mn-cs"/>
                        </a:rPr>
                        <a:t> </a:t>
                      </a:r>
                      <a:r>
                        <a:rPr lang="de-DE" sz="1200" b="0" i="0" kern="1200" noProof="0" dirty="0" err="1">
                          <a:solidFill>
                            <a:schemeClr val="tx1"/>
                          </a:solidFill>
                          <a:effectLst/>
                          <a:latin typeface="+mn-lt"/>
                          <a:ea typeface="+mn-ea"/>
                          <a:cs typeface="+mn-cs"/>
                        </a:rPr>
                        <a:t>letter</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An appointment reminder</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62%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57%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check of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vaccination status</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7%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41%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87%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75%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73%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dirty="0">
                          <a:effectLst/>
                          <a:latin typeface="+mn-lt"/>
                          <a:ea typeface="DengXian" panose="02010600030101010101" pitchFamily="2" charset="-122"/>
                          <a:cs typeface="Calibri" panose="020F0502020204030204" pitchFamily="34" charset="0"/>
                        </a:rPr>
                        <a:t>have a positive attitude towards</a:t>
                      </a:r>
                      <a:r>
                        <a:rPr lang="en-US" sz="1200" b="1" dirty="0">
                          <a:effectLst/>
                          <a:latin typeface="+mn-lt"/>
                          <a:ea typeface="DengXian" panose="02010600030101010101" pitchFamily="2" charset="-122"/>
                          <a:cs typeface="Calibri" panose="020F0502020204030204" pitchFamily="34" charset="0"/>
                        </a:rPr>
                        <a:t>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47%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34%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32%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56%</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65%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704039" cy="230832"/>
          </a:xfrm>
          <a:prstGeom prst="rect">
            <a:avLst/>
          </a:prstGeom>
          <a:noFill/>
        </p:spPr>
        <p:txBody>
          <a:bodyPr wrap="none" rtlCol="0">
            <a:spAutoFit/>
          </a:bodyPr>
          <a:lstStyle/>
          <a:p>
            <a:r>
              <a:rPr lang="en-US" sz="900" dirty="0"/>
              <a:t>46% Male</a:t>
            </a:r>
          </a:p>
        </p:txBody>
      </p:sp>
      <p:sp>
        <p:nvSpPr>
          <p:cNvPr id="287" name="Textfeld 286"/>
          <p:cNvSpPr txBox="1"/>
          <p:nvPr/>
        </p:nvSpPr>
        <p:spPr>
          <a:xfrm>
            <a:off x="6925082" y="6459674"/>
            <a:ext cx="845103" cy="230832"/>
          </a:xfrm>
          <a:prstGeom prst="rect">
            <a:avLst/>
          </a:prstGeom>
          <a:noFill/>
        </p:spPr>
        <p:txBody>
          <a:bodyPr wrap="none" rtlCol="0">
            <a:spAutoFit/>
          </a:bodyPr>
          <a:lstStyle/>
          <a:p>
            <a:r>
              <a:rPr lang="en-US" sz="900" dirty="0"/>
              <a:t>54%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34%</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55%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68%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chemeClr val="bg1"/>
                </a:solidFill>
              </a:rPr>
              <a:t>12</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7</a:t>
            </a:r>
          </a:p>
        </p:txBody>
      </p:sp>
      <p:pic>
        <p:nvPicPr>
          <p:cNvPr id="69" name="Grafik 68">
            <a:extLst>
              <a:ext uri="{FF2B5EF4-FFF2-40B4-BE49-F238E27FC236}">
                <a16:creationId xmlns:a16="http://schemas.microsoft.com/office/drawing/2014/main" id="{7F9C454D-33F6-43E1-BD0F-3AB17FA19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9055" y="645094"/>
            <a:ext cx="385718" cy="540000"/>
          </a:xfrm>
          <a:prstGeom prst="rect">
            <a:avLst/>
          </a:prstGeom>
        </p:spPr>
      </p:pic>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17066" y="2711016"/>
            <a:ext cx="524348" cy="540000"/>
          </a:xfrm>
          <a:prstGeom prst="rect">
            <a:avLst/>
          </a:prstGeom>
        </p:spPr>
      </p:pic>
      <p:sp>
        <p:nvSpPr>
          <p:cNvPr id="74" name="Ellipse 73">
            <a:extLst>
              <a:ext uri="{FF2B5EF4-FFF2-40B4-BE49-F238E27FC236}">
                <a16:creationId xmlns:a16="http://schemas.microsoft.com/office/drawing/2014/main" id="{861C1F2B-ABBF-4047-BFC2-29A44C149219}"/>
              </a:ext>
            </a:extLst>
          </p:cNvPr>
          <p:cNvSpPr/>
          <p:nvPr/>
        </p:nvSpPr>
        <p:spPr>
          <a:xfrm>
            <a:off x="7575828" y="41530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75" name="Ellipse 74">
            <a:extLst>
              <a:ext uri="{FF2B5EF4-FFF2-40B4-BE49-F238E27FC236}">
                <a16:creationId xmlns:a16="http://schemas.microsoft.com/office/drawing/2014/main" id="{CC542D9C-6CFE-4BA5-B793-7FD2ADB37086}"/>
              </a:ext>
            </a:extLst>
          </p:cNvPr>
          <p:cNvSpPr/>
          <p:nvPr/>
        </p:nvSpPr>
        <p:spPr>
          <a:xfrm>
            <a:off x="10717516" y="543204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6"/>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B046E9E0-8EF7-4CC6-9A7B-3D3EBBEACA9F}"/>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025EAF82-F8A7-494D-A424-40C4180E46F3}"/>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a:t>RUS</a:t>
            </a:r>
            <a:endParaRPr lang="en-US" dirty="0"/>
          </a:p>
        </p:txBody>
      </p:sp>
      <p:sp>
        <p:nvSpPr>
          <p:cNvPr id="87" name="Freeform 3731">
            <a:extLst>
              <a:ext uri="{FF2B5EF4-FFF2-40B4-BE49-F238E27FC236}">
                <a16:creationId xmlns:a16="http://schemas.microsoft.com/office/drawing/2014/main" id="{142AB973-82F7-423A-A7BB-A85061C82D1A}"/>
              </a:ext>
            </a:extLst>
          </p:cNvPr>
          <p:cNvSpPr>
            <a:spLocks/>
          </p:cNvSpPr>
          <p:nvPr/>
        </p:nvSpPr>
        <p:spPr bwMode="auto">
          <a:xfrm>
            <a:off x="549934" y="832867"/>
            <a:ext cx="1230952" cy="722771"/>
          </a:xfrm>
          <a:custGeom>
            <a:avLst/>
            <a:gdLst>
              <a:gd name="T0" fmla="*/ 316 w 359"/>
              <a:gd name="T1" fmla="*/ 14 h 206"/>
              <a:gd name="T2" fmla="*/ 317 w 359"/>
              <a:gd name="T3" fmla="*/ 28 h 206"/>
              <a:gd name="T4" fmla="*/ 331 w 359"/>
              <a:gd name="T5" fmla="*/ 44 h 206"/>
              <a:gd name="T6" fmla="*/ 336 w 359"/>
              <a:gd name="T7" fmla="*/ 72 h 206"/>
              <a:gd name="T8" fmla="*/ 350 w 359"/>
              <a:gd name="T9" fmla="*/ 86 h 206"/>
              <a:gd name="T10" fmla="*/ 331 w 359"/>
              <a:gd name="T11" fmla="*/ 88 h 206"/>
              <a:gd name="T12" fmla="*/ 317 w 359"/>
              <a:gd name="T13" fmla="*/ 56 h 206"/>
              <a:gd name="T14" fmla="*/ 317 w 359"/>
              <a:gd name="T15" fmla="*/ 68 h 206"/>
              <a:gd name="T16" fmla="*/ 319 w 359"/>
              <a:gd name="T17" fmla="*/ 91 h 206"/>
              <a:gd name="T18" fmla="*/ 302 w 359"/>
              <a:gd name="T19" fmla="*/ 121 h 206"/>
              <a:gd name="T20" fmla="*/ 307 w 359"/>
              <a:gd name="T21" fmla="*/ 142 h 206"/>
              <a:gd name="T22" fmla="*/ 324 w 359"/>
              <a:gd name="T23" fmla="*/ 143 h 206"/>
              <a:gd name="T24" fmla="*/ 335 w 359"/>
              <a:gd name="T25" fmla="*/ 196 h 206"/>
              <a:gd name="T26" fmla="*/ 326 w 359"/>
              <a:gd name="T27" fmla="*/ 184 h 206"/>
              <a:gd name="T28" fmla="*/ 310 w 359"/>
              <a:gd name="T29" fmla="*/ 178 h 206"/>
              <a:gd name="T30" fmla="*/ 275 w 359"/>
              <a:gd name="T31" fmla="*/ 166 h 206"/>
              <a:gd name="T32" fmla="*/ 270 w 359"/>
              <a:gd name="T33" fmla="*/ 187 h 206"/>
              <a:gd name="T34" fmla="*/ 249 w 359"/>
              <a:gd name="T35" fmla="*/ 198 h 206"/>
              <a:gd name="T36" fmla="*/ 218 w 359"/>
              <a:gd name="T37" fmla="*/ 201 h 206"/>
              <a:gd name="T38" fmla="*/ 200 w 359"/>
              <a:gd name="T39" fmla="*/ 203 h 206"/>
              <a:gd name="T40" fmla="*/ 169 w 359"/>
              <a:gd name="T41" fmla="*/ 206 h 206"/>
              <a:gd name="T42" fmla="*/ 145 w 359"/>
              <a:gd name="T43" fmla="*/ 194 h 206"/>
              <a:gd name="T44" fmla="*/ 129 w 359"/>
              <a:gd name="T45" fmla="*/ 175 h 206"/>
              <a:gd name="T46" fmla="*/ 111 w 359"/>
              <a:gd name="T47" fmla="*/ 161 h 206"/>
              <a:gd name="T48" fmla="*/ 89 w 359"/>
              <a:gd name="T49" fmla="*/ 161 h 206"/>
              <a:gd name="T50" fmla="*/ 77 w 359"/>
              <a:gd name="T51" fmla="*/ 164 h 206"/>
              <a:gd name="T52" fmla="*/ 59 w 359"/>
              <a:gd name="T53" fmla="*/ 147 h 206"/>
              <a:gd name="T54" fmla="*/ 45 w 359"/>
              <a:gd name="T55" fmla="*/ 145 h 206"/>
              <a:gd name="T56" fmla="*/ 36 w 359"/>
              <a:gd name="T57" fmla="*/ 154 h 206"/>
              <a:gd name="T58" fmla="*/ 22 w 359"/>
              <a:gd name="T59" fmla="*/ 164 h 206"/>
              <a:gd name="T60" fmla="*/ 10 w 359"/>
              <a:gd name="T61" fmla="*/ 173 h 206"/>
              <a:gd name="T62" fmla="*/ 3 w 359"/>
              <a:gd name="T63" fmla="*/ 135 h 206"/>
              <a:gd name="T64" fmla="*/ 19 w 359"/>
              <a:gd name="T65" fmla="*/ 131 h 206"/>
              <a:gd name="T66" fmla="*/ 24 w 359"/>
              <a:gd name="T67" fmla="*/ 121 h 206"/>
              <a:gd name="T68" fmla="*/ 24 w 359"/>
              <a:gd name="T69" fmla="*/ 105 h 206"/>
              <a:gd name="T70" fmla="*/ 29 w 359"/>
              <a:gd name="T71" fmla="*/ 93 h 206"/>
              <a:gd name="T72" fmla="*/ 52 w 359"/>
              <a:gd name="T73" fmla="*/ 70 h 206"/>
              <a:gd name="T74" fmla="*/ 73 w 359"/>
              <a:gd name="T75" fmla="*/ 63 h 206"/>
              <a:gd name="T76" fmla="*/ 97 w 359"/>
              <a:gd name="T77" fmla="*/ 51 h 206"/>
              <a:gd name="T78" fmla="*/ 90 w 359"/>
              <a:gd name="T79" fmla="*/ 72 h 206"/>
              <a:gd name="T80" fmla="*/ 80 w 359"/>
              <a:gd name="T81" fmla="*/ 75 h 206"/>
              <a:gd name="T82" fmla="*/ 94 w 359"/>
              <a:gd name="T83" fmla="*/ 77 h 206"/>
              <a:gd name="T84" fmla="*/ 106 w 359"/>
              <a:gd name="T85" fmla="*/ 74 h 206"/>
              <a:gd name="T86" fmla="*/ 106 w 359"/>
              <a:gd name="T87" fmla="*/ 82 h 206"/>
              <a:gd name="T88" fmla="*/ 131 w 359"/>
              <a:gd name="T89" fmla="*/ 89 h 206"/>
              <a:gd name="T90" fmla="*/ 145 w 359"/>
              <a:gd name="T91" fmla="*/ 88 h 206"/>
              <a:gd name="T92" fmla="*/ 153 w 359"/>
              <a:gd name="T93" fmla="*/ 91 h 206"/>
              <a:gd name="T94" fmla="*/ 143 w 359"/>
              <a:gd name="T95" fmla="*/ 112 h 206"/>
              <a:gd name="T96" fmla="*/ 155 w 359"/>
              <a:gd name="T97" fmla="*/ 89 h 206"/>
              <a:gd name="T98" fmla="*/ 164 w 359"/>
              <a:gd name="T99" fmla="*/ 88 h 206"/>
              <a:gd name="T100" fmla="*/ 179 w 359"/>
              <a:gd name="T101" fmla="*/ 81 h 206"/>
              <a:gd name="T102" fmla="*/ 197 w 359"/>
              <a:gd name="T103" fmla="*/ 68 h 206"/>
              <a:gd name="T104" fmla="*/ 211 w 359"/>
              <a:gd name="T105" fmla="*/ 68 h 206"/>
              <a:gd name="T106" fmla="*/ 218 w 359"/>
              <a:gd name="T107" fmla="*/ 79 h 206"/>
              <a:gd name="T108" fmla="*/ 232 w 359"/>
              <a:gd name="T109" fmla="*/ 75 h 206"/>
              <a:gd name="T110" fmla="*/ 241 w 359"/>
              <a:gd name="T111" fmla="*/ 81 h 206"/>
              <a:gd name="T112" fmla="*/ 251 w 359"/>
              <a:gd name="T113" fmla="*/ 72 h 206"/>
              <a:gd name="T114" fmla="*/ 258 w 359"/>
              <a:gd name="T115" fmla="*/ 61 h 206"/>
              <a:gd name="T116" fmla="*/ 279 w 359"/>
              <a:gd name="T117" fmla="*/ 47 h 206"/>
              <a:gd name="T118" fmla="*/ 293 w 359"/>
              <a:gd name="T119" fmla="*/ 35 h 206"/>
              <a:gd name="T120" fmla="*/ 293 w 359"/>
              <a:gd name="T121" fmla="*/ 21 h 206"/>
              <a:gd name="T122" fmla="*/ 310 w 359"/>
              <a:gd name="T1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9" h="206">
                <a:moveTo>
                  <a:pt x="312" y="0"/>
                </a:moveTo>
                <a:lnTo>
                  <a:pt x="314" y="0"/>
                </a:lnTo>
                <a:lnTo>
                  <a:pt x="316" y="2"/>
                </a:lnTo>
                <a:lnTo>
                  <a:pt x="317" y="4"/>
                </a:lnTo>
                <a:lnTo>
                  <a:pt x="319" y="6"/>
                </a:lnTo>
                <a:lnTo>
                  <a:pt x="319" y="6"/>
                </a:lnTo>
                <a:lnTo>
                  <a:pt x="321" y="7"/>
                </a:lnTo>
                <a:lnTo>
                  <a:pt x="321" y="9"/>
                </a:lnTo>
                <a:lnTo>
                  <a:pt x="319" y="11"/>
                </a:lnTo>
                <a:lnTo>
                  <a:pt x="317" y="13"/>
                </a:lnTo>
                <a:lnTo>
                  <a:pt x="317" y="13"/>
                </a:lnTo>
                <a:lnTo>
                  <a:pt x="316" y="13"/>
                </a:lnTo>
                <a:lnTo>
                  <a:pt x="316" y="14"/>
                </a:lnTo>
                <a:lnTo>
                  <a:pt x="316" y="16"/>
                </a:lnTo>
                <a:lnTo>
                  <a:pt x="314" y="18"/>
                </a:lnTo>
                <a:lnTo>
                  <a:pt x="312" y="18"/>
                </a:lnTo>
                <a:lnTo>
                  <a:pt x="312" y="18"/>
                </a:lnTo>
                <a:lnTo>
                  <a:pt x="310" y="20"/>
                </a:lnTo>
                <a:lnTo>
                  <a:pt x="314" y="20"/>
                </a:lnTo>
                <a:lnTo>
                  <a:pt x="316" y="20"/>
                </a:lnTo>
                <a:lnTo>
                  <a:pt x="317" y="21"/>
                </a:lnTo>
                <a:lnTo>
                  <a:pt x="317" y="23"/>
                </a:lnTo>
                <a:lnTo>
                  <a:pt x="317" y="25"/>
                </a:lnTo>
                <a:lnTo>
                  <a:pt x="316" y="27"/>
                </a:lnTo>
                <a:lnTo>
                  <a:pt x="316" y="27"/>
                </a:lnTo>
                <a:lnTo>
                  <a:pt x="317" y="28"/>
                </a:lnTo>
                <a:lnTo>
                  <a:pt x="317" y="27"/>
                </a:lnTo>
                <a:lnTo>
                  <a:pt x="319" y="25"/>
                </a:lnTo>
                <a:lnTo>
                  <a:pt x="323" y="25"/>
                </a:lnTo>
                <a:lnTo>
                  <a:pt x="326" y="25"/>
                </a:lnTo>
                <a:lnTo>
                  <a:pt x="326" y="25"/>
                </a:lnTo>
                <a:lnTo>
                  <a:pt x="328" y="25"/>
                </a:lnTo>
                <a:lnTo>
                  <a:pt x="328" y="25"/>
                </a:lnTo>
                <a:lnTo>
                  <a:pt x="328" y="25"/>
                </a:lnTo>
                <a:lnTo>
                  <a:pt x="328" y="27"/>
                </a:lnTo>
                <a:lnTo>
                  <a:pt x="328" y="28"/>
                </a:lnTo>
                <a:lnTo>
                  <a:pt x="328" y="30"/>
                </a:lnTo>
                <a:lnTo>
                  <a:pt x="328" y="33"/>
                </a:lnTo>
                <a:lnTo>
                  <a:pt x="331" y="44"/>
                </a:lnTo>
                <a:lnTo>
                  <a:pt x="335" y="49"/>
                </a:lnTo>
                <a:lnTo>
                  <a:pt x="333" y="49"/>
                </a:lnTo>
                <a:lnTo>
                  <a:pt x="331" y="51"/>
                </a:lnTo>
                <a:lnTo>
                  <a:pt x="331" y="51"/>
                </a:lnTo>
                <a:lnTo>
                  <a:pt x="331" y="53"/>
                </a:lnTo>
                <a:lnTo>
                  <a:pt x="330" y="60"/>
                </a:lnTo>
                <a:lnTo>
                  <a:pt x="330" y="61"/>
                </a:lnTo>
                <a:lnTo>
                  <a:pt x="330" y="65"/>
                </a:lnTo>
                <a:lnTo>
                  <a:pt x="331" y="68"/>
                </a:lnTo>
                <a:lnTo>
                  <a:pt x="333" y="70"/>
                </a:lnTo>
                <a:lnTo>
                  <a:pt x="335" y="72"/>
                </a:lnTo>
                <a:lnTo>
                  <a:pt x="336" y="74"/>
                </a:lnTo>
                <a:lnTo>
                  <a:pt x="336" y="72"/>
                </a:lnTo>
                <a:lnTo>
                  <a:pt x="338" y="70"/>
                </a:lnTo>
                <a:lnTo>
                  <a:pt x="340" y="72"/>
                </a:lnTo>
                <a:lnTo>
                  <a:pt x="340" y="72"/>
                </a:lnTo>
                <a:lnTo>
                  <a:pt x="342" y="74"/>
                </a:lnTo>
                <a:lnTo>
                  <a:pt x="343" y="74"/>
                </a:lnTo>
                <a:lnTo>
                  <a:pt x="343" y="75"/>
                </a:lnTo>
                <a:lnTo>
                  <a:pt x="345" y="77"/>
                </a:lnTo>
                <a:lnTo>
                  <a:pt x="347" y="79"/>
                </a:lnTo>
                <a:lnTo>
                  <a:pt x="350" y="81"/>
                </a:lnTo>
                <a:lnTo>
                  <a:pt x="350" y="81"/>
                </a:lnTo>
                <a:lnTo>
                  <a:pt x="350" y="82"/>
                </a:lnTo>
                <a:lnTo>
                  <a:pt x="350" y="84"/>
                </a:lnTo>
                <a:lnTo>
                  <a:pt x="350" y="86"/>
                </a:lnTo>
                <a:lnTo>
                  <a:pt x="352" y="89"/>
                </a:lnTo>
                <a:lnTo>
                  <a:pt x="354" y="91"/>
                </a:lnTo>
                <a:lnTo>
                  <a:pt x="356" y="95"/>
                </a:lnTo>
                <a:lnTo>
                  <a:pt x="356" y="95"/>
                </a:lnTo>
                <a:lnTo>
                  <a:pt x="357" y="96"/>
                </a:lnTo>
                <a:lnTo>
                  <a:pt x="359" y="98"/>
                </a:lnTo>
                <a:lnTo>
                  <a:pt x="359" y="102"/>
                </a:lnTo>
                <a:lnTo>
                  <a:pt x="359" y="103"/>
                </a:lnTo>
                <a:lnTo>
                  <a:pt x="350" y="100"/>
                </a:lnTo>
                <a:lnTo>
                  <a:pt x="342" y="96"/>
                </a:lnTo>
                <a:lnTo>
                  <a:pt x="338" y="95"/>
                </a:lnTo>
                <a:lnTo>
                  <a:pt x="335" y="91"/>
                </a:lnTo>
                <a:lnTo>
                  <a:pt x="331" y="88"/>
                </a:lnTo>
                <a:lnTo>
                  <a:pt x="331" y="84"/>
                </a:lnTo>
                <a:lnTo>
                  <a:pt x="324" y="65"/>
                </a:lnTo>
                <a:lnTo>
                  <a:pt x="324" y="63"/>
                </a:lnTo>
                <a:lnTo>
                  <a:pt x="324" y="61"/>
                </a:lnTo>
                <a:lnTo>
                  <a:pt x="323" y="60"/>
                </a:lnTo>
                <a:lnTo>
                  <a:pt x="321" y="60"/>
                </a:lnTo>
                <a:lnTo>
                  <a:pt x="319" y="58"/>
                </a:lnTo>
                <a:lnTo>
                  <a:pt x="319" y="58"/>
                </a:lnTo>
                <a:lnTo>
                  <a:pt x="319" y="56"/>
                </a:lnTo>
                <a:lnTo>
                  <a:pt x="319" y="54"/>
                </a:lnTo>
                <a:lnTo>
                  <a:pt x="319" y="54"/>
                </a:lnTo>
                <a:lnTo>
                  <a:pt x="317" y="56"/>
                </a:lnTo>
                <a:lnTo>
                  <a:pt x="317" y="56"/>
                </a:lnTo>
                <a:lnTo>
                  <a:pt x="317" y="58"/>
                </a:lnTo>
                <a:lnTo>
                  <a:pt x="317" y="60"/>
                </a:lnTo>
                <a:lnTo>
                  <a:pt x="317" y="60"/>
                </a:lnTo>
                <a:lnTo>
                  <a:pt x="319" y="61"/>
                </a:lnTo>
                <a:lnTo>
                  <a:pt x="319" y="61"/>
                </a:lnTo>
                <a:lnTo>
                  <a:pt x="319" y="63"/>
                </a:lnTo>
                <a:lnTo>
                  <a:pt x="321" y="67"/>
                </a:lnTo>
                <a:lnTo>
                  <a:pt x="321" y="67"/>
                </a:lnTo>
                <a:lnTo>
                  <a:pt x="323" y="68"/>
                </a:lnTo>
                <a:lnTo>
                  <a:pt x="321" y="70"/>
                </a:lnTo>
                <a:lnTo>
                  <a:pt x="321" y="70"/>
                </a:lnTo>
                <a:lnTo>
                  <a:pt x="319" y="70"/>
                </a:lnTo>
                <a:lnTo>
                  <a:pt x="317" y="68"/>
                </a:lnTo>
                <a:lnTo>
                  <a:pt x="317" y="68"/>
                </a:lnTo>
                <a:lnTo>
                  <a:pt x="316" y="70"/>
                </a:lnTo>
                <a:lnTo>
                  <a:pt x="314" y="72"/>
                </a:lnTo>
                <a:lnTo>
                  <a:pt x="314" y="74"/>
                </a:lnTo>
                <a:lnTo>
                  <a:pt x="314" y="75"/>
                </a:lnTo>
                <a:lnTo>
                  <a:pt x="314" y="75"/>
                </a:lnTo>
                <a:lnTo>
                  <a:pt x="316" y="77"/>
                </a:lnTo>
                <a:lnTo>
                  <a:pt x="316" y="79"/>
                </a:lnTo>
                <a:lnTo>
                  <a:pt x="316" y="82"/>
                </a:lnTo>
                <a:lnTo>
                  <a:pt x="317" y="84"/>
                </a:lnTo>
                <a:lnTo>
                  <a:pt x="319" y="86"/>
                </a:lnTo>
                <a:lnTo>
                  <a:pt x="319" y="88"/>
                </a:lnTo>
                <a:lnTo>
                  <a:pt x="319" y="91"/>
                </a:lnTo>
                <a:lnTo>
                  <a:pt x="317" y="93"/>
                </a:lnTo>
                <a:lnTo>
                  <a:pt x="316" y="93"/>
                </a:lnTo>
                <a:lnTo>
                  <a:pt x="314" y="93"/>
                </a:lnTo>
                <a:lnTo>
                  <a:pt x="314" y="95"/>
                </a:lnTo>
                <a:lnTo>
                  <a:pt x="312" y="95"/>
                </a:lnTo>
                <a:lnTo>
                  <a:pt x="310" y="96"/>
                </a:lnTo>
                <a:lnTo>
                  <a:pt x="310" y="100"/>
                </a:lnTo>
                <a:lnTo>
                  <a:pt x="310" y="102"/>
                </a:lnTo>
                <a:lnTo>
                  <a:pt x="307" y="103"/>
                </a:lnTo>
                <a:lnTo>
                  <a:pt x="303" y="107"/>
                </a:lnTo>
                <a:lnTo>
                  <a:pt x="302" y="110"/>
                </a:lnTo>
                <a:lnTo>
                  <a:pt x="300" y="116"/>
                </a:lnTo>
                <a:lnTo>
                  <a:pt x="302" y="121"/>
                </a:lnTo>
                <a:lnTo>
                  <a:pt x="302" y="126"/>
                </a:lnTo>
                <a:lnTo>
                  <a:pt x="300" y="136"/>
                </a:lnTo>
                <a:lnTo>
                  <a:pt x="300" y="138"/>
                </a:lnTo>
                <a:lnTo>
                  <a:pt x="300" y="140"/>
                </a:lnTo>
                <a:lnTo>
                  <a:pt x="300" y="140"/>
                </a:lnTo>
                <a:lnTo>
                  <a:pt x="302" y="140"/>
                </a:lnTo>
                <a:lnTo>
                  <a:pt x="302" y="140"/>
                </a:lnTo>
                <a:lnTo>
                  <a:pt x="303" y="140"/>
                </a:lnTo>
                <a:lnTo>
                  <a:pt x="303" y="140"/>
                </a:lnTo>
                <a:lnTo>
                  <a:pt x="305" y="140"/>
                </a:lnTo>
                <a:lnTo>
                  <a:pt x="305" y="142"/>
                </a:lnTo>
                <a:lnTo>
                  <a:pt x="307" y="142"/>
                </a:lnTo>
                <a:lnTo>
                  <a:pt x="307" y="142"/>
                </a:lnTo>
                <a:lnTo>
                  <a:pt x="307" y="140"/>
                </a:lnTo>
                <a:lnTo>
                  <a:pt x="309" y="140"/>
                </a:lnTo>
                <a:lnTo>
                  <a:pt x="310" y="140"/>
                </a:lnTo>
                <a:lnTo>
                  <a:pt x="310" y="138"/>
                </a:lnTo>
                <a:lnTo>
                  <a:pt x="310" y="136"/>
                </a:lnTo>
                <a:lnTo>
                  <a:pt x="312" y="135"/>
                </a:lnTo>
                <a:lnTo>
                  <a:pt x="314" y="135"/>
                </a:lnTo>
                <a:lnTo>
                  <a:pt x="316" y="135"/>
                </a:lnTo>
                <a:lnTo>
                  <a:pt x="319" y="136"/>
                </a:lnTo>
                <a:lnTo>
                  <a:pt x="321" y="136"/>
                </a:lnTo>
                <a:lnTo>
                  <a:pt x="323" y="138"/>
                </a:lnTo>
                <a:lnTo>
                  <a:pt x="324" y="140"/>
                </a:lnTo>
                <a:lnTo>
                  <a:pt x="324" y="143"/>
                </a:lnTo>
                <a:lnTo>
                  <a:pt x="326" y="145"/>
                </a:lnTo>
                <a:lnTo>
                  <a:pt x="328" y="149"/>
                </a:lnTo>
                <a:lnTo>
                  <a:pt x="330" y="150"/>
                </a:lnTo>
                <a:lnTo>
                  <a:pt x="333" y="154"/>
                </a:lnTo>
                <a:lnTo>
                  <a:pt x="333" y="157"/>
                </a:lnTo>
                <a:lnTo>
                  <a:pt x="335" y="159"/>
                </a:lnTo>
                <a:lnTo>
                  <a:pt x="335" y="163"/>
                </a:lnTo>
                <a:lnTo>
                  <a:pt x="335" y="170"/>
                </a:lnTo>
                <a:lnTo>
                  <a:pt x="336" y="175"/>
                </a:lnTo>
                <a:lnTo>
                  <a:pt x="336" y="187"/>
                </a:lnTo>
                <a:lnTo>
                  <a:pt x="336" y="189"/>
                </a:lnTo>
                <a:lnTo>
                  <a:pt x="336" y="192"/>
                </a:lnTo>
                <a:lnTo>
                  <a:pt x="335" y="196"/>
                </a:lnTo>
                <a:lnTo>
                  <a:pt x="333" y="196"/>
                </a:lnTo>
                <a:lnTo>
                  <a:pt x="333" y="196"/>
                </a:lnTo>
                <a:lnTo>
                  <a:pt x="331" y="198"/>
                </a:lnTo>
                <a:lnTo>
                  <a:pt x="330" y="198"/>
                </a:lnTo>
                <a:lnTo>
                  <a:pt x="324" y="198"/>
                </a:lnTo>
                <a:lnTo>
                  <a:pt x="323" y="198"/>
                </a:lnTo>
                <a:lnTo>
                  <a:pt x="323" y="196"/>
                </a:lnTo>
                <a:lnTo>
                  <a:pt x="321" y="194"/>
                </a:lnTo>
                <a:lnTo>
                  <a:pt x="321" y="191"/>
                </a:lnTo>
                <a:lnTo>
                  <a:pt x="321" y="189"/>
                </a:lnTo>
                <a:lnTo>
                  <a:pt x="323" y="187"/>
                </a:lnTo>
                <a:lnTo>
                  <a:pt x="324" y="185"/>
                </a:lnTo>
                <a:lnTo>
                  <a:pt x="326" y="184"/>
                </a:lnTo>
                <a:lnTo>
                  <a:pt x="324" y="182"/>
                </a:lnTo>
                <a:lnTo>
                  <a:pt x="323" y="177"/>
                </a:lnTo>
                <a:lnTo>
                  <a:pt x="323" y="171"/>
                </a:lnTo>
                <a:lnTo>
                  <a:pt x="321" y="171"/>
                </a:lnTo>
                <a:lnTo>
                  <a:pt x="321" y="170"/>
                </a:lnTo>
                <a:lnTo>
                  <a:pt x="319" y="168"/>
                </a:lnTo>
                <a:lnTo>
                  <a:pt x="317" y="170"/>
                </a:lnTo>
                <a:lnTo>
                  <a:pt x="317" y="171"/>
                </a:lnTo>
                <a:lnTo>
                  <a:pt x="317" y="173"/>
                </a:lnTo>
                <a:lnTo>
                  <a:pt x="316" y="175"/>
                </a:lnTo>
                <a:lnTo>
                  <a:pt x="316" y="177"/>
                </a:lnTo>
                <a:lnTo>
                  <a:pt x="314" y="178"/>
                </a:lnTo>
                <a:lnTo>
                  <a:pt x="310" y="178"/>
                </a:lnTo>
                <a:lnTo>
                  <a:pt x="309" y="177"/>
                </a:lnTo>
                <a:lnTo>
                  <a:pt x="307" y="177"/>
                </a:lnTo>
                <a:lnTo>
                  <a:pt x="305" y="175"/>
                </a:lnTo>
                <a:lnTo>
                  <a:pt x="302" y="175"/>
                </a:lnTo>
                <a:lnTo>
                  <a:pt x="298" y="177"/>
                </a:lnTo>
                <a:lnTo>
                  <a:pt x="296" y="177"/>
                </a:lnTo>
                <a:lnTo>
                  <a:pt x="295" y="177"/>
                </a:lnTo>
                <a:lnTo>
                  <a:pt x="293" y="175"/>
                </a:lnTo>
                <a:lnTo>
                  <a:pt x="291" y="171"/>
                </a:lnTo>
                <a:lnTo>
                  <a:pt x="288" y="170"/>
                </a:lnTo>
                <a:lnTo>
                  <a:pt x="284" y="166"/>
                </a:lnTo>
                <a:lnTo>
                  <a:pt x="279" y="166"/>
                </a:lnTo>
                <a:lnTo>
                  <a:pt x="275" y="166"/>
                </a:lnTo>
                <a:lnTo>
                  <a:pt x="272" y="166"/>
                </a:lnTo>
                <a:lnTo>
                  <a:pt x="270" y="168"/>
                </a:lnTo>
                <a:lnTo>
                  <a:pt x="267" y="171"/>
                </a:lnTo>
                <a:lnTo>
                  <a:pt x="267" y="175"/>
                </a:lnTo>
                <a:lnTo>
                  <a:pt x="268" y="173"/>
                </a:lnTo>
                <a:lnTo>
                  <a:pt x="268" y="175"/>
                </a:lnTo>
                <a:lnTo>
                  <a:pt x="268" y="175"/>
                </a:lnTo>
                <a:lnTo>
                  <a:pt x="270" y="177"/>
                </a:lnTo>
                <a:lnTo>
                  <a:pt x="270" y="178"/>
                </a:lnTo>
                <a:lnTo>
                  <a:pt x="268" y="182"/>
                </a:lnTo>
                <a:lnTo>
                  <a:pt x="268" y="184"/>
                </a:lnTo>
                <a:lnTo>
                  <a:pt x="268" y="185"/>
                </a:lnTo>
                <a:lnTo>
                  <a:pt x="270" y="187"/>
                </a:lnTo>
                <a:lnTo>
                  <a:pt x="268" y="189"/>
                </a:lnTo>
                <a:lnTo>
                  <a:pt x="268" y="189"/>
                </a:lnTo>
                <a:lnTo>
                  <a:pt x="267" y="191"/>
                </a:lnTo>
                <a:lnTo>
                  <a:pt x="265" y="191"/>
                </a:lnTo>
                <a:lnTo>
                  <a:pt x="263" y="191"/>
                </a:lnTo>
                <a:lnTo>
                  <a:pt x="261" y="192"/>
                </a:lnTo>
                <a:lnTo>
                  <a:pt x="260" y="192"/>
                </a:lnTo>
                <a:lnTo>
                  <a:pt x="258" y="194"/>
                </a:lnTo>
                <a:lnTo>
                  <a:pt x="256" y="194"/>
                </a:lnTo>
                <a:lnTo>
                  <a:pt x="254" y="192"/>
                </a:lnTo>
                <a:lnTo>
                  <a:pt x="253" y="192"/>
                </a:lnTo>
                <a:lnTo>
                  <a:pt x="251" y="194"/>
                </a:lnTo>
                <a:lnTo>
                  <a:pt x="249" y="198"/>
                </a:lnTo>
                <a:lnTo>
                  <a:pt x="246" y="201"/>
                </a:lnTo>
                <a:lnTo>
                  <a:pt x="242" y="201"/>
                </a:lnTo>
                <a:lnTo>
                  <a:pt x="241" y="201"/>
                </a:lnTo>
                <a:lnTo>
                  <a:pt x="237" y="201"/>
                </a:lnTo>
                <a:lnTo>
                  <a:pt x="235" y="201"/>
                </a:lnTo>
                <a:lnTo>
                  <a:pt x="234" y="201"/>
                </a:lnTo>
                <a:lnTo>
                  <a:pt x="232" y="199"/>
                </a:lnTo>
                <a:lnTo>
                  <a:pt x="228" y="199"/>
                </a:lnTo>
                <a:lnTo>
                  <a:pt x="225" y="199"/>
                </a:lnTo>
                <a:lnTo>
                  <a:pt x="223" y="199"/>
                </a:lnTo>
                <a:lnTo>
                  <a:pt x="221" y="201"/>
                </a:lnTo>
                <a:lnTo>
                  <a:pt x="220" y="201"/>
                </a:lnTo>
                <a:lnTo>
                  <a:pt x="218" y="201"/>
                </a:lnTo>
                <a:lnTo>
                  <a:pt x="216" y="201"/>
                </a:lnTo>
                <a:lnTo>
                  <a:pt x="214" y="199"/>
                </a:lnTo>
                <a:lnTo>
                  <a:pt x="213" y="198"/>
                </a:lnTo>
                <a:lnTo>
                  <a:pt x="209" y="196"/>
                </a:lnTo>
                <a:lnTo>
                  <a:pt x="206" y="194"/>
                </a:lnTo>
                <a:lnTo>
                  <a:pt x="204" y="194"/>
                </a:lnTo>
                <a:lnTo>
                  <a:pt x="200" y="194"/>
                </a:lnTo>
                <a:lnTo>
                  <a:pt x="200" y="194"/>
                </a:lnTo>
                <a:lnTo>
                  <a:pt x="200" y="196"/>
                </a:lnTo>
                <a:lnTo>
                  <a:pt x="200" y="198"/>
                </a:lnTo>
                <a:lnTo>
                  <a:pt x="200" y="199"/>
                </a:lnTo>
                <a:lnTo>
                  <a:pt x="200" y="201"/>
                </a:lnTo>
                <a:lnTo>
                  <a:pt x="200" y="203"/>
                </a:lnTo>
                <a:lnTo>
                  <a:pt x="200" y="203"/>
                </a:lnTo>
                <a:lnTo>
                  <a:pt x="199" y="205"/>
                </a:lnTo>
                <a:lnTo>
                  <a:pt x="197" y="205"/>
                </a:lnTo>
                <a:lnTo>
                  <a:pt x="195" y="205"/>
                </a:lnTo>
                <a:lnTo>
                  <a:pt x="192" y="205"/>
                </a:lnTo>
                <a:lnTo>
                  <a:pt x="188" y="203"/>
                </a:lnTo>
                <a:lnTo>
                  <a:pt x="186" y="203"/>
                </a:lnTo>
                <a:lnTo>
                  <a:pt x="185" y="201"/>
                </a:lnTo>
                <a:lnTo>
                  <a:pt x="179" y="201"/>
                </a:lnTo>
                <a:lnTo>
                  <a:pt x="176" y="201"/>
                </a:lnTo>
                <a:lnTo>
                  <a:pt x="172" y="203"/>
                </a:lnTo>
                <a:lnTo>
                  <a:pt x="171" y="205"/>
                </a:lnTo>
                <a:lnTo>
                  <a:pt x="169" y="206"/>
                </a:lnTo>
                <a:lnTo>
                  <a:pt x="167" y="206"/>
                </a:lnTo>
                <a:lnTo>
                  <a:pt x="166" y="206"/>
                </a:lnTo>
                <a:lnTo>
                  <a:pt x="164" y="206"/>
                </a:lnTo>
                <a:lnTo>
                  <a:pt x="162" y="205"/>
                </a:lnTo>
                <a:lnTo>
                  <a:pt x="160" y="203"/>
                </a:lnTo>
                <a:lnTo>
                  <a:pt x="159" y="203"/>
                </a:lnTo>
                <a:lnTo>
                  <a:pt x="157" y="203"/>
                </a:lnTo>
                <a:lnTo>
                  <a:pt x="155" y="199"/>
                </a:lnTo>
                <a:lnTo>
                  <a:pt x="153" y="198"/>
                </a:lnTo>
                <a:lnTo>
                  <a:pt x="152" y="196"/>
                </a:lnTo>
                <a:lnTo>
                  <a:pt x="148" y="196"/>
                </a:lnTo>
                <a:lnTo>
                  <a:pt x="146" y="196"/>
                </a:lnTo>
                <a:lnTo>
                  <a:pt x="145" y="194"/>
                </a:lnTo>
                <a:lnTo>
                  <a:pt x="145" y="192"/>
                </a:lnTo>
                <a:lnTo>
                  <a:pt x="143" y="192"/>
                </a:lnTo>
                <a:lnTo>
                  <a:pt x="143" y="192"/>
                </a:lnTo>
                <a:lnTo>
                  <a:pt x="141" y="194"/>
                </a:lnTo>
                <a:lnTo>
                  <a:pt x="139" y="192"/>
                </a:lnTo>
                <a:lnTo>
                  <a:pt x="139" y="191"/>
                </a:lnTo>
                <a:lnTo>
                  <a:pt x="139" y="189"/>
                </a:lnTo>
                <a:lnTo>
                  <a:pt x="138" y="182"/>
                </a:lnTo>
                <a:lnTo>
                  <a:pt x="136" y="180"/>
                </a:lnTo>
                <a:lnTo>
                  <a:pt x="136" y="177"/>
                </a:lnTo>
                <a:lnTo>
                  <a:pt x="136" y="173"/>
                </a:lnTo>
                <a:lnTo>
                  <a:pt x="132" y="173"/>
                </a:lnTo>
                <a:lnTo>
                  <a:pt x="129" y="175"/>
                </a:lnTo>
                <a:lnTo>
                  <a:pt x="125" y="175"/>
                </a:lnTo>
                <a:lnTo>
                  <a:pt x="125" y="173"/>
                </a:lnTo>
                <a:lnTo>
                  <a:pt x="124" y="171"/>
                </a:lnTo>
                <a:lnTo>
                  <a:pt x="124" y="170"/>
                </a:lnTo>
                <a:lnTo>
                  <a:pt x="122" y="170"/>
                </a:lnTo>
                <a:lnTo>
                  <a:pt x="120" y="168"/>
                </a:lnTo>
                <a:lnTo>
                  <a:pt x="120" y="166"/>
                </a:lnTo>
                <a:lnTo>
                  <a:pt x="120" y="164"/>
                </a:lnTo>
                <a:lnTo>
                  <a:pt x="120" y="164"/>
                </a:lnTo>
                <a:lnTo>
                  <a:pt x="118" y="161"/>
                </a:lnTo>
                <a:lnTo>
                  <a:pt x="117" y="161"/>
                </a:lnTo>
                <a:lnTo>
                  <a:pt x="115" y="161"/>
                </a:lnTo>
                <a:lnTo>
                  <a:pt x="111" y="161"/>
                </a:lnTo>
                <a:lnTo>
                  <a:pt x="108" y="161"/>
                </a:lnTo>
                <a:lnTo>
                  <a:pt x="104" y="159"/>
                </a:lnTo>
                <a:lnTo>
                  <a:pt x="101" y="159"/>
                </a:lnTo>
                <a:lnTo>
                  <a:pt x="96" y="156"/>
                </a:lnTo>
                <a:lnTo>
                  <a:pt x="94" y="156"/>
                </a:lnTo>
                <a:lnTo>
                  <a:pt x="92" y="154"/>
                </a:lnTo>
                <a:lnTo>
                  <a:pt x="90" y="156"/>
                </a:lnTo>
                <a:lnTo>
                  <a:pt x="90" y="157"/>
                </a:lnTo>
                <a:lnTo>
                  <a:pt x="90" y="159"/>
                </a:lnTo>
                <a:lnTo>
                  <a:pt x="90" y="159"/>
                </a:lnTo>
                <a:lnTo>
                  <a:pt x="90" y="159"/>
                </a:lnTo>
                <a:lnTo>
                  <a:pt x="89" y="159"/>
                </a:lnTo>
                <a:lnTo>
                  <a:pt x="89" y="161"/>
                </a:lnTo>
                <a:lnTo>
                  <a:pt x="87" y="161"/>
                </a:lnTo>
                <a:lnTo>
                  <a:pt x="87" y="163"/>
                </a:lnTo>
                <a:lnTo>
                  <a:pt x="85" y="163"/>
                </a:lnTo>
                <a:lnTo>
                  <a:pt x="83" y="163"/>
                </a:lnTo>
                <a:lnTo>
                  <a:pt x="85" y="164"/>
                </a:lnTo>
                <a:lnTo>
                  <a:pt x="85" y="168"/>
                </a:lnTo>
                <a:lnTo>
                  <a:pt x="85" y="168"/>
                </a:lnTo>
                <a:lnTo>
                  <a:pt x="83" y="170"/>
                </a:lnTo>
                <a:lnTo>
                  <a:pt x="83" y="170"/>
                </a:lnTo>
                <a:lnTo>
                  <a:pt x="78" y="168"/>
                </a:lnTo>
                <a:lnTo>
                  <a:pt x="78" y="166"/>
                </a:lnTo>
                <a:lnTo>
                  <a:pt x="77" y="164"/>
                </a:lnTo>
                <a:lnTo>
                  <a:pt x="77" y="164"/>
                </a:lnTo>
                <a:lnTo>
                  <a:pt x="75" y="163"/>
                </a:lnTo>
                <a:lnTo>
                  <a:pt x="73" y="163"/>
                </a:lnTo>
                <a:lnTo>
                  <a:pt x="73" y="161"/>
                </a:lnTo>
                <a:lnTo>
                  <a:pt x="71" y="161"/>
                </a:lnTo>
                <a:lnTo>
                  <a:pt x="70" y="159"/>
                </a:lnTo>
                <a:lnTo>
                  <a:pt x="68" y="159"/>
                </a:lnTo>
                <a:lnTo>
                  <a:pt x="66" y="157"/>
                </a:lnTo>
                <a:lnTo>
                  <a:pt x="64" y="154"/>
                </a:lnTo>
                <a:lnTo>
                  <a:pt x="64" y="154"/>
                </a:lnTo>
                <a:lnTo>
                  <a:pt x="63" y="152"/>
                </a:lnTo>
                <a:lnTo>
                  <a:pt x="63" y="149"/>
                </a:lnTo>
                <a:lnTo>
                  <a:pt x="61" y="149"/>
                </a:lnTo>
                <a:lnTo>
                  <a:pt x="59" y="147"/>
                </a:lnTo>
                <a:lnTo>
                  <a:pt x="59" y="147"/>
                </a:lnTo>
                <a:lnTo>
                  <a:pt x="59" y="147"/>
                </a:lnTo>
                <a:lnTo>
                  <a:pt x="57" y="145"/>
                </a:lnTo>
                <a:lnTo>
                  <a:pt x="56" y="145"/>
                </a:lnTo>
                <a:lnTo>
                  <a:pt x="54" y="145"/>
                </a:lnTo>
                <a:lnTo>
                  <a:pt x="52" y="145"/>
                </a:lnTo>
                <a:lnTo>
                  <a:pt x="50" y="145"/>
                </a:lnTo>
                <a:lnTo>
                  <a:pt x="49" y="145"/>
                </a:lnTo>
                <a:lnTo>
                  <a:pt x="49" y="147"/>
                </a:lnTo>
                <a:lnTo>
                  <a:pt x="47" y="147"/>
                </a:lnTo>
                <a:lnTo>
                  <a:pt x="47" y="147"/>
                </a:lnTo>
                <a:lnTo>
                  <a:pt x="45" y="147"/>
                </a:lnTo>
                <a:lnTo>
                  <a:pt x="45" y="145"/>
                </a:lnTo>
                <a:lnTo>
                  <a:pt x="47" y="143"/>
                </a:lnTo>
                <a:lnTo>
                  <a:pt x="45" y="143"/>
                </a:lnTo>
                <a:lnTo>
                  <a:pt x="45" y="143"/>
                </a:lnTo>
                <a:lnTo>
                  <a:pt x="43" y="143"/>
                </a:lnTo>
                <a:lnTo>
                  <a:pt x="42" y="143"/>
                </a:lnTo>
                <a:lnTo>
                  <a:pt x="42" y="145"/>
                </a:lnTo>
                <a:lnTo>
                  <a:pt x="40" y="145"/>
                </a:lnTo>
                <a:lnTo>
                  <a:pt x="38" y="147"/>
                </a:lnTo>
                <a:lnTo>
                  <a:pt x="36" y="147"/>
                </a:lnTo>
                <a:lnTo>
                  <a:pt x="36" y="149"/>
                </a:lnTo>
                <a:lnTo>
                  <a:pt x="36" y="149"/>
                </a:lnTo>
                <a:lnTo>
                  <a:pt x="35" y="152"/>
                </a:lnTo>
                <a:lnTo>
                  <a:pt x="36" y="154"/>
                </a:lnTo>
                <a:lnTo>
                  <a:pt x="36" y="156"/>
                </a:lnTo>
                <a:lnTo>
                  <a:pt x="36" y="157"/>
                </a:lnTo>
                <a:lnTo>
                  <a:pt x="36" y="161"/>
                </a:lnTo>
                <a:lnTo>
                  <a:pt x="36" y="161"/>
                </a:lnTo>
                <a:lnTo>
                  <a:pt x="36" y="161"/>
                </a:lnTo>
                <a:lnTo>
                  <a:pt x="35" y="161"/>
                </a:lnTo>
                <a:lnTo>
                  <a:pt x="35" y="163"/>
                </a:lnTo>
                <a:lnTo>
                  <a:pt x="35" y="163"/>
                </a:lnTo>
                <a:lnTo>
                  <a:pt x="31" y="163"/>
                </a:lnTo>
                <a:lnTo>
                  <a:pt x="28" y="161"/>
                </a:lnTo>
                <a:lnTo>
                  <a:pt x="26" y="161"/>
                </a:lnTo>
                <a:lnTo>
                  <a:pt x="24" y="163"/>
                </a:lnTo>
                <a:lnTo>
                  <a:pt x="22" y="164"/>
                </a:lnTo>
                <a:lnTo>
                  <a:pt x="21" y="168"/>
                </a:lnTo>
                <a:lnTo>
                  <a:pt x="21" y="170"/>
                </a:lnTo>
                <a:lnTo>
                  <a:pt x="19" y="171"/>
                </a:lnTo>
                <a:lnTo>
                  <a:pt x="17" y="173"/>
                </a:lnTo>
                <a:lnTo>
                  <a:pt x="17" y="175"/>
                </a:lnTo>
                <a:lnTo>
                  <a:pt x="15" y="177"/>
                </a:lnTo>
                <a:lnTo>
                  <a:pt x="15" y="178"/>
                </a:lnTo>
                <a:lnTo>
                  <a:pt x="14" y="178"/>
                </a:lnTo>
                <a:lnTo>
                  <a:pt x="12" y="178"/>
                </a:lnTo>
                <a:lnTo>
                  <a:pt x="12" y="178"/>
                </a:lnTo>
                <a:lnTo>
                  <a:pt x="12" y="177"/>
                </a:lnTo>
                <a:lnTo>
                  <a:pt x="12" y="173"/>
                </a:lnTo>
                <a:lnTo>
                  <a:pt x="10" y="173"/>
                </a:lnTo>
                <a:lnTo>
                  <a:pt x="10" y="168"/>
                </a:lnTo>
                <a:lnTo>
                  <a:pt x="10" y="164"/>
                </a:lnTo>
                <a:lnTo>
                  <a:pt x="8" y="163"/>
                </a:lnTo>
                <a:lnTo>
                  <a:pt x="7" y="159"/>
                </a:lnTo>
                <a:lnTo>
                  <a:pt x="5" y="156"/>
                </a:lnTo>
                <a:lnTo>
                  <a:pt x="1" y="150"/>
                </a:lnTo>
                <a:lnTo>
                  <a:pt x="0" y="147"/>
                </a:lnTo>
                <a:lnTo>
                  <a:pt x="0" y="143"/>
                </a:lnTo>
                <a:lnTo>
                  <a:pt x="0" y="140"/>
                </a:lnTo>
                <a:lnTo>
                  <a:pt x="0" y="136"/>
                </a:lnTo>
                <a:lnTo>
                  <a:pt x="0" y="131"/>
                </a:lnTo>
                <a:lnTo>
                  <a:pt x="1" y="133"/>
                </a:lnTo>
                <a:lnTo>
                  <a:pt x="3" y="135"/>
                </a:lnTo>
                <a:lnTo>
                  <a:pt x="5" y="133"/>
                </a:lnTo>
                <a:lnTo>
                  <a:pt x="7" y="133"/>
                </a:lnTo>
                <a:lnTo>
                  <a:pt x="7" y="133"/>
                </a:lnTo>
                <a:lnTo>
                  <a:pt x="8" y="131"/>
                </a:lnTo>
                <a:lnTo>
                  <a:pt x="10" y="131"/>
                </a:lnTo>
                <a:lnTo>
                  <a:pt x="12" y="131"/>
                </a:lnTo>
                <a:lnTo>
                  <a:pt x="12" y="131"/>
                </a:lnTo>
                <a:lnTo>
                  <a:pt x="14" y="129"/>
                </a:lnTo>
                <a:lnTo>
                  <a:pt x="14" y="129"/>
                </a:lnTo>
                <a:lnTo>
                  <a:pt x="15" y="129"/>
                </a:lnTo>
                <a:lnTo>
                  <a:pt x="17" y="129"/>
                </a:lnTo>
                <a:lnTo>
                  <a:pt x="17" y="129"/>
                </a:lnTo>
                <a:lnTo>
                  <a:pt x="19" y="131"/>
                </a:lnTo>
                <a:lnTo>
                  <a:pt x="21" y="131"/>
                </a:lnTo>
                <a:lnTo>
                  <a:pt x="21" y="131"/>
                </a:lnTo>
                <a:lnTo>
                  <a:pt x="21" y="129"/>
                </a:lnTo>
                <a:lnTo>
                  <a:pt x="21" y="129"/>
                </a:lnTo>
                <a:lnTo>
                  <a:pt x="22" y="129"/>
                </a:lnTo>
                <a:lnTo>
                  <a:pt x="24" y="129"/>
                </a:lnTo>
                <a:lnTo>
                  <a:pt x="26" y="128"/>
                </a:lnTo>
                <a:lnTo>
                  <a:pt x="26" y="126"/>
                </a:lnTo>
                <a:lnTo>
                  <a:pt x="26" y="124"/>
                </a:lnTo>
                <a:lnTo>
                  <a:pt x="24" y="124"/>
                </a:lnTo>
                <a:lnTo>
                  <a:pt x="24" y="123"/>
                </a:lnTo>
                <a:lnTo>
                  <a:pt x="24" y="123"/>
                </a:lnTo>
                <a:lnTo>
                  <a:pt x="24" y="121"/>
                </a:lnTo>
                <a:lnTo>
                  <a:pt x="24" y="121"/>
                </a:lnTo>
                <a:lnTo>
                  <a:pt x="24" y="121"/>
                </a:lnTo>
                <a:lnTo>
                  <a:pt x="24" y="119"/>
                </a:lnTo>
                <a:lnTo>
                  <a:pt x="24" y="117"/>
                </a:lnTo>
                <a:lnTo>
                  <a:pt x="24" y="117"/>
                </a:lnTo>
                <a:lnTo>
                  <a:pt x="22" y="116"/>
                </a:lnTo>
                <a:lnTo>
                  <a:pt x="21" y="114"/>
                </a:lnTo>
                <a:lnTo>
                  <a:pt x="21" y="112"/>
                </a:lnTo>
                <a:lnTo>
                  <a:pt x="22" y="110"/>
                </a:lnTo>
                <a:lnTo>
                  <a:pt x="22" y="109"/>
                </a:lnTo>
                <a:lnTo>
                  <a:pt x="22" y="107"/>
                </a:lnTo>
                <a:lnTo>
                  <a:pt x="22" y="105"/>
                </a:lnTo>
                <a:lnTo>
                  <a:pt x="24" y="105"/>
                </a:lnTo>
                <a:lnTo>
                  <a:pt x="24" y="103"/>
                </a:lnTo>
                <a:lnTo>
                  <a:pt x="26" y="102"/>
                </a:lnTo>
                <a:lnTo>
                  <a:pt x="24" y="100"/>
                </a:lnTo>
                <a:lnTo>
                  <a:pt x="22" y="98"/>
                </a:lnTo>
                <a:lnTo>
                  <a:pt x="22" y="96"/>
                </a:lnTo>
                <a:lnTo>
                  <a:pt x="24" y="95"/>
                </a:lnTo>
                <a:lnTo>
                  <a:pt x="24" y="95"/>
                </a:lnTo>
                <a:lnTo>
                  <a:pt x="26" y="95"/>
                </a:lnTo>
                <a:lnTo>
                  <a:pt x="28" y="95"/>
                </a:lnTo>
                <a:lnTo>
                  <a:pt x="28" y="96"/>
                </a:lnTo>
                <a:lnTo>
                  <a:pt x="28" y="96"/>
                </a:lnTo>
                <a:lnTo>
                  <a:pt x="29" y="95"/>
                </a:lnTo>
                <a:lnTo>
                  <a:pt x="29" y="93"/>
                </a:lnTo>
                <a:lnTo>
                  <a:pt x="31" y="89"/>
                </a:lnTo>
                <a:lnTo>
                  <a:pt x="33" y="88"/>
                </a:lnTo>
                <a:lnTo>
                  <a:pt x="35" y="86"/>
                </a:lnTo>
                <a:lnTo>
                  <a:pt x="36" y="84"/>
                </a:lnTo>
                <a:lnTo>
                  <a:pt x="36" y="82"/>
                </a:lnTo>
                <a:lnTo>
                  <a:pt x="35" y="79"/>
                </a:lnTo>
                <a:lnTo>
                  <a:pt x="35" y="77"/>
                </a:lnTo>
                <a:lnTo>
                  <a:pt x="38" y="75"/>
                </a:lnTo>
                <a:lnTo>
                  <a:pt x="40" y="74"/>
                </a:lnTo>
                <a:lnTo>
                  <a:pt x="43" y="70"/>
                </a:lnTo>
                <a:lnTo>
                  <a:pt x="49" y="70"/>
                </a:lnTo>
                <a:lnTo>
                  <a:pt x="50" y="70"/>
                </a:lnTo>
                <a:lnTo>
                  <a:pt x="52" y="70"/>
                </a:lnTo>
                <a:lnTo>
                  <a:pt x="54" y="68"/>
                </a:lnTo>
                <a:lnTo>
                  <a:pt x="56" y="67"/>
                </a:lnTo>
                <a:lnTo>
                  <a:pt x="57" y="68"/>
                </a:lnTo>
                <a:lnTo>
                  <a:pt x="59" y="68"/>
                </a:lnTo>
                <a:lnTo>
                  <a:pt x="63" y="68"/>
                </a:lnTo>
                <a:lnTo>
                  <a:pt x="64" y="68"/>
                </a:lnTo>
                <a:lnTo>
                  <a:pt x="68" y="68"/>
                </a:lnTo>
                <a:lnTo>
                  <a:pt x="70" y="68"/>
                </a:lnTo>
                <a:lnTo>
                  <a:pt x="70" y="67"/>
                </a:lnTo>
                <a:lnTo>
                  <a:pt x="70" y="65"/>
                </a:lnTo>
                <a:lnTo>
                  <a:pt x="71" y="63"/>
                </a:lnTo>
                <a:lnTo>
                  <a:pt x="73" y="63"/>
                </a:lnTo>
                <a:lnTo>
                  <a:pt x="73" y="63"/>
                </a:lnTo>
                <a:lnTo>
                  <a:pt x="75" y="61"/>
                </a:lnTo>
                <a:lnTo>
                  <a:pt x="75" y="60"/>
                </a:lnTo>
                <a:lnTo>
                  <a:pt x="77" y="60"/>
                </a:lnTo>
                <a:lnTo>
                  <a:pt x="80" y="58"/>
                </a:lnTo>
                <a:lnTo>
                  <a:pt x="80" y="58"/>
                </a:lnTo>
                <a:lnTo>
                  <a:pt x="82" y="58"/>
                </a:lnTo>
                <a:lnTo>
                  <a:pt x="85" y="54"/>
                </a:lnTo>
                <a:lnTo>
                  <a:pt x="87" y="54"/>
                </a:lnTo>
                <a:lnTo>
                  <a:pt x="90" y="53"/>
                </a:lnTo>
                <a:lnTo>
                  <a:pt x="92" y="51"/>
                </a:lnTo>
                <a:lnTo>
                  <a:pt x="94" y="49"/>
                </a:lnTo>
                <a:lnTo>
                  <a:pt x="96" y="49"/>
                </a:lnTo>
                <a:lnTo>
                  <a:pt x="97" y="51"/>
                </a:lnTo>
                <a:lnTo>
                  <a:pt x="97" y="53"/>
                </a:lnTo>
                <a:lnTo>
                  <a:pt x="97" y="54"/>
                </a:lnTo>
                <a:lnTo>
                  <a:pt x="97" y="58"/>
                </a:lnTo>
                <a:lnTo>
                  <a:pt x="99" y="61"/>
                </a:lnTo>
                <a:lnTo>
                  <a:pt x="99" y="63"/>
                </a:lnTo>
                <a:lnTo>
                  <a:pt x="99" y="67"/>
                </a:lnTo>
                <a:lnTo>
                  <a:pt x="99" y="68"/>
                </a:lnTo>
                <a:lnTo>
                  <a:pt x="97" y="72"/>
                </a:lnTo>
                <a:lnTo>
                  <a:pt x="96" y="74"/>
                </a:lnTo>
                <a:lnTo>
                  <a:pt x="94" y="74"/>
                </a:lnTo>
                <a:lnTo>
                  <a:pt x="92" y="72"/>
                </a:lnTo>
                <a:lnTo>
                  <a:pt x="90" y="72"/>
                </a:lnTo>
                <a:lnTo>
                  <a:pt x="90" y="72"/>
                </a:lnTo>
                <a:lnTo>
                  <a:pt x="90" y="72"/>
                </a:lnTo>
                <a:lnTo>
                  <a:pt x="90" y="70"/>
                </a:lnTo>
                <a:lnTo>
                  <a:pt x="89" y="65"/>
                </a:lnTo>
                <a:lnTo>
                  <a:pt x="87" y="61"/>
                </a:lnTo>
                <a:lnTo>
                  <a:pt x="87" y="63"/>
                </a:lnTo>
                <a:lnTo>
                  <a:pt x="85" y="65"/>
                </a:lnTo>
                <a:lnTo>
                  <a:pt x="85" y="67"/>
                </a:lnTo>
                <a:lnTo>
                  <a:pt x="83" y="68"/>
                </a:lnTo>
                <a:lnTo>
                  <a:pt x="82" y="70"/>
                </a:lnTo>
                <a:lnTo>
                  <a:pt x="80" y="72"/>
                </a:lnTo>
                <a:lnTo>
                  <a:pt x="80" y="74"/>
                </a:lnTo>
                <a:lnTo>
                  <a:pt x="80" y="75"/>
                </a:lnTo>
                <a:lnTo>
                  <a:pt x="80" y="75"/>
                </a:lnTo>
                <a:lnTo>
                  <a:pt x="82" y="77"/>
                </a:lnTo>
                <a:lnTo>
                  <a:pt x="82" y="75"/>
                </a:lnTo>
                <a:lnTo>
                  <a:pt x="83" y="75"/>
                </a:lnTo>
                <a:lnTo>
                  <a:pt x="83" y="74"/>
                </a:lnTo>
                <a:lnTo>
                  <a:pt x="85" y="75"/>
                </a:lnTo>
                <a:lnTo>
                  <a:pt x="85" y="77"/>
                </a:lnTo>
                <a:lnTo>
                  <a:pt x="87" y="79"/>
                </a:lnTo>
                <a:lnTo>
                  <a:pt x="87" y="79"/>
                </a:lnTo>
                <a:lnTo>
                  <a:pt x="89" y="79"/>
                </a:lnTo>
                <a:lnTo>
                  <a:pt x="90" y="77"/>
                </a:lnTo>
                <a:lnTo>
                  <a:pt x="90" y="77"/>
                </a:lnTo>
                <a:lnTo>
                  <a:pt x="92" y="77"/>
                </a:lnTo>
                <a:lnTo>
                  <a:pt x="94" y="77"/>
                </a:lnTo>
                <a:lnTo>
                  <a:pt x="97" y="77"/>
                </a:lnTo>
                <a:lnTo>
                  <a:pt x="97" y="79"/>
                </a:lnTo>
                <a:lnTo>
                  <a:pt x="97" y="79"/>
                </a:lnTo>
                <a:lnTo>
                  <a:pt x="97" y="81"/>
                </a:lnTo>
                <a:lnTo>
                  <a:pt x="97" y="81"/>
                </a:lnTo>
                <a:lnTo>
                  <a:pt x="99" y="81"/>
                </a:lnTo>
                <a:lnTo>
                  <a:pt x="99" y="81"/>
                </a:lnTo>
                <a:lnTo>
                  <a:pt x="99" y="81"/>
                </a:lnTo>
                <a:lnTo>
                  <a:pt x="101" y="77"/>
                </a:lnTo>
                <a:lnTo>
                  <a:pt x="103" y="75"/>
                </a:lnTo>
                <a:lnTo>
                  <a:pt x="104" y="75"/>
                </a:lnTo>
                <a:lnTo>
                  <a:pt x="104" y="74"/>
                </a:lnTo>
                <a:lnTo>
                  <a:pt x="106" y="74"/>
                </a:lnTo>
                <a:lnTo>
                  <a:pt x="108" y="74"/>
                </a:lnTo>
                <a:lnTo>
                  <a:pt x="108" y="75"/>
                </a:lnTo>
                <a:lnTo>
                  <a:pt x="108" y="77"/>
                </a:lnTo>
                <a:lnTo>
                  <a:pt x="108" y="77"/>
                </a:lnTo>
                <a:lnTo>
                  <a:pt x="106" y="79"/>
                </a:lnTo>
                <a:lnTo>
                  <a:pt x="104" y="79"/>
                </a:lnTo>
                <a:lnTo>
                  <a:pt x="103" y="79"/>
                </a:lnTo>
                <a:lnTo>
                  <a:pt x="103" y="79"/>
                </a:lnTo>
                <a:lnTo>
                  <a:pt x="103" y="81"/>
                </a:lnTo>
                <a:lnTo>
                  <a:pt x="103" y="81"/>
                </a:lnTo>
                <a:lnTo>
                  <a:pt x="104" y="82"/>
                </a:lnTo>
                <a:lnTo>
                  <a:pt x="106" y="82"/>
                </a:lnTo>
                <a:lnTo>
                  <a:pt x="106" y="82"/>
                </a:lnTo>
                <a:lnTo>
                  <a:pt x="108" y="82"/>
                </a:lnTo>
                <a:lnTo>
                  <a:pt x="111" y="82"/>
                </a:lnTo>
                <a:lnTo>
                  <a:pt x="115" y="82"/>
                </a:lnTo>
                <a:lnTo>
                  <a:pt x="118" y="84"/>
                </a:lnTo>
                <a:lnTo>
                  <a:pt x="118" y="84"/>
                </a:lnTo>
                <a:lnTo>
                  <a:pt x="118" y="86"/>
                </a:lnTo>
                <a:lnTo>
                  <a:pt x="122" y="88"/>
                </a:lnTo>
                <a:lnTo>
                  <a:pt x="125" y="88"/>
                </a:lnTo>
                <a:lnTo>
                  <a:pt x="125" y="89"/>
                </a:lnTo>
                <a:lnTo>
                  <a:pt x="127" y="91"/>
                </a:lnTo>
                <a:lnTo>
                  <a:pt x="127" y="91"/>
                </a:lnTo>
                <a:lnTo>
                  <a:pt x="129" y="91"/>
                </a:lnTo>
                <a:lnTo>
                  <a:pt x="131" y="89"/>
                </a:lnTo>
                <a:lnTo>
                  <a:pt x="131" y="88"/>
                </a:lnTo>
                <a:lnTo>
                  <a:pt x="132" y="86"/>
                </a:lnTo>
                <a:lnTo>
                  <a:pt x="136" y="89"/>
                </a:lnTo>
                <a:lnTo>
                  <a:pt x="138" y="95"/>
                </a:lnTo>
                <a:lnTo>
                  <a:pt x="139" y="96"/>
                </a:lnTo>
                <a:lnTo>
                  <a:pt x="139" y="98"/>
                </a:lnTo>
                <a:lnTo>
                  <a:pt x="141" y="100"/>
                </a:lnTo>
                <a:lnTo>
                  <a:pt x="143" y="100"/>
                </a:lnTo>
                <a:lnTo>
                  <a:pt x="143" y="98"/>
                </a:lnTo>
                <a:lnTo>
                  <a:pt x="143" y="96"/>
                </a:lnTo>
                <a:lnTo>
                  <a:pt x="143" y="95"/>
                </a:lnTo>
                <a:lnTo>
                  <a:pt x="143" y="91"/>
                </a:lnTo>
                <a:lnTo>
                  <a:pt x="145" y="88"/>
                </a:lnTo>
                <a:lnTo>
                  <a:pt x="146" y="86"/>
                </a:lnTo>
                <a:lnTo>
                  <a:pt x="148" y="84"/>
                </a:lnTo>
                <a:lnTo>
                  <a:pt x="150" y="84"/>
                </a:lnTo>
                <a:lnTo>
                  <a:pt x="152" y="82"/>
                </a:lnTo>
                <a:lnTo>
                  <a:pt x="153" y="81"/>
                </a:lnTo>
                <a:lnTo>
                  <a:pt x="155" y="82"/>
                </a:lnTo>
                <a:lnTo>
                  <a:pt x="155" y="82"/>
                </a:lnTo>
                <a:lnTo>
                  <a:pt x="155" y="84"/>
                </a:lnTo>
                <a:lnTo>
                  <a:pt x="155" y="84"/>
                </a:lnTo>
                <a:lnTo>
                  <a:pt x="155" y="86"/>
                </a:lnTo>
                <a:lnTo>
                  <a:pt x="155" y="89"/>
                </a:lnTo>
                <a:lnTo>
                  <a:pt x="153" y="89"/>
                </a:lnTo>
                <a:lnTo>
                  <a:pt x="153" y="91"/>
                </a:lnTo>
                <a:lnTo>
                  <a:pt x="152" y="96"/>
                </a:lnTo>
                <a:lnTo>
                  <a:pt x="152" y="98"/>
                </a:lnTo>
                <a:lnTo>
                  <a:pt x="150" y="100"/>
                </a:lnTo>
                <a:lnTo>
                  <a:pt x="150" y="103"/>
                </a:lnTo>
                <a:lnTo>
                  <a:pt x="148" y="105"/>
                </a:lnTo>
                <a:lnTo>
                  <a:pt x="146" y="107"/>
                </a:lnTo>
                <a:lnTo>
                  <a:pt x="143" y="109"/>
                </a:lnTo>
                <a:lnTo>
                  <a:pt x="141" y="107"/>
                </a:lnTo>
                <a:lnTo>
                  <a:pt x="139" y="107"/>
                </a:lnTo>
                <a:lnTo>
                  <a:pt x="139" y="109"/>
                </a:lnTo>
                <a:lnTo>
                  <a:pt x="139" y="110"/>
                </a:lnTo>
                <a:lnTo>
                  <a:pt x="141" y="112"/>
                </a:lnTo>
                <a:lnTo>
                  <a:pt x="143" y="112"/>
                </a:lnTo>
                <a:lnTo>
                  <a:pt x="145" y="112"/>
                </a:lnTo>
                <a:lnTo>
                  <a:pt x="146" y="110"/>
                </a:lnTo>
                <a:lnTo>
                  <a:pt x="148" y="110"/>
                </a:lnTo>
                <a:lnTo>
                  <a:pt x="150" y="109"/>
                </a:lnTo>
                <a:lnTo>
                  <a:pt x="152" y="107"/>
                </a:lnTo>
                <a:lnTo>
                  <a:pt x="152" y="103"/>
                </a:lnTo>
                <a:lnTo>
                  <a:pt x="153" y="100"/>
                </a:lnTo>
                <a:lnTo>
                  <a:pt x="153" y="98"/>
                </a:lnTo>
                <a:lnTo>
                  <a:pt x="155" y="96"/>
                </a:lnTo>
                <a:lnTo>
                  <a:pt x="155" y="95"/>
                </a:lnTo>
                <a:lnTo>
                  <a:pt x="155" y="93"/>
                </a:lnTo>
                <a:lnTo>
                  <a:pt x="155" y="91"/>
                </a:lnTo>
                <a:lnTo>
                  <a:pt x="155" y="89"/>
                </a:lnTo>
                <a:lnTo>
                  <a:pt x="157" y="88"/>
                </a:lnTo>
                <a:lnTo>
                  <a:pt x="159" y="88"/>
                </a:lnTo>
                <a:lnTo>
                  <a:pt x="159" y="88"/>
                </a:lnTo>
                <a:lnTo>
                  <a:pt x="160" y="89"/>
                </a:lnTo>
                <a:lnTo>
                  <a:pt x="160" y="91"/>
                </a:lnTo>
                <a:lnTo>
                  <a:pt x="160" y="93"/>
                </a:lnTo>
                <a:lnTo>
                  <a:pt x="162" y="93"/>
                </a:lnTo>
                <a:lnTo>
                  <a:pt x="162" y="95"/>
                </a:lnTo>
                <a:lnTo>
                  <a:pt x="162" y="93"/>
                </a:lnTo>
                <a:lnTo>
                  <a:pt x="160" y="91"/>
                </a:lnTo>
                <a:lnTo>
                  <a:pt x="160" y="89"/>
                </a:lnTo>
                <a:lnTo>
                  <a:pt x="162" y="88"/>
                </a:lnTo>
                <a:lnTo>
                  <a:pt x="164" y="88"/>
                </a:lnTo>
                <a:lnTo>
                  <a:pt x="166" y="88"/>
                </a:lnTo>
                <a:lnTo>
                  <a:pt x="171" y="91"/>
                </a:lnTo>
                <a:lnTo>
                  <a:pt x="171" y="89"/>
                </a:lnTo>
                <a:lnTo>
                  <a:pt x="169" y="88"/>
                </a:lnTo>
                <a:lnTo>
                  <a:pt x="169" y="88"/>
                </a:lnTo>
                <a:lnTo>
                  <a:pt x="169" y="86"/>
                </a:lnTo>
                <a:lnTo>
                  <a:pt x="169" y="84"/>
                </a:lnTo>
                <a:lnTo>
                  <a:pt x="169" y="82"/>
                </a:lnTo>
                <a:lnTo>
                  <a:pt x="171" y="82"/>
                </a:lnTo>
                <a:lnTo>
                  <a:pt x="174" y="82"/>
                </a:lnTo>
                <a:lnTo>
                  <a:pt x="178" y="82"/>
                </a:lnTo>
                <a:lnTo>
                  <a:pt x="179" y="82"/>
                </a:lnTo>
                <a:lnTo>
                  <a:pt x="179" y="81"/>
                </a:lnTo>
                <a:lnTo>
                  <a:pt x="179" y="79"/>
                </a:lnTo>
                <a:lnTo>
                  <a:pt x="179" y="77"/>
                </a:lnTo>
                <a:lnTo>
                  <a:pt x="179" y="75"/>
                </a:lnTo>
                <a:lnTo>
                  <a:pt x="181" y="75"/>
                </a:lnTo>
                <a:lnTo>
                  <a:pt x="185" y="74"/>
                </a:lnTo>
                <a:lnTo>
                  <a:pt x="186" y="72"/>
                </a:lnTo>
                <a:lnTo>
                  <a:pt x="188" y="72"/>
                </a:lnTo>
                <a:lnTo>
                  <a:pt x="190" y="72"/>
                </a:lnTo>
                <a:lnTo>
                  <a:pt x="192" y="72"/>
                </a:lnTo>
                <a:lnTo>
                  <a:pt x="193" y="72"/>
                </a:lnTo>
                <a:lnTo>
                  <a:pt x="195" y="72"/>
                </a:lnTo>
                <a:lnTo>
                  <a:pt x="197" y="70"/>
                </a:lnTo>
                <a:lnTo>
                  <a:pt x="197" y="68"/>
                </a:lnTo>
                <a:lnTo>
                  <a:pt x="197" y="67"/>
                </a:lnTo>
                <a:lnTo>
                  <a:pt x="197" y="65"/>
                </a:lnTo>
                <a:lnTo>
                  <a:pt x="197" y="65"/>
                </a:lnTo>
                <a:lnTo>
                  <a:pt x="199" y="63"/>
                </a:lnTo>
                <a:lnTo>
                  <a:pt x="200" y="65"/>
                </a:lnTo>
                <a:lnTo>
                  <a:pt x="202" y="65"/>
                </a:lnTo>
                <a:lnTo>
                  <a:pt x="202" y="67"/>
                </a:lnTo>
                <a:lnTo>
                  <a:pt x="202" y="67"/>
                </a:lnTo>
                <a:lnTo>
                  <a:pt x="204" y="67"/>
                </a:lnTo>
                <a:lnTo>
                  <a:pt x="206" y="67"/>
                </a:lnTo>
                <a:lnTo>
                  <a:pt x="207" y="67"/>
                </a:lnTo>
                <a:lnTo>
                  <a:pt x="209" y="67"/>
                </a:lnTo>
                <a:lnTo>
                  <a:pt x="211" y="68"/>
                </a:lnTo>
                <a:lnTo>
                  <a:pt x="211" y="70"/>
                </a:lnTo>
                <a:lnTo>
                  <a:pt x="211" y="74"/>
                </a:lnTo>
                <a:lnTo>
                  <a:pt x="211" y="77"/>
                </a:lnTo>
                <a:lnTo>
                  <a:pt x="209" y="81"/>
                </a:lnTo>
                <a:lnTo>
                  <a:pt x="206" y="84"/>
                </a:lnTo>
                <a:lnTo>
                  <a:pt x="204" y="88"/>
                </a:lnTo>
                <a:lnTo>
                  <a:pt x="206" y="84"/>
                </a:lnTo>
                <a:lnTo>
                  <a:pt x="207" y="82"/>
                </a:lnTo>
                <a:lnTo>
                  <a:pt x="211" y="82"/>
                </a:lnTo>
                <a:lnTo>
                  <a:pt x="213" y="81"/>
                </a:lnTo>
                <a:lnTo>
                  <a:pt x="214" y="79"/>
                </a:lnTo>
                <a:lnTo>
                  <a:pt x="216" y="79"/>
                </a:lnTo>
                <a:lnTo>
                  <a:pt x="218" y="79"/>
                </a:lnTo>
                <a:lnTo>
                  <a:pt x="221" y="79"/>
                </a:lnTo>
                <a:lnTo>
                  <a:pt x="221" y="79"/>
                </a:lnTo>
                <a:lnTo>
                  <a:pt x="223" y="79"/>
                </a:lnTo>
                <a:lnTo>
                  <a:pt x="225" y="79"/>
                </a:lnTo>
                <a:lnTo>
                  <a:pt x="227" y="79"/>
                </a:lnTo>
                <a:lnTo>
                  <a:pt x="227" y="79"/>
                </a:lnTo>
                <a:lnTo>
                  <a:pt x="228" y="79"/>
                </a:lnTo>
                <a:lnTo>
                  <a:pt x="228" y="77"/>
                </a:lnTo>
                <a:lnTo>
                  <a:pt x="228" y="75"/>
                </a:lnTo>
                <a:lnTo>
                  <a:pt x="228" y="75"/>
                </a:lnTo>
                <a:lnTo>
                  <a:pt x="230" y="74"/>
                </a:lnTo>
                <a:lnTo>
                  <a:pt x="232" y="75"/>
                </a:lnTo>
                <a:lnTo>
                  <a:pt x="232" y="75"/>
                </a:lnTo>
                <a:lnTo>
                  <a:pt x="232" y="77"/>
                </a:lnTo>
                <a:lnTo>
                  <a:pt x="232" y="75"/>
                </a:lnTo>
                <a:lnTo>
                  <a:pt x="232" y="74"/>
                </a:lnTo>
                <a:lnTo>
                  <a:pt x="234" y="72"/>
                </a:lnTo>
                <a:lnTo>
                  <a:pt x="235" y="74"/>
                </a:lnTo>
                <a:lnTo>
                  <a:pt x="235" y="74"/>
                </a:lnTo>
                <a:lnTo>
                  <a:pt x="235" y="75"/>
                </a:lnTo>
                <a:lnTo>
                  <a:pt x="237" y="75"/>
                </a:lnTo>
                <a:lnTo>
                  <a:pt x="239" y="77"/>
                </a:lnTo>
                <a:lnTo>
                  <a:pt x="239" y="77"/>
                </a:lnTo>
                <a:lnTo>
                  <a:pt x="239" y="79"/>
                </a:lnTo>
                <a:lnTo>
                  <a:pt x="241" y="79"/>
                </a:lnTo>
                <a:lnTo>
                  <a:pt x="241" y="81"/>
                </a:lnTo>
                <a:lnTo>
                  <a:pt x="242" y="81"/>
                </a:lnTo>
                <a:lnTo>
                  <a:pt x="244" y="82"/>
                </a:lnTo>
                <a:lnTo>
                  <a:pt x="244" y="82"/>
                </a:lnTo>
                <a:lnTo>
                  <a:pt x="244" y="82"/>
                </a:lnTo>
                <a:lnTo>
                  <a:pt x="246" y="81"/>
                </a:lnTo>
                <a:lnTo>
                  <a:pt x="246" y="79"/>
                </a:lnTo>
                <a:lnTo>
                  <a:pt x="246" y="79"/>
                </a:lnTo>
                <a:lnTo>
                  <a:pt x="246" y="77"/>
                </a:lnTo>
                <a:lnTo>
                  <a:pt x="246" y="75"/>
                </a:lnTo>
                <a:lnTo>
                  <a:pt x="248" y="75"/>
                </a:lnTo>
                <a:lnTo>
                  <a:pt x="248" y="74"/>
                </a:lnTo>
                <a:lnTo>
                  <a:pt x="249" y="74"/>
                </a:lnTo>
                <a:lnTo>
                  <a:pt x="251" y="72"/>
                </a:lnTo>
                <a:lnTo>
                  <a:pt x="253" y="72"/>
                </a:lnTo>
                <a:lnTo>
                  <a:pt x="253" y="70"/>
                </a:lnTo>
                <a:lnTo>
                  <a:pt x="253" y="68"/>
                </a:lnTo>
                <a:lnTo>
                  <a:pt x="253" y="68"/>
                </a:lnTo>
                <a:lnTo>
                  <a:pt x="251" y="67"/>
                </a:lnTo>
                <a:lnTo>
                  <a:pt x="251" y="65"/>
                </a:lnTo>
                <a:lnTo>
                  <a:pt x="253" y="63"/>
                </a:lnTo>
                <a:lnTo>
                  <a:pt x="253" y="61"/>
                </a:lnTo>
                <a:lnTo>
                  <a:pt x="254" y="60"/>
                </a:lnTo>
                <a:lnTo>
                  <a:pt x="256" y="60"/>
                </a:lnTo>
                <a:lnTo>
                  <a:pt x="256" y="61"/>
                </a:lnTo>
                <a:lnTo>
                  <a:pt x="258" y="61"/>
                </a:lnTo>
                <a:lnTo>
                  <a:pt x="258" y="61"/>
                </a:lnTo>
                <a:lnTo>
                  <a:pt x="260" y="60"/>
                </a:lnTo>
                <a:lnTo>
                  <a:pt x="260" y="58"/>
                </a:lnTo>
                <a:lnTo>
                  <a:pt x="261" y="58"/>
                </a:lnTo>
                <a:lnTo>
                  <a:pt x="265" y="58"/>
                </a:lnTo>
                <a:lnTo>
                  <a:pt x="267" y="58"/>
                </a:lnTo>
                <a:lnTo>
                  <a:pt x="268" y="56"/>
                </a:lnTo>
                <a:lnTo>
                  <a:pt x="270" y="56"/>
                </a:lnTo>
                <a:lnTo>
                  <a:pt x="272" y="54"/>
                </a:lnTo>
                <a:lnTo>
                  <a:pt x="272" y="51"/>
                </a:lnTo>
                <a:lnTo>
                  <a:pt x="274" y="49"/>
                </a:lnTo>
                <a:lnTo>
                  <a:pt x="275" y="47"/>
                </a:lnTo>
                <a:lnTo>
                  <a:pt x="277" y="47"/>
                </a:lnTo>
                <a:lnTo>
                  <a:pt x="279" y="47"/>
                </a:lnTo>
                <a:lnTo>
                  <a:pt x="281" y="49"/>
                </a:lnTo>
                <a:lnTo>
                  <a:pt x="282" y="49"/>
                </a:lnTo>
                <a:lnTo>
                  <a:pt x="284" y="49"/>
                </a:lnTo>
                <a:lnTo>
                  <a:pt x="284" y="47"/>
                </a:lnTo>
                <a:lnTo>
                  <a:pt x="284" y="46"/>
                </a:lnTo>
                <a:lnTo>
                  <a:pt x="284" y="44"/>
                </a:lnTo>
                <a:lnTo>
                  <a:pt x="286" y="42"/>
                </a:lnTo>
                <a:lnTo>
                  <a:pt x="286" y="40"/>
                </a:lnTo>
                <a:lnTo>
                  <a:pt x="288" y="39"/>
                </a:lnTo>
                <a:lnTo>
                  <a:pt x="288" y="37"/>
                </a:lnTo>
                <a:lnTo>
                  <a:pt x="289" y="37"/>
                </a:lnTo>
                <a:lnTo>
                  <a:pt x="291" y="35"/>
                </a:lnTo>
                <a:lnTo>
                  <a:pt x="293" y="35"/>
                </a:lnTo>
                <a:lnTo>
                  <a:pt x="295" y="33"/>
                </a:lnTo>
                <a:lnTo>
                  <a:pt x="293" y="33"/>
                </a:lnTo>
                <a:lnTo>
                  <a:pt x="291" y="33"/>
                </a:lnTo>
                <a:lnTo>
                  <a:pt x="291" y="33"/>
                </a:lnTo>
                <a:lnTo>
                  <a:pt x="289" y="33"/>
                </a:lnTo>
                <a:lnTo>
                  <a:pt x="288" y="32"/>
                </a:lnTo>
                <a:lnTo>
                  <a:pt x="288" y="30"/>
                </a:lnTo>
                <a:lnTo>
                  <a:pt x="289" y="28"/>
                </a:lnTo>
                <a:lnTo>
                  <a:pt x="289" y="27"/>
                </a:lnTo>
                <a:lnTo>
                  <a:pt x="289" y="27"/>
                </a:lnTo>
                <a:lnTo>
                  <a:pt x="289" y="25"/>
                </a:lnTo>
                <a:lnTo>
                  <a:pt x="291" y="25"/>
                </a:lnTo>
                <a:lnTo>
                  <a:pt x="293" y="21"/>
                </a:lnTo>
                <a:lnTo>
                  <a:pt x="293" y="20"/>
                </a:lnTo>
                <a:lnTo>
                  <a:pt x="296" y="16"/>
                </a:lnTo>
                <a:lnTo>
                  <a:pt x="302" y="13"/>
                </a:lnTo>
                <a:lnTo>
                  <a:pt x="303" y="11"/>
                </a:lnTo>
                <a:lnTo>
                  <a:pt x="305" y="9"/>
                </a:lnTo>
                <a:lnTo>
                  <a:pt x="309" y="9"/>
                </a:lnTo>
                <a:lnTo>
                  <a:pt x="310" y="7"/>
                </a:lnTo>
                <a:lnTo>
                  <a:pt x="309" y="7"/>
                </a:lnTo>
                <a:lnTo>
                  <a:pt x="307" y="6"/>
                </a:lnTo>
                <a:lnTo>
                  <a:pt x="307" y="4"/>
                </a:lnTo>
                <a:lnTo>
                  <a:pt x="309" y="2"/>
                </a:lnTo>
                <a:lnTo>
                  <a:pt x="309" y="0"/>
                </a:lnTo>
                <a:lnTo>
                  <a:pt x="310" y="0"/>
                </a:lnTo>
                <a:lnTo>
                  <a:pt x="312" y="0"/>
                </a:lnTo>
                <a:close/>
              </a:path>
            </a:pathLst>
          </a:custGeom>
          <a:no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oliennummernplatzhalter 4">
            <a:extLst>
              <a:ext uri="{FF2B5EF4-FFF2-40B4-BE49-F238E27FC236}">
                <a16:creationId xmlns:a16="http://schemas.microsoft.com/office/drawing/2014/main" id="{43A84570-9FF3-40A2-A4B9-7853711222C9}"/>
              </a:ext>
            </a:extLst>
          </p:cNvPr>
          <p:cNvSpPr>
            <a:spLocks noGrp="1"/>
          </p:cNvSpPr>
          <p:nvPr>
            <p:ph type="sldNum" sz="quarter" idx="4"/>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11821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55%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48%</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54%) </a:t>
                      </a:r>
                      <a:r>
                        <a:rPr lang="en-US" sz="1200" dirty="0"/>
                        <a:t>Breast cancer</a:t>
                      </a:r>
                      <a:endParaRPr lang="en-US" sz="1200" b="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14%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10%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a:t>
                      </a:r>
                      <a:r>
                        <a:rPr lang="en-US" sz="1200" dirty="0"/>
                        <a:t>Depression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37%</a:t>
                      </a:r>
                      <a:r>
                        <a:rPr lang="en-US" sz="1200" b="0" noProof="0" dirty="0"/>
                        <a:t> (average 41%) </a:t>
                      </a:r>
                      <a:r>
                        <a:rPr lang="en-US" sz="1200" b="1" noProof="1"/>
                        <a:t>Eternal life </a:t>
                      </a:r>
                      <a:r>
                        <a:rPr lang="en-US" sz="1200" noProof="1"/>
                        <a:t>sounds like hocus pocus, </a:t>
                      </a:r>
                      <a:r>
                        <a:rPr lang="en-US" sz="1200" b="1" noProof="1"/>
                        <a:t>27%</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58%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65%</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92%</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lvl="0">
                        <a:defRPr/>
                      </a:pPr>
                      <a:r>
                        <a:rPr lang="en-US" sz="1200" b="1" kern="1200" noProof="0" dirty="0">
                          <a:solidFill>
                            <a:schemeClr val="tx1"/>
                          </a:solidFill>
                          <a:effectLst/>
                          <a:latin typeface="+mn-lt"/>
                          <a:ea typeface="+mn-ea"/>
                          <a:cs typeface="+mn-cs"/>
                        </a:rPr>
                        <a:t>67%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a:t>
                      </a:r>
                      <a:r>
                        <a:rPr lang="en-US" sz="1200" dirty="0"/>
                        <a:t>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40%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Internet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16%</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53%</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53%</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25%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51%</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95%</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80%</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58%</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18%</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69%</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19</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44E40008-2A3C-42D2-849C-0FC682C079EE}"/>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265713FD-0C5F-4F46-B29B-F6DE26F7FF84}"/>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a:t>RUS</a:t>
            </a:r>
            <a:endParaRPr lang="en-US" dirty="0"/>
          </a:p>
        </p:txBody>
      </p:sp>
      <p:sp>
        <p:nvSpPr>
          <p:cNvPr id="72" name="Freeform 3731">
            <a:extLst>
              <a:ext uri="{FF2B5EF4-FFF2-40B4-BE49-F238E27FC236}">
                <a16:creationId xmlns:a16="http://schemas.microsoft.com/office/drawing/2014/main" id="{3B1252F2-E8D0-484D-8703-2C08C46A708A}"/>
              </a:ext>
            </a:extLst>
          </p:cNvPr>
          <p:cNvSpPr>
            <a:spLocks/>
          </p:cNvSpPr>
          <p:nvPr/>
        </p:nvSpPr>
        <p:spPr bwMode="auto">
          <a:xfrm>
            <a:off x="549934" y="832867"/>
            <a:ext cx="1230952" cy="722771"/>
          </a:xfrm>
          <a:custGeom>
            <a:avLst/>
            <a:gdLst>
              <a:gd name="T0" fmla="*/ 316 w 359"/>
              <a:gd name="T1" fmla="*/ 14 h 206"/>
              <a:gd name="T2" fmla="*/ 317 w 359"/>
              <a:gd name="T3" fmla="*/ 28 h 206"/>
              <a:gd name="T4" fmla="*/ 331 w 359"/>
              <a:gd name="T5" fmla="*/ 44 h 206"/>
              <a:gd name="T6" fmla="*/ 336 w 359"/>
              <a:gd name="T7" fmla="*/ 72 h 206"/>
              <a:gd name="T8" fmla="*/ 350 w 359"/>
              <a:gd name="T9" fmla="*/ 86 h 206"/>
              <a:gd name="T10" fmla="*/ 331 w 359"/>
              <a:gd name="T11" fmla="*/ 88 h 206"/>
              <a:gd name="T12" fmla="*/ 317 w 359"/>
              <a:gd name="T13" fmla="*/ 56 h 206"/>
              <a:gd name="T14" fmla="*/ 317 w 359"/>
              <a:gd name="T15" fmla="*/ 68 h 206"/>
              <a:gd name="T16" fmla="*/ 319 w 359"/>
              <a:gd name="T17" fmla="*/ 91 h 206"/>
              <a:gd name="T18" fmla="*/ 302 w 359"/>
              <a:gd name="T19" fmla="*/ 121 h 206"/>
              <a:gd name="T20" fmla="*/ 307 w 359"/>
              <a:gd name="T21" fmla="*/ 142 h 206"/>
              <a:gd name="T22" fmla="*/ 324 w 359"/>
              <a:gd name="T23" fmla="*/ 143 h 206"/>
              <a:gd name="T24" fmla="*/ 335 w 359"/>
              <a:gd name="T25" fmla="*/ 196 h 206"/>
              <a:gd name="T26" fmla="*/ 326 w 359"/>
              <a:gd name="T27" fmla="*/ 184 h 206"/>
              <a:gd name="T28" fmla="*/ 310 w 359"/>
              <a:gd name="T29" fmla="*/ 178 h 206"/>
              <a:gd name="T30" fmla="*/ 275 w 359"/>
              <a:gd name="T31" fmla="*/ 166 h 206"/>
              <a:gd name="T32" fmla="*/ 270 w 359"/>
              <a:gd name="T33" fmla="*/ 187 h 206"/>
              <a:gd name="T34" fmla="*/ 249 w 359"/>
              <a:gd name="T35" fmla="*/ 198 h 206"/>
              <a:gd name="T36" fmla="*/ 218 w 359"/>
              <a:gd name="T37" fmla="*/ 201 h 206"/>
              <a:gd name="T38" fmla="*/ 200 w 359"/>
              <a:gd name="T39" fmla="*/ 203 h 206"/>
              <a:gd name="T40" fmla="*/ 169 w 359"/>
              <a:gd name="T41" fmla="*/ 206 h 206"/>
              <a:gd name="T42" fmla="*/ 145 w 359"/>
              <a:gd name="T43" fmla="*/ 194 h 206"/>
              <a:gd name="T44" fmla="*/ 129 w 359"/>
              <a:gd name="T45" fmla="*/ 175 h 206"/>
              <a:gd name="T46" fmla="*/ 111 w 359"/>
              <a:gd name="T47" fmla="*/ 161 h 206"/>
              <a:gd name="T48" fmla="*/ 89 w 359"/>
              <a:gd name="T49" fmla="*/ 161 h 206"/>
              <a:gd name="T50" fmla="*/ 77 w 359"/>
              <a:gd name="T51" fmla="*/ 164 h 206"/>
              <a:gd name="T52" fmla="*/ 59 w 359"/>
              <a:gd name="T53" fmla="*/ 147 h 206"/>
              <a:gd name="T54" fmla="*/ 45 w 359"/>
              <a:gd name="T55" fmla="*/ 145 h 206"/>
              <a:gd name="T56" fmla="*/ 36 w 359"/>
              <a:gd name="T57" fmla="*/ 154 h 206"/>
              <a:gd name="T58" fmla="*/ 22 w 359"/>
              <a:gd name="T59" fmla="*/ 164 h 206"/>
              <a:gd name="T60" fmla="*/ 10 w 359"/>
              <a:gd name="T61" fmla="*/ 173 h 206"/>
              <a:gd name="T62" fmla="*/ 3 w 359"/>
              <a:gd name="T63" fmla="*/ 135 h 206"/>
              <a:gd name="T64" fmla="*/ 19 w 359"/>
              <a:gd name="T65" fmla="*/ 131 h 206"/>
              <a:gd name="T66" fmla="*/ 24 w 359"/>
              <a:gd name="T67" fmla="*/ 121 h 206"/>
              <a:gd name="T68" fmla="*/ 24 w 359"/>
              <a:gd name="T69" fmla="*/ 105 h 206"/>
              <a:gd name="T70" fmla="*/ 29 w 359"/>
              <a:gd name="T71" fmla="*/ 93 h 206"/>
              <a:gd name="T72" fmla="*/ 52 w 359"/>
              <a:gd name="T73" fmla="*/ 70 h 206"/>
              <a:gd name="T74" fmla="*/ 73 w 359"/>
              <a:gd name="T75" fmla="*/ 63 h 206"/>
              <a:gd name="T76" fmla="*/ 97 w 359"/>
              <a:gd name="T77" fmla="*/ 51 h 206"/>
              <a:gd name="T78" fmla="*/ 90 w 359"/>
              <a:gd name="T79" fmla="*/ 72 h 206"/>
              <a:gd name="T80" fmla="*/ 80 w 359"/>
              <a:gd name="T81" fmla="*/ 75 h 206"/>
              <a:gd name="T82" fmla="*/ 94 w 359"/>
              <a:gd name="T83" fmla="*/ 77 h 206"/>
              <a:gd name="T84" fmla="*/ 106 w 359"/>
              <a:gd name="T85" fmla="*/ 74 h 206"/>
              <a:gd name="T86" fmla="*/ 106 w 359"/>
              <a:gd name="T87" fmla="*/ 82 h 206"/>
              <a:gd name="T88" fmla="*/ 131 w 359"/>
              <a:gd name="T89" fmla="*/ 89 h 206"/>
              <a:gd name="T90" fmla="*/ 145 w 359"/>
              <a:gd name="T91" fmla="*/ 88 h 206"/>
              <a:gd name="T92" fmla="*/ 153 w 359"/>
              <a:gd name="T93" fmla="*/ 91 h 206"/>
              <a:gd name="T94" fmla="*/ 143 w 359"/>
              <a:gd name="T95" fmla="*/ 112 h 206"/>
              <a:gd name="T96" fmla="*/ 155 w 359"/>
              <a:gd name="T97" fmla="*/ 89 h 206"/>
              <a:gd name="T98" fmla="*/ 164 w 359"/>
              <a:gd name="T99" fmla="*/ 88 h 206"/>
              <a:gd name="T100" fmla="*/ 179 w 359"/>
              <a:gd name="T101" fmla="*/ 81 h 206"/>
              <a:gd name="T102" fmla="*/ 197 w 359"/>
              <a:gd name="T103" fmla="*/ 68 h 206"/>
              <a:gd name="T104" fmla="*/ 211 w 359"/>
              <a:gd name="T105" fmla="*/ 68 h 206"/>
              <a:gd name="T106" fmla="*/ 218 w 359"/>
              <a:gd name="T107" fmla="*/ 79 h 206"/>
              <a:gd name="T108" fmla="*/ 232 w 359"/>
              <a:gd name="T109" fmla="*/ 75 h 206"/>
              <a:gd name="T110" fmla="*/ 241 w 359"/>
              <a:gd name="T111" fmla="*/ 81 h 206"/>
              <a:gd name="T112" fmla="*/ 251 w 359"/>
              <a:gd name="T113" fmla="*/ 72 h 206"/>
              <a:gd name="T114" fmla="*/ 258 w 359"/>
              <a:gd name="T115" fmla="*/ 61 h 206"/>
              <a:gd name="T116" fmla="*/ 279 w 359"/>
              <a:gd name="T117" fmla="*/ 47 h 206"/>
              <a:gd name="T118" fmla="*/ 293 w 359"/>
              <a:gd name="T119" fmla="*/ 35 h 206"/>
              <a:gd name="T120" fmla="*/ 293 w 359"/>
              <a:gd name="T121" fmla="*/ 21 h 206"/>
              <a:gd name="T122" fmla="*/ 310 w 359"/>
              <a:gd name="T1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9" h="206">
                <a:moveTo>
                  <a:pt x="312" y="0"/>
                </a:moveTo>
                <a:lnTo>
                  <a:pt x="314" y="0"/>
                </a:lnTo>
                <a:lnTo>
                  <a:pt x="316" y="2"/>
                </a:lnTo>
                <a:lnTo>
                  <a:pt x="317" y="4"/>
                </a:lnTo>
                <a:lnTo>
                  <a:pt x="319" y="6"/>
                </a:lnTo>
                <a:lnTo>
                  <a:pt x="319" y="6"/>
                </a:lnTo>
                <a:lnTo>
                  <a:pt x="321" y="7"/>
                </a:lnTo>
                <a:lnTo>
                  <a:pt x="321" y="9"/>
                </a:lnTo>
                <a:lnTo>
                  <a:pt x="319" y="11"/>
                </a:lnTo>
                <a:lnTo>
                  <a:pt x="317" y="13"/>
                </a:lnTo>
                <a:lnTo>
                  <a:pt x="317" y="13"/>
                </a:lnTo>
                <a:lnTo>
                  <a:pt x="316" y="13"/>
                </a:lnTo>
                <a:lnTo>
                  <a:pt x="316" y="14"/>
                </a:lnTo>
                <a:lnTo>
                  <a:pt x="316" y="16"/>
                </a:lnTo>
                <a:lnTo>
                  <a:pt x="314" y="18"/>
                </a:lnTo>
                <a:lnTo>
                  <a:pt x="312" y="18"/>
                </a:lnTo>
                <a:lnTo>
                  <a:pt x="312" y="18"/>
                </a:lnTo>
                <a:lnTo>
                  <a:pt x="310" y="20"/>
                </a:lnTo>
                <a:lnTo>
                  <a:pt x="314" y="20"/>
                </a:lnTo>
                <a:lnTo>
                  <a:pt x="316" y="20"/>
                </a:lnTo>
                <a:lnTo>
                  <a:pt x="317" y="21"/>
                </a:lnTo>
                <a:lnTo>
                  <a:pt x="317" y="23"/>
                </a:lnTo>
                <a:lnTo>
                  <a:pt x="317" y="25"/>
                </a:lnTo>
                <a:lnTo>
                  <a:pt x="316" y="27"/>
                </a:lnTo>
                <a:lnTo>
                  <a:pt x="316" y="27"/>
                </a:lnTo>
                <a:lnTo>
                  <a:pt x="317" y="28"/>
                </a:lnTo>
                <a:lnTo>
                  <a:pt x="317" y="27"/>
                </a:lnTo>
                <a:lnTo>
                  <a:pt x="319" y="25"/>
                </a:lnTo>
                <a:lnTo>
                  <a:pt x="323" y="25"/>
                </a:lnTo>
                <a:lnTo>
                  <a:pt x="326" y="25"/>
                </a:lnTo>
                <a:lnTo>
                  <a:pt x="326" y="25"/>
                </a:lnTo>
                <a:lnTo>
                  <a:pt x="328" y="25"/>
                </a:lnTo>
                <a:lnTo>
                  <a:pt x="328" y="25"/>
                </a:lnTo>
                <a:lnTo>
                  <a:pt x="328" y="25"/>
                </a:lnTo>
                <a:lnTo>
                  <a:pt x="328" y="27"/>
                </a:lnTo>
                <a:lnTo>
                  <a:pt x="328" y="28"/>
                </a:lnTo>
                <a:lnTo>
                  <a:pt x="328" y="30"/>
                </a:lnTo>
                <a:lnTo>
                  <a:pt x="328" y="33"/>
                </a:lnTo>
                <a:lnTo>
                  <a:pt x="331" y="44"/>
                </a:lnTo>
                <a:lnTo>
                  <a:pt x="335" y="49"/>
                </a:lnTo>
                <a:lnTo>
                  <a:pt x="333" y="49"/>
                </a:lnTo>
                <a:lnTo>
                  <a:pt x="331" y="51"/>
                </a:lnTo>
                <a:lnTo>
                  <a:pt x="331" y="51"/>
                </a:lnTo>
                <a:lnTo>
                  <a:pt x="331" y="53"/>
                </a:lnTo>
                <a:lnTo>
                  <a:pt x="330" y="60"/>
                </a:lnTo>
                <a:lnTo>
                  <a:pt x="330" y="61"/>
                </a:lnTo>
                <a:lnTo>
                  <a:pt x="330" y="65"/>
                </a:lnTo>
                <a:lnTo>
                  <a:pt x="331" y="68"/>
                </a:lnTo>
                <a:lnTo>
                  <a:pt x="333" y="70"/>
                </a:lnTo>
                <a:lnTo>
                  <a:pt x="335" y="72"/>
                </a:lnTo>
                <a:lnTo>
                  <a:pt x="336" y="74"/>
                </a:lnTo>
                <a:lnTo>
                  <a:pt x="336" y="72"/>
                </a:lnTo>
                <a:lnTo>
                  <a:pt x="338" y="70"/>
                </a:lnTo>
                <a:lnTo>
                  <a:pt x="340" y="72"/>
                </a:lnTo>
                <a:lnTo>
                  <a:pt x="340" y="72"/>
                </a:lnTo>
                <a:lnTo>
                  <a:pt x="342" y="74"/>
                </a:lnTo>
                <a:lnTo>
                  <a:pt x="343" y="74"/>
                </a:lnTo>
                <a:lnTo>
                  <a:pt x="343" y="75"/>
                </a:lnTo>
                <a:lnTo>
                  <a:pt x="345" y="77"/>
                </a:lnTo>
                <a:lnTo>
                  <a:pt x="347" y="79"/>
                </a:lnTo>
                <a:lnTo>
                  <a:pt x="350" y="81"/>
                </a:lnTo>
                <a:lnTo>
                  <a:pt x="350" y="81"/>
                </a:lnTo>
                <a:lnTo>
                  <a:pt x="350" y="82"/>
                </a:lnTo>
                <a:lnTo>
                  <a:pt x="350" y="84"/>
                </a:lnTo>
                <a:lnTo>
                  <a:pt x="350" y="86"/>
                </a:lnTo>
                <a:lnTo>
                  <a:pt x="352" y="89"/>
                </a:lnTo>
                <a:lnTo>
                  <a:pt x="354" y="91"/>
                </a:lnTo>
                <a:lnTo>
                  <a:pt x="356" y="95"/>
                </a:lnTo>
                <a:lnTo>
                  <a:pt x="356" y="95"/>
                </a:lnTo>
                <a:lnTo>
                  <a:pt x="357" y="96"/>
                </a:lnTo>
                <a:lnTo>
                  <a:pt x="359" y="98"/>
                </a:lnTo>
                <a:lnTo>
                  <a:pt x="359" y="102"/>
                </a:lnTo>
                <a:lnTo>
                  <a:pt x="359" y="103"/>
                </a:lnTo>
                <a:lnTo>
                  <a:pt x="350" y="100"/>
                </a:lnTo>
                <a:lnTo>
                  <a:pt x="342" y="96"/>
                </a:lnTo>
                <a:lnTo>
                  <a:pt x="338" y="95"/>
                </a:lnTo>
                <a:lnTo>
                  <a:pt x="335" y="91"/>
                </a:lnTo>
                <a:lnTo>
                  <a:pt x="331" y="88"/>
                </a:lnTo>
                <a:lnTo>
                  <a:pt x="331" y="84"/>
                </a:lnTo>
                <a:lnTo>
                  <a:pt x="324" y="65"/>
                </a:lnTo>
                <a:lnTo>
                  <a:pt x="324" y="63"/>
                </a:lnTo>
                <a:lnTo>
                  <a:pt x="324" y="61"/>
                </a:lnTo>
                <a:lnTo>
                  <a:pt x="323" y="60"/>
                </a:lnTo>
                <a:lnTo>
                  <a:pt x="321" y="60"/>
                </a:lnTo>
                <a:lnTo>
                  <a:pt x="319" y="58"/>
                </a:lnTo>
                <a:lnTo>
                  <a:pt x="319" y="58"/>
                </a:lnTo>
                <a:lnTo>
                  <a:pt x="319" y="56"/>
                </a:lnTo>
                <a:lnTo>
                  <a:pt x="319" y="54"/>
                </a:lnTo>
                <a:lnTo>
                  <a:pt x="319" y="54"/>
                </a:lnTo>
                <a:lnTo>
                  <a:pt x="317" y="56"/>
                </a:lnTo>
                <a:lnTo>
                  <a:pt x="317" y="56"/>
                </a:lnTo>
                <a:lnTo>
                  <a:pt x="317" y="58"/>
                </a:lnTo>
                <a:lnTo>
                  <a:pt x="317" y="60"/>
                </a:lnTo>
                <a:lnTo>
                  <a:pt x="317" y="60"/>
                </a:lnTo>
                <a:lnTo>
                  <a:pt x="319" y="61"/>
                </a:lnTo>
                <a:lnTo>
                  <a:pt x="319" y="61"/>
                </a:lnTo>
                <a:lnTo>
                  <a:pt x="319" y="63"/>
                </a:lnTo>
                <a:lnTo>
                  <a:pt x="321" y="67"/>
                </a:lnTo>
                <a:lnTo>
                  <a:pt x="321" y="67"/>
                </a:lnTo>
                <a:lnTo>
                  <a:pt x="323" y="68"/>
                </a:lnTo>
                <a:lnTo>
                  <a:pt x="321" y="70"/>
                </a:lnTo>
                <a:lnTo>
                  <a:pt x="321" y="70"/>
                </a:lnTo>
                <a:lnTo>
                  <a:pt x="319" y="70"/>
                </a:lnTo>
                <a:lnTo>
                  <a:pt x="317" y="68"/>
                </a:lnTo>
                <a:lnTo>
                  <a:pt x="317" y="68"/>
                </a:lnTo>
                <a:lnTo>
                  <a:pt x="316" y="70"/>
                </a:lnTo>
                <a:lnTo>
                  <a:pt x="314" y="72"/>
                </a:lnTo>
                <a:lnTo>
                  <a:pt x="314" y="74"/>
                </a:lnTo>
                <a:lnTo>
                  <a:pt x="314" y="75"/>
                </a:lnTo>
                <a:lnTo>
                  <a:pt x="314" y="75"/>
                </a:lnTo>
                <a:lnTo>
                  <a:pt x="316" y="77"/>
                </a:lnTo>
                <a:lnTo>
                  <a:pt x="316" y="79"/>
                </a:lnTo>
                <a:lnTo>
                  <a:pt x="316" y="82"/>
                </a:lnTo>
                <a:lnTo>
                  <a:pt x="317" y="84"/>
                </a:lnTo>
                <a:lnTo>
                  <a:pt x="319" y="86"/>
                </a:lnTo>
                <a:lnTo>
                  <a:pt x="319" y="88"/>
                </a:lnTo>
                <a:lnTo>
                  <a:pt x="319" y="91"/>
                </a:lnTo>
                <a:lnTo>
                  <a:pt x="317" y="93"/>
                </a:lnTo>
                <a:lnTo>
                  <a:pt x="316" y="93"/>
                </a:lnTo>
                <a:lnTo>
                  <a:pt x="314" y="93"/>
                </a:lnTo>
                <a:lnTo>
                  <a:pt x="314" y="95"/>
                </a:lnTo>
                <a:lnTo>
                  <a:pt x="312" y="95"/>
                </a:lnTo>
                <a:lnTo>
                  <a:pt x="310" y="96"/>
                </a:lnTo>
                <a:lnTo>
                  <a:pt x="310" y="100"/>
                </a:lnTo>
                <a:lnTo>
                  <a:pt x="310" y="102"/>
                </a:lnTo>
                <a:lnTo>
                  <a:pt x="307" y="103"/>
                </a:lnTo>
                <a:lnTo>
                  <a:pt x="303" y="107"/>
                </a:lnTo>
                <a:lnTo>
                  <a:pt x="302" y="110"/>
                </a:lnTo>
                <a:lnTo>
                  <a:pt x="300" y="116"/>
                </a:lnTo>
                <a:lnTo>
                  <a:pt x="302" y="121"/>
                </a:lnTo>
                <a:lnTo>
                  <a:pt x="302" y="126"/>
                </a:lnTo>
                <a:lnTo>
                  <a:pt x="300" y="136"/>
                </a:lnTo>
                <a:lnTo>
                  <a:pt x="300" y="138"/>
                </a:lnTo>
                <a:lnTo>
                  <a:pt x="300" y="140"/>
                </a:lnTo>
                <a:lnTo>
                  <a:pt x="300" y="140"/>
                </a:lnTo>
                <a:lnTo>
                  <a:pt x="302" y="140"/>
                </a:lnTo>
                <a:lnTo>
                  <a:pt x="302" y="140"/>
                </a:lnTo>
                <a:lnTo>
                  <a:pt x="303" y="140"/>
                </a:lnTo>
                <a:lnTo>
                  <a:pt x="303" y="140"/>
                </a:lnTo>
                <a:lnTo>
                  <a:pt x="305" y="140"/>
                </a:lnTo>
                <a:lnTo>
                  <a:pt x="305" y="142"/>
                </a:lnTo>
                <a:lnTo>
                  <a:pt x="307" y="142"/>
                </a:lnTo>
                <a:lnTo>
                  <a:pt x="307" y="142"/>
                </a:lnTo>
                <a:lnTo>
                  <a:pt x="307" y="140"/>
                </a:lnTo>
                <a:lnTo>
                  <a:pt x="309" y="140"/>
                </a:lnTo>
                <a:lnTo>
                  <a:pt x="310" y="140"/>
                </a:lnTo>
                <a:lnTo>
                  <a:pt x="310" y="138"/>
                </a:lnTo>
                <a:lnTo>
                  <a:pt x="310" y="136"/>
                </a:lnTo>
                <a:lnTo>
                  <a:pt x="312" y="135"/>
                </a:lnTo>
                <a:lnTo>
                  <a:pt x="314" y="135"/>
                </a:lnTo>
                <a:lnTo>
                  <a:pt x="316" y="135"/>
                </a:lnTo>
                <a:lnTo>
                  <a:pt x="319" y="136"/>
                </a:lnTo>
                <a:lnTo>
                  <a:pt x="321" y="136"/>
                </a:lnTo>
                <a:lnTo>
                  <a:pt x="323" y="138"/>
                </a:lnTo>
                <a:lnTo>
                  <a:pt x="324" y="140"/>
                </a:lnTo>
                <a:lnTo>
                  <a:pt x="324" y="143"/>
                </a:lnTo>
                <a:lnTo>
                  <a:pt x="326" y="145"/>
                </a:lnTo>
                <a:lnTo>
                  <a:pt x="328" y="149"/>
                </a:lnTo>
                <a:lnTo>
                  <a:pt x="330" y="150"/>
                </a:lnTo>
                <a:lnTo>
                  <a:pt x="333" y="154"/>
                </a:lnTo>
                <a:lnTo>
                  <a:pt x="333" y="157"/>
                </a:lnTo>
                <a:lnTo>
                  <a:pt x="335" y="159"/>
                </a:lnTo>
                <a:lnTo>
                  <a:pt x="335" y="163"/>
                </a:lnTo>
                <a:lnTo>
                  <a:pt x="335" y="170"/>
                </a:lnTo>
                <a:lnTo>
                  <a:pt x="336" y="175"/>
                </a:lnTo>
                <a:lnTo>
                  <a:pt x="336" y="187"/>
                </a:lnTo>
                <a:lnTo>
                  <a:pt x="336" y="189"/>
                </a:lnTo>
                <a:lnTo>
                  <a:pt x="336" y="192"/>
                </a:lnTo>
                <a:lnTo>
                  <a:pt x="335" y="196"/>
                </a:lnTo>
                <a:lnTo>
                  <a:pt x="333" y="196"/>
                </a:lnTo>
                <a:lnTo>
                  <a:pt x="333" y="196"/>
                </a:lnTo>
                <a:lnTo>
                  <a:pt x="331" y="198"/>
                </a:lnTo>
                <a:lnTo>
                  <a:pt x="330" y="198"/>
                </a:lnTo>
                <a:lnTo>
                  <a:pt x="324" y="198"/>
                </a:lnTo>
                <a:lnTo>
                  <a:pt x="323" y="198"/>
                </a:lnTo>
                <a:lnTo>
                  <a:pt x="323" y="196"/>
                </a:lnTo>
                <a:lnTo>
                  <a:pt x="321" y="194"/>
                </a:lnTo>
                <a:lnTo>
                  <a:pt x="321" y="191"/>
                </a:lnTo>
                <a:lnTo>
                  <a:pt x="321" y="189"/>
                </a:lnTo>
                <a:lnTo>
                  <a:pt x="323" y="187"/>
                </a:lnTo>
                <a:lnTo>
                  <a:pt x="324" y="185"/>
                </a:lnTo>
                <a:lnTo>
                  <a:pt x="326" y="184"/>
                </a:lnTo>
                <a:lnTo>
                  <a:pt x="324" y="182"/>
                </a:lnTo>
                <a:lnTo>
                  <a:pt x="323" y="177"/>
                </a:lnTo>
                <a:lnTo>
                  <a:pt x="323" y="171"/>
                </a:lnTo>
                <a:lnTo>
                  <a:pt x="321" y="171"/>
                </a:lnTo>
                <a:lnTo>
                  <a:pt x="321" y="170"/>
                </a:lnTo>
                <a:lnTo>
                  <a:pt x="319" y="168"/>
                </a:lnTo>
                <a:lnTo>
                  <a:pt x="317" y="170"/>
                </a:lnTo>
                <a:lnTo>
                  <a:pt x="317" y="171"/>
                </a:lnTo>
                <a:lnTo>
                  <a:pt x="317" y="173"/>
                </a:lnTo>
                <a:lnTo>
                  <a:pt x="316" y="175"/>
                </a:lnTo>
                <a:lnTo>
                  <a:pt x="316" y="177"/>
                </a:lnTo>
                <a:lnTo>
                  <a:pt x="314" y="178"/>
                </a:lnTo>
                <a:lnTo>
                  <a:pt x="310" y="178"/>
                </a:lnTo>
                <a:lnTo>
                  <a:pt x="309" y="177"/>
                </a:lnTo>
                <a:lnTo>
                  <a:pt x="307" y="177"/>
                </a:lnTo>
                <a:lnTo>
                  <a:pt x="305" y="175"/>
                </a:lnTo>
                <a:lnTo>
                  <a:pt x="302" y="175"/>
                </a:lnTo>
                <a:lnTo>
                  <a:pt x="298" y="177"/>
                </a:lnTo>
                <a:lnTo>
                  <a:pt x="296" y="177"/>
                </a:lnTo>
                <a:lnTo>
                  <a:pt x="295" y="177"/>
                </a:lnTo>
                <a:lnTo>
                  <a:pt x="293" y="175"/>
                </a:lnTo>
                <a:lnTo>
                  <a:pt x="291" y="171"/>
                </a:lnTo>
                <a:lnTo>
                  <a:pt x="288" y="170"/>
                </a:lnTo>
                <a:lnTo>
                  <a:pt x="284" y="166"/>
                </a:lnTo>
                <a:lnTo>
                  <a:pt x="279" y="166"/>
                </a:lnTo>
                <a:lnTo>
                  <a:pt x="275" y="166"/>
                </a:lnTo>
                <a:lnTo>
                  <a:pt x="272" y="166"/>
                </a:lnTo>
                <a:lnTo>
                  <a:pt x="270" y="168"/>
                </a:lnTo>
                <a:lnTo>
                  <a:pt x="267" y="171"/>
                </a:lnTo>
                <a:lnTo>
                  <a:pt x="267" y="175"/>
                </a:lnTo>
                <a:lnTo>
                  <a:pt x="268" y="173"/>
                </a:lnTo>
                <a:lnTo>
                  <a:pt x="268" y="175"/>
                </a:lnTo>
                <a:lnTo>
                  <a:pt x="268" y="175"/>
                </a:lnTo>
                <a:lnTo>
                  <a:pt x="270" y="177"/>
                </a:lnTo>
                <a:lnTo>
                  <a:pt x="270" y="178"/>
                </a:lnTo>
                <a:lnTo>
                  <a:pt x="268" y="182"/>
                </a:lnTo>
                <a:lnTo>
                  <a:pt x="268" y="184"/>
                </a:lnTo>
                <a:lnTo>
                  <a:pt x="268" y="185"/>
                </a:lnTo>
                <a:lnTo>
                  <a:pt x="270" y="187"/>
                </a:lnTo>
                <a:lnTo>
                  <a:pt x="268" y="189"/>
                </a:lnTo>
                <a:lnTo>
                  <a:pt x="268" y="189"/>
                </a:lnTo>
                <a:lnTo>
                  <a:pt x="267" y="191"/>
                </a:lnTo>
                <a:lnTo>
                  <a:pt x="265" y="191"/>
                </a:lnTo>
                <a:lnTo>
                  <a:pt x="263" y="191"/>
                </a:lnTo>
                <a:lnTo>
                  <a:pt x="261" y="192"/>
                </a:lnTo>
                <a:lnTo>
                  <a:pt x="260" y="192"/>
                </a:lnTo>
                <a:lnTo>
                  <a:pt x="258" y="194"/>
                </a:lnTo>
                <a:lnTo>
                  <a:pt x="256" y="194"/>
                </a:lnTo>
                <a:lnTo>
                  <a:pt x="254" y="192"/>
                </a:lnTo>
                <a:lnTo>
                  <a:pt x="253" y="192"/>
                </a:lnTo>
                <a:lnTo>
                  <a:pt x="251" y="194"/>
                </a:lnTo>
                <a:lnTo>
                  <a:pt x="249" y="198"/>
                </a:lnTo>
                <a:lnTo>
                  <a:pt x="246" y="201"/>
                </a:lnTo>
                <a:lnTo>
                  <a:pt x="242" y="201"/>
                </a:lnTo>
                <a:lnTo>
                  <a:pt x="241" y="201"/>
                </a:lnTo>
                <a:lnTo>
                  <a:pt x="237" y="201"/>
                </a:lnTo>
                <a:lnTo>
                  <a:pt x="235" y="201"/>
                </a:lnTo>
                <a:lnTo>
                  <a:pt x="234" y="201"/>
                </a:lnTo>
                <a:lnTo>
                  <a:pt x="232" y="199"/>
                </a:lnTo>
                <a:lnTo>
                  <a:pt x="228" y="199"/>
                </a:lnTo>
                <a:lnTo>
                  <a:pt x="225" y="199"/>
                </a:lnTo>
                <a:lnTo>
                  <a:pt x="223" y="199"/>
                </a:lnTo>
                <a:lnTo>
                  <a:pt x="221" y="201"/>
                </a:lnTo>
                <a:lnTo>
                  <a:pt x="220" y="201"/>
                </a:lnTo>
                <a:lnTo>
                  <a:pt x="218" y="201"/>
                </a:lnTo>
                <a:lnTo>
                  <a:pt x="216" y="201"/>
                </a:lnTo>
                <a:lnTo>
                  <a:pt x="214" y="199"/>
                </a:lnTo>
                <a:lnTo>
                  <a:pt x="213" y="198"/>
                </a:lnTo>
                <a:lnTo>
                  <a:pt x="209" y="196"/>
                </a:lnTo>
                <a:lnTo>
                  <a:pt x="206" y="194"/>
                </a:lnTo>
                <a:lnTo>
                  <a:pt x="204" y="194"/>
                </a:lnTo>
                <a:lnTo>
                  <a:pt x="200" y="194"/>
                </a:lnTo>
                <a:lnTo>
                  <a:pt x="200" y="194"/>
                </a:lnTo>
                <a:lnTo>
                  <a:pt x="200" y="196"/>
                </a:lnTo>
                <a:lnTo>
                  <a:pt x="200" y="198"/>
                </a:lnTo>
                <a:lnTo>
                  <a:pt x="200" y="199"/>
                </a:lnTo>
                <a:lnTo>
                  <a:pt x="200" y="201"/>
                </a:lnTo>
                <a:lnTo>
                  <a:pt x="200" y="203"/>
                </a:lnTo>
                <a:lnTo>
                  <a:pt x="200" y="203"/>
                </a:lnTo>
                <a:lnTo>
                  <a:pt x="199" y="205"/>
                </a:lnTo>
                <a:lnTo>
                  <a:pt x="197" y="205"/>
                </a:lnTo>
                <a:lnTo>
                  <a:pt x="195" y="205"/>
                </a:lnTo>
                <a:lnTo>
                  <a:pt x="192" y="205"/>
                </a:lnTo>
                <a:lnTo>
                  <a:pt x="188" y="203"/>
                </a:lnTo>
                <a:lnTo>
                  <a:pt x="186" y="203"/>
                </a:lnTo>
                <a:lnTo>
                  <a:pt x="185" y="201"/>
                </a:lnTo>
                <a:lnTo>
                  <a:pt x="179" y="201"/>
                </a:lnTo>
                <a:lnTo>
                  <a:pt x="176" y="201"/>
                </a:lnTo>
                <a:lnTo>
                  <a:pt x="172" y="203"/>
                </a:lnTo>
                <a:lnTo>
                  <a:pt x="171" y="205"/>
                </a:lnTo>
                <a:lnTo>
                  <a:pt x="169" y="206"/>
                </a:lnTo>
                <a:lnTo>
                  <a:pt x="167" y="206"/>
                </a:lnTo>
                <a:lnTo>
                  <a:pt x="166" y="206"/>
                </a:lnTo>
                <a:lnTo>
                  <a:pt x="164" y="206"/>
                </a:lnTo>
                <a:lnTo>
                  <a:pt x="162" y="205"/>
                </a:lnTo>
                <a:lnTo>
                  <a:pt x="160" y="203"/>
                </a:lnTo>
                <a:lnTo>
                  <a:pt x="159" y="203"/>
                </a:lnTo>
                <a:lnTo>
                  <a:pt x="157" y="203"/>
                </a:lnTo>
                <a:lnTo>
                  <a:pt x="155" y="199"/>
                </a:lnTo>
                <a:lnTo>
                  <a:pt x="153" y="198"/>
                </a:lnTo>
                <a:lnTo>
                  <a:pt x="152" y="196"/>
                </a:lnTo>
                <a:lnTo>
                  <a:pt x="148" y="196"/>
                </a:lnTo>
                <a:lnTo>
                  <a:pt x="146" y="196"/>
                </a:lnTo>
                <a:lnTo>
                  <a:pt x="145" y="194"/>
                </a:lnTo>
                <a:lnTo>
                  <a:pt x="145" y="192"/>
                </a:lnTo>
                <a:lnTo>
                  <a:pt x="143" y="192"/>
                </a:lnTo>
                <a:lnTo>
                  <a:pt x="143" y="192"/>
                </a:lnTo>
                <a:lnTo>
                  <a:pt x="141" y="194"/>
                </a:lnTo>
                <a:lnTo>
                  <a:pt x="139" y="192"/>
                </a:lnTo>
                <a:lnTo>
                  <a:pt x="139" y="191"/>
                </a:lnTo>
                <a:lnTo>
                  <a:pt x="139" y="189"/>
                </a:lnTo>
                <a:lnTo>
                  <a:pt x="138" y="182"/>
                </a:lnTo>
                <a:lnTo>
                  <a:pt x="136" y="180"/>
                </a:lnTo>
                <a:lnTo>
                  <a:pt x="136" y="177"/>
                </a:lnTo>
                <a:lnTo>
                  <a:pt x="136" y="173"/>
                </a:lnTo>
                <a:lnTo>
                  <a:pt x="132" y="173"/>
                </a:lnTo>
                <a:lnTo>
                  <a:pt x="129" y="175"/>
                </a:lnTo>
                <a:lnTo>
                  <a:pt x="125" y="175"/>
                </a:lnTo>
                <a:lnTo>
                  <a:pt x="125" y="173"/>
                </a:lnTo>
                <a:lnTo>
                  <a:pt x="124" y="171"/>
                </a:lnTo>
                <a:lnTo>
                  <a:pt x="124" y="170"/>
                </a:lnTo>
                <a:lnTo>
                  <a:pt x="122" y="170"/>
                </a:lnTo>
                <a:lnTo>
                  <a:pt x="120" y="168"/>
                </a:lnTo>
                <a:lnTo>
                  <a:pt x="120" y="166"/>
                </a:lnTo>
                <a:lnTo>
                  <a:pt x="120" y="164"/>
                </a:lnTo>
                <a:lnTo>
                  <a:pt x="120" y="164"/>
                </a:lnTo>
                <a:lnTo>
                  <a:pt x="118" y="161"/>
                </a:lnTo>
                <a:lnTo>
                  <a:pt x="117" y="161"/>
                </a:lnTo>
                <a:lnTo>
                  <a:pt x="115" y="161"/>
                </a:lnTo>
                <a:lnTo>
                  <a:pt x="111" y="161"/>
                </a:lnTo>
                <a:lnTo>
                  <a:pt x="108" y="161"/>
                </a:lnTo>
                <a:lnTo>
                  <a:pt x="104" y="159"/>
                </a:lnTo>
                <a:lnTo>
                  <a:pt x="101" y="159"/>
                </a:lnTo>
                <a:lnTo>
                  <a:pt x="96" y="156"/>
                </a:lnTo>
                <a:lnTo>
                  <a:pt x="94" y="156"/>
                </a:lnTo>
                <a:lnTo>
                  <a:pt x="92" y="154"/>
                </a:lnTo>
                <a:lnTo>
                  <a:pt x="90" y="156"/>
                </a:lnTo>
                <a:lnTo>
                  <a:pt x="90" y="157"/>
                </a:lnTo>
                <a:lnTo>
                  <a:pt x="90" y="159"/>
                </a:lnTo>
                <a:lnTo>
                  <a:pt x="90" y="159"/>
                </a:lnTo>
                <a:lnTo>
                  <a:pt x="90" y="159"/>
                </a:lnTo>
                <a:lnTo>
                  <a:pt x="89" y="159"/>
                </a:lnTo>
                <a:lnTo>
                  <a:pt x="89" y="161"/>
                </a:lnTo>
                <a:lnTo>
                  <a:pt x="87" y="161"/>
                </a:lnTo>
                <a:lnTo>
                  <a:pt x="87" y="163"/>
                </a:lnTo>
                <a:lnTo>
                  <a:pt x="85" y="163"/>
                </a:lnTo>
                <a:lnTo>
                  <a:pt x="83" y="163"/>
                </a:lnTo>
                <a:lnTo>
                  <a:pt x="85" y="164"/>
                </a:lnTo>
                <a:lnTo>
                  <a:pt x="85" y="168"/>
                </a:lnTo>
                <a:lnTo>
                  <a:pt x="85" y="168"/>
                </a:lnTo>
                <a:lnTo>
                  <a:pt x="83" y="170"/>
                </a:lnTo>
                <a:lnTo>
                  <a:pt x="83" y="170"/>
                </a:lnTo>
                <a:lnTo>
                  <a:pt x="78" y="168"/>
                </a:lnTo>
                <a:lnTo>
                  <a:pt x="78" y="166"/>
                </a:lnTo>
                <a:lnTo>
                  <a:pt x="77" y="164"/>
                </a:lnTo>
                <a:lnTo>
                  <a:pt x="77" y="164"/>
                </a:lnTo>
                <a:lnTo>
                  <a:pt x="75" y="163"/>
                </a:lnTo>
                <a:lnTo>
                  <a:pt x="73" y="163"/>
                </a:lnTo>
                <a:lnTo>
                  <a:pt x="73" y="161"/>
                </a:lnTo>
                <a:lnTo>
                  <a:pt x="71" y="161"/>
                </a:lnTo>
                <a:lnTo>
                  <a:pt x="70" y="159"/>
                </a:lnTo>
                <a:lnTo>
                  <a:pt x="68" y="159"/>
                </a:lnTo>
                <a:lnTo>
                  <a:pt x="66" y="157"/>
                </a:lnTo>
                <a:lnTo>
                  <a:pt x="64" y="154"/>
                </a:lnTo>
                <a:lnTo>
                  <a:pt x="64" y="154"/>
                </a:lnTo>
                <a:lnTo>
                  <a:pt x="63" y="152"/>
                </a:lnTo>
                <a:lnTo>
                  <a:pt x="63" y="149"/>
                </a:lnTo>
                <a:lnTo>
                  <a:pt x="61" y="149"/>
                </a:lnTo>
                <a:lnTo>
                  <a:pt x="59" y="147"/>
                </a:lnTo>
                <a:lnTo>
                  <a:pt x="59" y="147"/>
                </a:lnTo>
                <a:lnTo>
                  <a:pt x="59" y="147"/>
                </a:lnTo>
                <a:lnTo>
                  <a:pt x="57" y="145"/>
                </a:lnTo>
                <a:lnTo>
                  <a:pt x="56" y="145"/>
                </a:lnTo>
                <a:lnTo>
                  <a:pt x="54" y="145"/>
                </a:lnTo>
                <a:lnTo>
                  <a:pt x="52" y="145"/>
                </a:lnTo>
                <a:lnTo>
                  <a:pt x="50" y="145"/>
                </a:lnTo>
                <a:lnTo>
                  <a:pt x="49" y="145"/>
                </a:lnTo>
                <a:lnTo>
                  <a:pt x="49" y="147"/>
                </a:lnTo>
                <a:lnTo>
                  <a:pt x="47" y="147"/>
                </a:lnTo>
                <a:lnTo>
                  <a:pt x="47" y="147"/>
                </a:lnTo>
                <a:lnTo>
                  <a:pt x="45" y="147"/>
                </a:lnTo>
                <a:lnTo>
                  <a:pt x="45" y="145"/>
                </a:lnTo>
                <a:lnTo>
                  <a:pt x="47" y="143"/>
                </a:lnTo>
                <a:lnTo>
                  <a:pt x="45" y="143"/>
                </a:lnTo>
                <a:lnTo>
                  <a:pt x="45" y="143"/>
                </a:lnTo>
                <a:lnTo>
                  <a:pt x="43" y="143"/>
                </a:lnTo>
                <a:lnTo>
                  <a:pt x="42" y="143"/>
                </a:lnTo>
                <a:lnTo>
                  <a:pt x="42" y="145"/>
                </a:lnTo>
                <a:lnTo>
                  <a:pt x="40" y="145"/>
                </a:lnTo>
                <a:lnTo>
                  <a:pt x="38" y="147"/>
                </a:lnTo>
                <a:lnTo>
                  <a:pt x="36" y="147"/>
                </a:lnTo>
                <a:lnTo>
                  <a:pt x="36" y="149"/>
                </a:lnTo>
                <a:lnTo>
                  <a:pt x="36" y="149"/>
                </a:lnTo>
                <a:lnTo>
                  <a:pt x="35" y="152"/>
                </a:lnTo>
                <a:lnTo>
                  <a:pt x="36" y="154"/>
                </a:lnTo>
                <a:lnTo>
                  <a:pt x="36" y="156"/>
                </a:lnTo>
                <a:lnTo>
                  <a:pt x="36" y="157"/>
                </a:lnTo>
                <a:lnTo>
                  <a:pt x="36" y="161"/>
                </a:lnTo>
                <a:lnTo>
                  <a:pt x="36" y="161"/>
                </a:lnTo>
                <a:lnTo>
                  <a:pt x="36" y="161"/>
                </a:lnTo>
                <a:lnTo>
                  <a:pt x="35" y="161"/>
                </a:lnTo>
                <a:lnTo>
                  <a:pt x="35" y="163"/>
                </a:lnTo>
                <a:lnTo>
                  <a:pt x="35" y="163"/>
                </a:lnTo>
                <a:lnTo>
                  <a:pt x="31" y="163"/>
                </a:lnTo>
                <a:lnTo>
                  <a:pt x="28" y="161"/>
                </a:lnTo>
                <a:lnTo>
                  <a:pt x="26" y="161"/>
                </a:lnTo>
                <a:lnTo>
                  <a:pt x="24" y="163"/>
                </a:lnTo>
                <a:lnTo>
                  <a:pt x="22" y="164"/>
                </a:lnTo>
                <a:lnTo>
                  <a:pt x="21" y="168"/>
                </a:lnTo>
                <a:lnTo>
                  <a:pt x="21" y="170"/>
                </a:lnTo>
                <a:lnTo>
                  <a:pt x="19" y="171"/>
                </a:lnTo>
                <a:lnTo>
                  <a:pt x="17" y="173"/>
                </a:lnTo>
                <a:lnTo>
                  <a:pt x="17" y="175"/>
                </a:lnTo>
                <a:lnTo>
                  <a:pt x="15" y="177"/>
                </a:lnTo>
                <a:lnTo>
                  <a:pt x="15" y="178"/>
                </a:lnTo>
                <a:lnTo>
                  <a:pt x="14" y="178"/>
                </a:lnTo>
                <a:lnTo>
                  <a:pt x="12" y="178"/>
                </a:lnTo>
                <a:lnTo>
                  <a:pt x="12" y="178"/>
                </a:lnTo>
                <a:lnTo>
                  <a:pt x="12" y="177"/>
                </a:lnTo>
                <a:lnTo>
                  <a:pt x="12" y="173"/>
                </a:lnTo>
                <a:lnTo>
                  <a:pt x="10" y="173"/>
                </a:lnTo>
                <a:lnTo>
                  <a:pt x="10" y="168"/>
                </a:lnTo>
                <a:lnTo>
                  <a:pt x="10" y="164"/>
                </a:lnTo>
                <a:lnTo>
                  <a:pt x="8" y="163"/>
                </a:lnTo>
                <a:lnTo>
                  <a:pt x="7" y="159"/>
                </a:lnTo>
                <a:lnTo>
                  <a:pt x="5" y="156"/>
                </a:lnTo>
                <a:lnTo>
                  <a:pt x="1" y="150"/>
                </a:lnTo>
                <a:lnTo>
                  <a:pt x="0" y="147"/>
                </a:lnTo>
                <a:lnTo>
                  <a:pt x="0" y="143"/>
                </a:lnTo>
                <a:lnTo>
                  <a:pt x="0" y="140"/>
                </a:lnTo>
                <a:lnTo>
                  <a:pt x="0" y="136"/>
                </a:lnTo>
                <a:lnTo>
                  <a:pt x="0" y="131"/>
                </a:lnTo>
                <a:lnTo>
                  <a:pt x="1" y="133"/>
                </a:lnTo>
                <a:lnTo>
                  <a:pt x="3" y="135"/>
                </a:lnTo>
                <a:lnTo>
                  <a:pt x="5" y="133"/>
                </a:lnTo>
                <a:lnTo>
                  <a:pt x="7" y="133"/>
                </a:lnTo>
                <a:lnTo>
                  <a:pt x="7" y="133"/>
                </a:lnTo>
                <a:lnTo>
                  <a:pt x="8" y="131"/>
                </a:lnTo>
                <a:lnTo>
                  <a:pt x="10" y="131"/>
                </a:lnTo>
                <a:lnTo>
                  <a:pt x="12" y="131"/>
                </a:lnTo>
                <a:lnTo>
                  <a:pt x="12" y="131"/>
                </a:lnTo>
                <a:lnTo>
                  <a:pt x="14" y="129"/>
                </a:lnTo>
                <a:lnTo>
                  <a:pt x="14" y="129"/>
                </a:lnTo>
                <a:lnTo>
                  <a:pt x="15" y="129"/>
                </a:lnTo>
                <a:lnTo>
                  <a:pt x="17" y="129"/>
                </a:lnTo>
                <a:lnTo>
                  <a:pt x="17" y="129"/>
                </a:lnTo>
                <a:lnTo>
                  <a:pt x="19" y="131"/>
                </a:lnTo>
                <a:lnTo>
                  <a:pt x="21" y="131"/>
                </a:lnTo>
                <a:lnTo>
                  <a:pt x="21" y="131"/>
                </a:lnTo>
                <a:lnTo>
                  <a:pt x="21" y="129"/>
                </a:lnTo>
                <a:lnTo>
                  <a:pt x="21" y="129"/>
                </a:lnTo>
                <a:lnTo>
                  <a:pt x="22" y="129"/>
                </a:lnTo>
                <a:lnTo>
                  <a:pt x="24" y="129"/>
                </a:lnTo>
                <a:lnTo>
                  <a:pt x="26" y="128"/>
                </a:lnTo>
                <a:lnTo>
                  <a:pt x="26" y="126"/>
                </a:lnTo>
                <a:lnTo>
                  <a:pt x="26" y="124"/>
                </a:lnTo>
                <a:lnTo>
                  <a:pt x="24" y="124"/>
                </a:lnTo>
                <a:lnTo>
                  <a:pt x="24" y="123"/>
                </a:lnTo>
                <a:lnTo>
                  <a:pt x="24" y="123"/>
                </a:lnTo>
                <a:lnTo>
                  <a:pt x="24" y="121"/>
                </a:lnTo>
                <a:lnTo>
                  <a:pt x="24" y="121"/>
                </a:lnTo>
                <a:lnTo>
                  <a:pt x="24" y="121"/>
                </a:lnTo>
                <a:lnTo>
                  <a:pt x="24" y="119"/>
                </a:lnTo>
                <a:lnTo>
                  <a:pt x="24" y="117"/>
                </a:lnTo>
                <a:lnTo>
                  <a:pt x="24" y="117"/>
                </a:lnTo>
                <a:lnTo>
                  <a:pt x="22" y="116"/>
                </a:lnTo>
                <a:lnTo>
                  <a:pt x="21" y="114"/>
                </a:lnTo>
                <a:lnTo>
                  <a:pt x="21" y="112"/>
                </a:lnTo>
                <a:lnTo>
                  <a:pt x="22" y="110"/>
                </a:lnTo>
                <a:lnTo>
                  <a:pt x="22" y="109"/>
                </a:lnTo>
                <a:lnTo>
                  <a:pt x="22" y="107"/>
                </a:lnTo>
                <a:lnTo>
                  <a:pt x="22" y="105"/>
                </a:lnTo>
                <a:lnTo>
                  <a:pt x="24" y="105"/>
                </a:lnTo>
                <a:lnTo>
                  <a:pt x="24" y="103"/>
                </a:lnTo>
                <a:lnTo>
                  <a:pt x="26" y="102"/>
                </a:lnTo>
                <a:lnTo>
                  <a:pt x="24" y="100"/>
                </a:lnTo>
                <a:lnTo>
                  <a:pt x="22" y="98"/>
                </a:lnTo>
                <a:lnTo>
                  <a:pt x="22" y="96"/>
                </a:lnTo>
                <a:lnTo>
                  <a:pt x="24" y="95"/>
                </a:lnTo>
                <a:lnTo>
                  <a:pt x="24" y="95"/>
                </a:lnTo>
                <a:lnTo>
                  <a:pt x="26" y="95"/>
                </a:lnTo>
                <a:lnTo>
                  <a:pt x="28" y="95"/>
                </a:lnTo>
                <a:lnTo>
                  <a:pt x="28" y="96"/>
                </a:lnTo>
                <a:lnTo>
                  <a:pt x="28" y="96"/>
                </a:lnTo>
                <a:lnTo>
                  <a:pt x="29" y="95"/>
                </a:lnTo>
                <a:lnTo>
                  <a:pt x="29" y="93"/>
                </a:lnTo>
                <a:lnTo>
                  <a:pt x="31" y="89"/>
                </a:lnTo>
                <a:lnTo>
                  <a:pt x="33" y="88"/>
                </a:lnTo>
                <a:lnTo>
                  <a:pt x="35" y="86"/>
                </a:lnTo>
                <a:lnTo>
                  <a:pt x="36" y="84"/>
                </a:lnTo>
                <a:lnTo>
                  <a:pt x="36" y="82"/>
                </a:lnTo>
                <a:lnTo>
                  <a:pt x="35" y="79"/>
                </a:lnTo>
                <a:lnTo>
                  <a:pt x="35" y="77"/>
                </a:lnTo>
                <a:lnTo>
                  <a:pt x="38" y="75"/>
                </a:lnTo>
                <a:lnTo>
                  <a:pt x="40" y="74"/>
                </a:lnTo>
                <a:lnTo>
                  <a:pt x="43" y="70"/>
                </a:lnTo>
                <a:lnTo>
                  <a:pt x="49" y="70"/>
                </a:lnTo>
                <a:lnTo>
                  <a:pt x="50" y="70"/>
                </a:lnTo>
                <a:lnTo>
                  <a:pt x="52" y="70"/>
                </a:lnTo>
                <a:lnTo>
                  <a:pt x="54" y="68"/>
                </a:lnTo>
                <a:lnTo>
                  <a:pt x="56" y="67"/>
                </a:lnTo>
                <a:lnTo>
                  <a:pt x="57" y="68"/>
                </a:lnTo>
                <a:lnTo>
                  <a:pt x="59" y="68"/>
                </a:lnTo>
                <a:lnTo>
                  <a:pt x="63" y="68"/>
                </a:lnTo>
                <a:lnTo>
                  <a:pt x="64" y="68"/>
                </a:lnTo>
                <a:lnTo>
                  <a:pt x="68" y="68"/>
                </a:lnTo>
                <a:lnTo>
                  <a:pt x="70" y="68"/>
                </a:lnTo>
                <a:lnTo>
                  <a:pt x="70" y="67"/>
                </a:lnTo>
                <a:lnTo>
                  <a:pt x="70" y="65"/>
                </a:lnTo>
                <a:lnTo>
                  <a:pt x="71" y="63"/>
                </a:lnTo>
                <a:lnTo>
                  <a:pt x="73" y="63"/>
                </a:lnTo>
                <a:lnTo>
                  <a:pt x="73" y="63"/>
                </a:lnTo>
                <a:lnTo>
                  <a:pt x="75" y="61"/>
                </a:lnTo>
                <a:lnTo>
                  <a:pt x="75" y="60"/>
                </a:lnTo>
                <a:lnTo>
                  <a:pt x="77" y="60"/>
                </a:lnTo>
                <a:lnTo>
                  <a:pt x="80" y="58"/>
                </a:lnTo>
                <a:lnTo>
                  <a:pt x="80" y="58"/>
                </a:lnTo>
                <a:lnTo>
                  <a:pt x="82" y="58"/>
                </a:lnTo>
                <a:lnTo>
                  <a:pt x="85" y="54"/>
                </a:lnTo>
                <a:lnTo>
                  <a:pt x="87" y="54"/>
                </a:lnTo>
                <a:lnTo>
                  <a:pt x="90" y="53"/>
                </a:lnTo>
                <a:lnTo>
                  <a:pt x="92" y="51"/>
                </a:lnTo>
                <a:lnTo>
                  <a:pt x="94" y="49"/>
                </a:lnTo>
                <a:lnTo>
                  <a:pt x="96" y="49"/>
                </a:lnTo>
                <a:lnTo>
                  <a:pt x="97" y="51"/>
                </a:lnTo>
                <a:lnTo>
                  <a:pt x="97" y="53"/>
                </a:lnTo>
                <a:lnTo>
                  <a:pt x="97" y="54"/>
                </a:lnTo>
                <a:lnTo>
                  <a:pt x="97" y="58"/>
                </a:lnTo>
                <a:lnTo>
                  <a:pt x="99" y="61"/>
                </a:lnTo>
                <a:lnTo>
                  <a:pt x="99" y="63"/>
                </a:lnTo>
                <a:lnTo>
                  <a:pt x="99" y="67"/>
                </a:lnTo>
                <a:lnTo>
                  <a:pt x="99" y="68"/>
                </a:lnTo>
                <a:lnTo>
                  <a:pt x="97" y="72"/>
                </a:lnTo>
                <a:lnTo>
                  <a:pt x="96" y="74"/>
                </a:lnTo>
                <a:lnTo>
                  <a:pt x="94" y="74"/>
                </a:lnTo>
                <a:lnTo>
                  <a:pt x="92" y="72"/>
                </a:lnTo>
                <a:lnTo>
                  <a:pt x="90" y="72"/>
                </a:lnTo>
                <a:lnTo>
                  <a:pt x="90" y="72"/>
                </a:lnTo>
                <a:lnTo>
                  <a:pt x="90" y="72"/>
                </a:lnTo>
                <a:lnTo>
                  <a:pt x="90" y="70"/>
                </a:lnTo>
                <a:lnTo>
                  <a:pt x="89" y="65"/>
                </a:lnTo>
                <a:lnTo>
                  <a:pt x="87" y="61"/>
                </a:lnTo>
                <a:lnTo>
                  <a:pt x="87" y="63"/>
                </a:lnTo>
                <a:lnTo>
                  <a:pt x="85" y="65"/>
                </a:lnTo>
                <a:lnTo>
                  <a:pt x="85" y="67"/>
                </a:lnTo>
                <a:lnTo>
                  <a:pt x="83" y="68"/>
                </a:lnTo>
                <a:lnTo>
                  <a:pt x="82" y="70"/>
                </a:lnTo>
                <a:lnTo>
                  <a:pt x="80" y="72"/>
                </a:lnTo>
                <a:lnTo>
                  <a:pt x="80" y="74"/>
                </a:lnTo>
                <a:lnTo>
                  <a:pt x="80" y="75"/>
                </a:lnTo>
                <a:lnTo>
                  <a:pt x="80" y="75"/>
                </a:lnTo>
                <a:lnTo>
                  <a:pt x="82" y="77"/>
                </a:lnTo>
                <a:lnTo>
                  <a:pt x="82" y="75"/>
                </a:lnTo>
                <a:lnTo>
                  <a:pt x="83" y="75"/>
                </a:lnTo>
                <a:lnTo>
                  <a:pt x="83" y="74"/>
                </a:lnTo>
                <a:lnTo>
                  <a:pt x="85" y="75"/>
                </a:lnTo>
                <a:lnTo>
                  <a:pt x="85" y="77"/>
                </a:lnTo>
                <a:lnTo>
                  <a:pt x="87" y="79"/>
                </a:lnTo>
                <a:lnTo>
                  <a:pt x="87" y="79"/>
                </a:lnTo>
                <a:lnTo>
                  <a:pt x="89" y="79"/>
                </a:lnTo>
                <a:lnTo>
                  <a:pt x="90" y="77"/>
                </a:lnTo>
                <a:lnTo>
                  <a:pt x="90" y="77"/>
                </a:lnTo>
                <a:lnTo>
                  <a:pt x="92" y="77"/>
                </a:lnTo>
                <a:lnTo>
                  <a:pt x="94" y="77"/>
                </a:lnTo>
                <a:lnTo>
                  <a:pt x="97" y="77"/>
                </a:lnTo>
                <a:lnTo>
                  <a:pt x="97" y="79"/>
                </a:lnTo>
                <a:lnTo>
                  <a:pt x="97" y="79"/>
                </a:lnTo>
                <a:lnTo>
                  <a:pt x="97" y="81"/>
                </a:lnTo>
                <a:lnTo>
                  <a:pt x="97" y="81"/>
                </a:lnTo>
                <a:lnTo>
                  <a:pt x="99" y="81"/>
                </a:lnTo>
                <a:lnTo>
                  <a:pt x="99" y="81"/>
                </a:lnTo>
                <a:lnTo>
                  <a:pt x="99" y="81"/>
                </a:lnTo>
                <a:lnTo>
                  <a:pt x="101" y="77"/>
                </a:lnTo>
                <a:lnTo>
                  <a:pt x="103" y="75"/>
                </a:lnTo>
                <a:lnTo>
                  <a:pt x="104" y="75"/>
                </a:lnTo>
                <a:lnTo>
                  <a:pt x="104" y="74"/>
                </a:lnTo>
                <a:lnTo>
                  <a:pt x="106" y="74"/>
                </a:lnTo>
                <a:lnTo>
                  <a:pt x="108" y="74"/>
                </a:lnTo>
                <a:lnTo>
                  <a:pt x="108" y="75"/>
                </a:lnTo>
                <a:lnTo>
                  <a:pt x="108" y="77"/>
                </a:lnTo>
                <a:lnTo>
                  <a:pt x="108" y="77"/>
                </a:lnTo>
                <a:lnTo>
                  <a:pt x="106" y="79"/>
                </a:lnTo>
                <a:lnTo>
                  <a:pt x="104" y="79"/>
                </a:lnTo>
                <a:lnTo>
                  <a:pt x="103" y="79"/>
                </a:lnTo>
                <a:lnTo>
                  <a:pt x="103" y="79"/>
                </a:lnTo>
                <a:lnTo>
                  <a:pt x="103" y="81"/>
                </a:lnTo>
                <a:lnTo>
                  <a:pt x="103" y="81"/>
                </a:lnTo>
                <a:lnTo>
                  <a:pt x="104" y="82"/>
                </a:lnTo>
                <a:lnTo>
                  <a:pt x="106" y="82"/>
                </a:lnTo>
                <a:lnTo>
                  <a:pt x="106" y="82"/>
                </a:lnTo>
                <a:lnTo>
                  <a:pt x="108" y="82"/>
                </a:lnTo>
                <a:lnTo>
                  <a:pt x="111" y="82"/>
                </a:lnTo>
                <a:lnTo>
                  <a:pt x="115" y="82"/>
                </a:lnTo>
                <a:lnTo>
                  <a:pt x="118" y="84"/>
                </a:lnTo>
                <a:lnTo>
                  <a:pt x="118" y="84"/>
                </a:lnTo>
                <a:lnTo>
                  <a:pt x="118" y="86"/>
                </a:lnTo>
                <a:lnTo>
                  <a:pt x="122" y="88"/>
                </a:lnTo>
                <a:lnTo>
                  <a:pt x="125" y="88"/>
                </a:lnTo>
                <a:lnTo>
                  <a:pt x="125" y="89"/>
                </a:lnTo>
                <a:lnTo>
                  <a:pt x="127" y="91"/>
                </a:lnTo>
                <a:lnTo>
                  <a:pt x="127" y="91"/>
                </a:lnTo>
                <a:lnTo>
                  <a:pt x="129" y="91"/>
                </a:lnTo>
                <a:lnTo>
                  <a:pt x="131" y="89"/>
                </a:lnTo>
                <a:lnTo>
                  <a:pt x="131" y="88"/>
                </a:lnTo>
                <a:lnTo>
                  <a:pt x="132" y="86"/>
                </a:lnTo>
                <a:lnTo>
                  <a:pt x="136" y="89"/>
                </a:lnTo>
                <a:lnTo>
                  <a:pt x="138" y="95"/>
                </a:lnTo>
                <a:lnTo>
                  <a:pt x="139" y="96"/>
                </a:lnTo>
                <a:lnTo>
                  <a:pt x="139" y="98"/>
                </a:lnTo>
                <a:lnTo>
                  <a:pt x="141" y="100"/>
                </a:lnTo>
                <a:lnTo>
                  <a:pt x="143" y="100"/>
                </a:lnTo>
                <a:lnTo>
                  <a:pt x="143" y="98"/>
                </a:lnTo>
                <a:lnTo>
                  <a:pt x="143" y="96"/>
                </a:lnTo>
                <a:lnTo>
                  <a:pt x="143" y="95"/>
                </a:lnTo>
                <a:lnTo>
                  <a:pt x="143" y="91"/>
                </a:lnTo>
                <a:lnTo>
                  <a:pt x="145" y="88"/>
                </a:lnTo>
                <a:lnTo>
                  <a:pt x="146" y="86"/>
                </a:lnTo>
                <a:lnTo>
                  <a:pt x="148" y="84"/>
                </a:lnTo>
                <a:lnTo>
                  <a:pt x="150" y="84"/>
                </a:lnTo>
                <a:lnTo>
                  <a:pt x="152" y="82"/>
                </a:lnTo>
                <a:lnTo>
                  <a:pt x="153" y="81"/>
                </a:lnTo>
                <a:lnTo>
                  <a:pt x="155" y="82"/>
                </a:lnTo>
                <a:lnTo>
                  <a:pt x="155" y="82"/>
                </a:lnTo>
                <a:lnTo>
                  <a:pt x="155" y="84"/>
                </a:lnTo>
                <a:lnTo>
                  <a:pt x="155" y="84"/>
                </a:lnTo>
                <a:lnTo>
                  <a:pt x="155" y="86"/>
                </a:lnTo>
                <a:lnTo>
                  <a:pt x="155" y="89"/>
                </a:lnTo>
                <a:lnTo>
                  <a:pt x="153" y="89"/>
                </a:lnTo>
                <a:lnTo>
                  <a:pt x="153" y="91"/>
                </a:lnTo>
                <a:lnTo>
                  <a:pt x="152" y="96"/>
                </a:lnTo>
                <a:lnTo>
                  <a:pt x="152" y="98"/>
                </a:lnTo>
                <a:lnTo>
                  <a:pt x="150" y="100"/>
                </a:lnTo>
                <a:lnTo>
                  <a:pt x="150" y="103"/>
                </a:lnTo>
                <a:lnTo>
                  <a:pt x="148" y="105"/>
                </a:lnTo>
                <a:lnTo>
                  <a:pt x="146" y="107"/>
                </a:lnTo>
                <a:lnTo>
                  <a:pt x="143" y="109"/>
                </a:lnTo>
                <a:lnTo>
                  <a:pt x="141" y="107"/>
                </a:lnTo>
                <a:lnTo>
                  <a:pt x="139" y="107"/>
                </a:lnTo>
                <a:lnTo>
                  <a:pt x="139" y="109"/>
                </a:lnTo>
                <a:lnTo>
                  <a:pt x="139" y="110"/>
                </a:lnTo>
                <a:lnTo>
                  <a:pt x="141" y="112"/>
                </a:lnTo>
                <a:lnTo>
                  <a:pt x="143" y="112"/>
                </a:lnTo>
                <a:lnTo>
                  <a:pt x="145" y="112"/>
                </a:lnTo>
                <a:lnTo>
                  <a:pt x="146" y="110"/>
                </a:lnTo>
                <a:lnTo>
                  <a:pt x="148" y="110"/>
                </a:lnTo>
                <a:lnTo>
                  <a:pt x="150" y="109"/>
                </a:lnTo>
                <a:lnTo>
                  <a:pt x="152" y="107"/>
                </a:lnTo>
                <a:lnTo>
                  <a:pt x="152" y="103"/>
                </a:lnTo>
                <a:lnTo>
                  <a:pt x="153" y="100"/>
                </a:lnTo>
                <a:lnTo>
                  <a:pt x="153" y="98"/>
                </a:lnTo>
                <a:lnTo>
                  <a:pt x="155" y="96"/>
                </a:lnTo>
                <a:lnTo>
                  <a:pt x="155" y="95"/>
                </a:lnTo>
                <a:lnTo>
                  <a:pt x="155" y="93"/>
                </a:lnTo>
                <a:lnTo>
                  <a:pt x="155" y="91"/>
                </a:lnTo>
                <a:lnTo>
                  <a:pt x="155" y="89"/>
                </a:lnTo>
                <a:lnTo>
                  <a:pt x="157" y="88"/>
                </a:lnTo>
                <a:lnTo>
                  <a:pt x="159" y="88"/>
                </a:lnTo>
                <a:lnTo>
                  <a:pt x="159" y="88"/>
                </a:lnTo>
                <a:lnTo>
                  <a:pt x="160" y="89"/>
                </a:lnTo>
                <a:lnTo>
                  <a:pt x="160" y="91"/>
                </a:lnTo>
                <a:lnTo>
                  <a:pt x="160" y="93"/>
                </a:lnTo>
                <a:lnTo>
                  <a:pt x="162" y="93"/>
                </a:lnTo>
                <a:lnTo>
                  <a:pt x="162" y="95"/>
                </a:lnTo>
                <a:lnTo>
                  <a:pt x="162" y="93"/>
                </a:lnTo>
                <a:lnTo>
                  <a:pt x="160" y="91"/>
                </a:lnTo>
                <a:lnTo>
                  <a:pt x="160" y="89"/>
                </a:lnTo>
                <a:lnTo>
                  <a:pt x="162" y="88"/>
                </a:lnTo>
                <a:lnTo>
                  <a:pt x="164" y="88"/>
                </a:lnTo>
                <a:lnTo>
                  <a:pt x="166" y="88"/>
                </a:lnTo>
                <a:lnTo>
                  <a:pt x="171" y="91"/>
                </a:lnTo>
                <a:lnTo>
                  <a:pt x="171" y="89"/>
                </a:lnTo>
                <a:lnTo>
                  <a:pt x="169" y="88"/>
                </a:lnTo>
                <a:lnTo>
                  <a:pt x="169" y="88"/>
                </a:lnTo>
                <a:lnTo>
                  <a:pt x="169" y="86"/>
                </a:lnTo>
                <a:lnTo>
                  <a:pt x="169" y="84"/>
                </a:lnTo>
                <a:lnTo>
                  <a:pt x="169" y="82"/>
                </a:lnTo>
                <a:lnTo>
                  <a:pt x="171" y="82"/>
                </a:lnTo>
                <a:lnTo>
                  <a:pt x="174" y="82"/>
                </a:lnTo>
                <a:lnTo>
                  <a:pt x="178" y="82"/>
                </a:lnTo>
                <a:lnTo>
                  <a:pt x="179" y="82"/>
                </a:lnTo>
                <a:lnTo>
                  <a:pt x="179" y="81"/>
                </a:lnTo>
                <a:lnTo>
                  <a:pt x="179" y="79"/>
                </a:lnTo>
                <a:lnTo>
                  <a:pt x="179" y="77"/>
                </a:lnTo>
                <a:lnTo>
                  <a:pt x="179" y="75"/>
                </a:lnTo>
                <a:lnTo>
                  <a:pt x="181" y="75"/>
                </a:lnTo>
                <a:lnTo>
                  <a:pt x="185" y="74"/>
                </a:lnTo>
                <a:lnTo>
                  <a:pt x="186" y="72"/>
                </a:lnTo>
                <a:lnTo>
                  <a:pt x="188" y="72"/>
                </a:lnTo>
                <a:lnTo>
                  <a:pt x="190" y="72"/>
                </a:lnTo>
                <a:lnTo>
                  <a:pt x="192" y="72"/>
                </a:lnTo>
                <a:lnTo>
                  <a:pt x="193" y="72"/>
                </a:lnTo>
                <a:lnTo>
                  <a:pt x="195" y="72"/>
                </a:lnTo>
                <a:lnTo>
                  <a:pt x="197" y="70"/>
                </a:lnTo>
                <a:lnTo>
                  <a:pt x="197" y="68"/>
                </a:lnTo>
                <a:lnTo>
                  <a:pt x="197" y="67"/>
                </a:lnTo>
                <a:lnTo>
                  <a:pt x="197" y="65"/>
                </a:lnTo>
                <a:lnTo>
                  <a:pt x="197" y="65"/>
                </a:lnTo>
                <a:lnTo>
                  <a:pt x="199" y="63"/>
                </a:lnTo>
                <a:lnTo>
                  <a:pt x="200" y="65"/>
                </a:lnTo>
                <a:lnTo>
                  <a:pt x="202" y="65"/>
                </a:lnTo>
                <a:lnTo>
                  <a:pt x="202" y="67"/>
                </a:lnTo>
                <a:lnTo>
                  <a:pt x="202" y="67"/>
                </a:lnTo>
                <a:lnTo>
                  <a:pt x="204" y="67"/>
                </a:lnTo>
                <a:lnTo>
                  <a:pt x="206" y="67"/>
                </a:lnTo>
                <a:lnTo>
                  <a:pt x="207" y="67"/>
                </a:lnTo>
                <a:lnTo>
                  <a:pt x="209" y="67"/>
                </a:lnTo>
                <a:lnTo>
                  <a:pt x="211" y="68"/>
                </a:lnTo>
                <a:lnTo>
                  <a:pt x="211" y="70"/>
                </a:lnTo>
                <a:lnTo>
                  <a:pt x="211" y="74"/>
                </a:lnTo>
                <a:lnTo>
                  <a:pt x="211" y="77"/>
                </a:lnTo>
                <a:lnTo>
                  <a:pt x="209" y="81"/>
                </a:lnTo>
                <a:lnTo>
                  <a:pt x="206" y="84"/>
                </a:lnTo>
                <a:lnTo>
                  <a:pt x="204" y="88"/>
                </a:lnTo>
                <a:lnTo>
                  <a:pt x="206" y="84"/>
                </a:lnTo>
                <a:lnTo>
                  <a:pt x="207" y="82"/>
                </a:lnTo>
                <a:lnTo>
                  <a:pt x="211" y="82"/>
                </a:lnTo>
                <a:lnTo>
                  <a:pt x="213" y="81"/>
                </a:lnTo>
                <a:lnTo>
                  <a:pt x="214" y="79"/>
                </a:lnTo>
                <a:lnTo>
                  <a:pt x="216" y="79"/>
                </a:lnTo>
                <a:lnTo>
                  <a:pt x="218" y="79"/>
                </a:lnTo>
                <a:lnTo>
                  <a:pt x="221" y="79"/>
                </a:lnTo>
                <a:lnTo>
                  <a:pt x="221" y="79"/>
                </a:lnTo>
                <a:lnTo>
                  <a:pt x="223" y="79"/>
                </a:lnTo>
                <a:lnTo>
                  <a:pt x="225" y="79"/>
                </a:lnTo>
                <a:lnTo>
                  <a:pt x="227" y="79"/>
                </a:lnTo>
                <a:lnTo>
                  <a:pt x="227" y="79"/>
                </a:lnTo>
                <a:lnTo>
                  <a:pt x="228" y="79"/>
                </a:lnTo>
                <a:lnTo>
                  <a:pt x="228" y="77"/>
                </a:lnTo>
                <a:lnTo>
                  <a:pt x="228" y="75"/>
                </a:lnTo>
                <a:lnTo>
                  <a:pt x="228" y="75"/>
                </a:lnTo>
                <a:lnTo>
                  <a:pt x="230" y="74"/>
                </a:lnTo>
                <a:lnTo>
                  <a:pt x="232" y="75"/>
                </a:lnTo>
                <a:lnTo>
                  <a:pt x="232" y="75"/>
                </a:lnTo>
                <a:lnTo>
                  <a:pt x="232" y="77"/>
                </a:lnTo>
                <a:lnTo>
                  <a:pt x="232" y="75"/>
                </a:lnTo>
                <a:lnTo>
                  <a:pt x="232" y="74"/>
                </a:lnTo>
                <a:lnTo>
                  <a:pt x="234" y="72"/>
                </a:lnTo>
                <a:lnTo>
                  <a:pt x="235" y="74"/>
                </a:lnTo>
                <a:lnTo>
                  <a:pt x="235" y="74"/>
                </a:lnTo>
                <a:lnTo>
                  <a:pt x="235" y="75"/>
                </a:lnTo>
                <a:lnTo>
                  <a:pt x="237" y="75"/>
                </a:lnTo>
                <a:lnTo>
                  <a:pt x="239" y="77"/>
                </a:lnTo>
                <a:lnTo>
                  <a:pt x="239" y="77"/>
                </a:lnTo>
                <a:lnTo>
                  <a:pt x="239" y="79"/>
                </a:lnTo>
                <a:lnTo>
                  <a:pt x="241" y="79"/>
                </a:lnTo>
                <a:lnTo>
                  <a:pt x="241" y="81"/>
                </a:lnTo>
                <a:lnTo>
                  <a:pt x="242" y="81"/>
                </a:lnTo>
                <a:lnTo>
                  <a:pt x="244" y="82"/>
                </a:lnTo>
                <a:lnTo>
                  <a:pt x="244" y="82"/>
                </a:lnTo>
                <a:lnTo>
                  <a:pt x="244" y="82"/>
                </a:lnTo>
                <a:lnTo>
                  <a:pt x="246" y="81"/>
                </a:lnTo>
                <a:lnTo>
                  <a:pt x="246" y="79"/>
                </a:lnTo>
                <a:lnTo>
                  <a:pt x="246" y="79"/>
                </a:lnTo>
                <a:lnTo>
                  <a:pt x="246" y="77"/>
                </a:lnTo>
                <a:lnTo>
                  <a:pt x="246" y="75"/>
                </a:lnTo>
                <a:lnTo>
                  <a:pt x="248" y="75"/>
                </a:lnTo>
                <a:lnTo>
                  <a:pt x="248" y="74"/>
                </a:lnTo>
                <a:lnTo>
                  <a:pt x="249" y="74"/>
                </a:lnTo>
                <a:lnTo>
                  <a:pt x="251" y="72"/>
                </a:lnTo>
                <a:lnTo>
                  <a:pt x="253" y="72"/>
                </a:lnTo>
                <a:lnTo>
                  <a:pt x="253" y="70"/>
                </a:lnTo>
                <a:lnTo>
                  <a:pt x="253" y="68"/>
                </a:lnTo>
                <a:lnTo>
                  <a:pt x="253" y="68"/>
                </a:lnTo>
                <a:lnTo>
                  <a:pt x="251" y="67"/>
                </a:lnTo>
                <a:lnTo>
                  <a:pt x="251" y="65"/>
                </a:lnTo>
                <a:lnTo>
                  <a:pt x="253" y="63"/>
                </a:lnTo>
                <a:lnTo>
                  <a:pt x="253" y="61"/>
                </a:lnTo>
                <a:lnTo>
                  <a:pt x="254" y="60"/>
                </a:lnTo>
                <a:lnTo>
                  <a:pt x="256" y="60"/>
                </a:lnTo>
                <a:lnTo>
                  <a:pt x="256" y="61"/>
                </a:lnTo>
                <a:lnTo>
                  <a:pt x="258" y="61"/>
                </a:lnTo>
                <a:lnTo>
                  <a:pt x="258" y="61"/>
                </a:lnTo>
                <a:lnTo>
                  <a:pt x="260" y="60"/>
                </a:lnTo>
                <a:lnTo>
                  <a:pt x="260" y="58"/>
                </a:lnTo>
                <a:lnTo>
                  <a:pt x="261" y="58"/>
                </a:lnTo>
                <a:lnTo>
                  <a:pt x="265" y="58"/>
                </a:lnTo>
                <a:lnTo>
                  <a:pt x="267" y="58"/>
                </a:lnTo>
                <a:lnTo>
                  <a:pt x="268" y="56"/>
                </a:lnTo>
                <a:lnTo>
                  <a:pt x="270" y="56"/>
                </a:lnTo>
                <a:lnTo>
                  <a:pt x="272" y="54"/>
                </a:lnTo>
                <a:lnTo>
                  <a:pt x="272" y="51"/>
                </a:lnTo>
                <a:lnTo>
                  <a:pt x="274" y="49"/>
                </a:lnTo>
                <a:lnTo>
                  <a:pt x="275" y="47"/>
                </a:lnTo>
                <a:lnTo>
                  <a:pt x="277" y="47"/>
                </a:lnTo>
                <a:lnTo>
                  <a:pt x="279" y="47"/>
                </a:lnTo>
                <a:lnTo>
                  <a:pt x="281" y="49"/>
                </a:lnTo>
                <a:lnTo>
                  <a:pt x="282" y="49"/>
                </a:lnTo>
                <a:lnTo>
                  <a:pt x="284" y="49"/>
                </a:lnTo>
                <a:lnTo>
                  <a:pt x="284" y="47"/>
                </a:lnTo>
                <a:lnTo>
                  <a:pt x="284" y="46"/>
                </a:lnTo>
                <a:lnTo>
                  <a:pt x="284" y="44"/>
                </a:lnTo>
                <a:lnTo>
                  <a:pt x="286" y="42"/>
                </a:lnTo>
                <a:lnTo>
                  <a:pt x="286" y="40"/>
                </a:lnTo>
                <a:lnTo>
                  <a:pt x="288" y="39"/>
                </a:lnTo>
                <a:lnTo>
                  <a:pt x="288" y="37"/>
                </a:lnTo>
                <a:lnTo>
                  <a:pt x="289" y="37"/>
                </a:lnTo>
                <a:lnTo>
                  <a:pt x="291" y="35"/>
                </a:lnTo>
                <a:lnTo>
                  <a:pt x="293" y="35"/>
                </a:lnTo>
                <a:lnTo>
                  <a:pt x="295" y="33"/>
                </a:lnTo>
                <a:lnTo>
                  <a:pt x="293" y="33"/>
                </a:lnTo>
                <a:lnTo>
                  <a:pt x="291" y="33"/>
                </a:lnTo>
                <a:lnTo>
                  <a:pt x="291" y="33"/>
                </a:lnTo>
                <a:lnTo>
                  <a:pt x="289" y="33"/>
                </a:lnTo>
                <a:lnTo>
                  <a:pt x="288" y="32"/>
                </a:lnTo>
                <a:lnTo>
                  <a:pt x="288" y="30"/>
                </a:lnTo>
                <a:lnTo>
                  <a:pt x="289" y="28"/>
                </a:lnTo>
                <a:lnTo>
                  <a:pt x="289" y="27"/>
                </a:lnTo>
                <a:lnTo>
                  <a:pt x="289" y="27"/>
                </a:lnTo>
                <a:lnTo>
                  <a:pt x="289" y="25"/>
                </a:lnTo>
                <a:lnTo>
                  <a:pt x="291" y="25"/>
                </a:lnTo>
                <a:lnTo>
                  <a:pt x="293" y="21"/>
                </a:lnTo>
                <a:lnTo>
                  <a:pt x="293" y="20"/>
                </a:lnTo>
                <a:lnTo>
                  <a:pt x="296" y="16"/>
                </a:lnTo>
                <a:lnTo>
                  <a:pt x="302" y="13"/>
                </a:lnTo>
                <a:lnTo>
                  <a:pt x="303" y="11"/>
                </a:lnTo>
                <a:lnTo>
                  <a:pt x="305" y="9"/>
                </a:lnTo>
                <a:lnTo>
                  <a:pt x="309" y="9"/>
                </a:lnTo>
                <a:lnTo>
                  <a:pt x="310" y="7"/>
                </a:lnTo>
                <a:lnTo>
                  <a:pt x="309" y="7"/>
                </a:lnTo>
                <a:lnTo>
                  <a:pt x="307" y="6"/>
                </a:lnTo>
                <a:lnTo>
                  <a:pt x="307" y="4"/>
                </a:lnTo>
                <a:lnTo>
                  <a:pt x="309" y="2"/>
                </a:lnTo>
                <a:lnTo>
                  <a:pt x="309" y="0"/>
                </a:lnTo>
                <a:lnTo>
                  <a:pt x="310" y="0"/>
                </a:lnTo>
                <a:lnTo>
                  <a:pt x="312" y="0"/>
                </a:lnTo>
                <a:close/>
              </a:path>
            </a:pathLst>
          </a:custGeom>
          <a:no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feld 73">
            <a:extLst>
              <a:ext uri="{FF2B5EF4-FFF2-40B4-BE49-F238E27FC236}">
                <a16:creationId xmlns:a16="http://schemas.microsoft.com/office/drawing/2014/main" id="{5309339C-C34A-4C4E-8843-E26A9C37E7A3}"/>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34%</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55%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68%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75" name="Ellipse 74">
            <a:extLst>
              <a:ext uri="{FF2B5EF4-FFF2-40B4-BE49-F238E27FC236}">
                <a16:creationId xmlns:a16="http://schemas.microsoft.com/office/drawing/2014/main" id="{0E03DF40-9035-49F5-BBB8-0D6A1C67609C}"/>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76" name="Ellipse 75">
            <a:extLst>
              <a:ext uri="{FF2B5EF4-FFF2-40B4-BE49-F238E27FC236}">
                <a16:creationId xmlns:a16="http://schemas.microsoft.com/office/drawing/2014/main" id="{51FA3D50-BB12-437C-9F14-CDC2F2DF42AF}"/>
              </a:ext>
            </a:extLst>
          </p:cNvPr>
          <p:cNvSpPr/>
          <p:nvPr/>
        </p:nvSpPr>
        <p:spPr>
          <a:xfrm>
            <a:off x="1622703" y="2648051"/>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a:solidFill>
                  <a:schemeClr val="bg1"/>
                </a:solidFill>
              </a:rPr>
              <a:t>12</a:t>
            </a:r>
            <a:endParaRPr lang="de-DE" sz="1200" dirty="0">
              <a:solidFill>
                <a:schemeClr val="bg1"/>
              </a:solidFill>
            </a:endParaRPr>
          </a:p>
        </p:txBody>
      </p:sp>
      <p:sp>
        <p:nvSpPr>
          <p:cNvPr id="77" name="Ellipse 76">
            <a:extLst>
              <a:ext uri="{FF2B5EF4-FFF2-40B4-BE49-F238E27FC236}">
                <a16:creationId xmlns:a16="http://schemas.microsoft.com/office/drawing/2014/main" id="{F03F0DFE-74C2-4683-AA68-454A24B0966E}"/>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67" name="Textfeld 66">
            <a:extLst>
              <a:ext uri="{FF2B5EF4-FFF2-40B4-BE49-F238E27FC236}">
                <a16:creationId xmlns:a16="http://schemas.microsoft.com/office/drawing/2014/main" id="{6DB60F9A-BBFF-4551-8E90-0EC315F5E977}"/>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68" name="Textfeld 67">
            <a:extLst>
              <a:ext uri="{FF2B5EF4-FFF2-40B4-BE49-F238E27FC236}">
                <a16:creationId xmlns:a16="http://schemas.microsoft.com/office/drawing/2014/main" id="{72F04D75-7486-42AE-B354-D5713721572A}"/>
              </a:ext>
            </a:extLst>
          </p:cNvPr>
          <p:cNvSpPr txBox="1"/>
          <p:nvPr/>
        </p:nvSpPr>
        <p:spPr>
          <a:xfrm>
            <a:off x="6925082" y="6257462"/>
            <a:ext cx="704039" cy="230832"/>
          </a:xfrm>
          <a:prstGeom prst="rect">
            <a:avLst/>
          </a:prstGeom>
          <a:noFill/>
        </p:spPr>
        <p:txBody>
          <a:bodyPr wrap="none" rtlCol="0">
            <a:spAutoFit/>
          </a:bodyPr>
          <a:lstStyle/>
          <a:p>
            <a:r>
              <a:rPr lang="en-US" sz="900" dirty="0"/>
              <a:t>46% Male</a:t>
            </a:r>
          </a:p>
        </p:txBody>
      </p:sp>
      <p:sp>
        <p:nvSpPr>
          <p:cNvPr id="69" name="Textfeld 68">
            <a:extLst>
              <a:ext uri="{FF2B5EF4-FFF2-40B4-BE49-F238E27FC236}">
                <a16:creationId xmlns:a16="http://schemas.microsoft.com/office/drawing/2014/main" id="{A54E05B5-DB49-403A-B388-231367046C1F}"/>
              </a:ext>
            </a:extLst>
          </p:cNvPr>
          <p:cNvSpPr txBox="1"/>
          <p:nvPr/>
        </p:nvSpPr>
        <p:spPr>
          <a:xfrm>
            <a:off x="6925082" y="6459674"/>
            <a:ext cx="845103" cy="230832"/>
          </a:xfrm>
          <a:prstGeom prst="rect">
            <a:avLst/>
          </a:prstGeom>
          <a:noFill/>
        </p:spPr>
        <p:txBody>
          <a:bodyPr wrap="none" rtlCol="0">
            <a:spAutoFit/>
          </a:bodyPr>
          <a:lstStyle/>
          <a:p>
            <a:r>
              <a:rPr lang="en-US" sz="900" dirty="0"/>
              <a:t>54% Female</a:t>
            </a:r>
          </a:p>
        </p:txBody>
      </p:sp>
      <p:cxnSp>
        <p:nvCxnSpPr>
          <p:cNvPr id="70" name="Gerader Verbinder 69">
            <a:extLst>
              <a:ext uri="{FF2B5EF4-FFF2-40B4-BE49-F238E27FC236}">
                <a16:creationId xmlns:a16="http://schemas.microsoft.com/office/drawing/2014/main" id="{259F2997-1701-4968-AD2F-9EAD26662995}"/>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8D014866-C38D-4937-ACFF-A24E4BD2E0AE}"/>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6" name="Gerader Verbinder 85">
            <a:extLst>
              <a:ext uri="{FF2B5EF4-FFF2-40B4-BE49-F238E27FC236}">
                <a16:creationId xmlns:a16="http://schemas.microsoft.com/office/drawing/2014/main" id="{9FAEC369-F062-425E-BC3B-A525D8499A5B}"/>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03" name="Textfeld 102">
            <a:extLst>
              <a:ext uri="{FF2B5EF4-FFF2-40B4-BE49-F238E27FC236}">
                <a16:creationId xmlns:a16="http://schemas.microsoft.com/office/drawing/2014/main" id="{89074B4C-4E88-4BCE-90D1-C2E3AE243A2C}"/>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104" name="Textfeld 103">
            <a:extLst>
              <a:ext uri="{FF2B5EF4-FFF2-40B4-BE49-F238E27FC236}">
                <a16:creationId xmlns:a16="http://schemas.microsoft.com/office/drawing/2014/main" id="{21687D6B-2F04-4802-98F5-F0CDDDE7C770}"/>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05" name="Group 236">
            <a:extLst>
              <a:ext uri="{FF2B5EF4-FFF2-40B4-BE49-F238E27FC236}">
                <a16:creationId xmlns:a16="http://schemas.microsoft.com/office/drawing/2014/main" id="{1A7A6144-0C98-4A9A-9EBE-BBCC126D8CDB}"/>
              </a:ext>
            </a:extLst>
          </p:cNvPr>
          <p:cNvGrpSpPr>
            <a:grpSpLocks noChangeAspect="1"/>
          </p:cNvGrpSpPr>
          <p:nvPr/>
        </p:nvGrpSpPr>
        <p:grpSpPr bwMode="auto">
          <a:xfrm>
            <a:off x="3433739" y="6332243"/>
            <a:ext cx="266344" cy="265587"/>
            <a:chOff x="2616" y="2049"/>
            <a:chExt cx="352" cy="351"/>
          </a:xfrm>
        </p:grpSpPr>
        <p:sp>
          <p:nvSpPr>
            <p:cNvPr id="106" name="Freeform 237">
              <a:extLst>
                <a:ext uri="{FF2B5EF4-FFF2-40B4-BE49-F238E27FC236}">
                  <a16:creationId xmlns:a16="http://schemas.microsoft.com/office/drawing/2014/main" id="{CA7E910C-3136-49B5-BC45-3ADA87217196}"/>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 name="Freeform 238">
              <a:extLst>
                <a:ext uri="{FF2B5EF4-FFF2-40B4-BE49-F238E27FC236}">
                  <a16:creationId xmlns:a16="http://schemas.microsoft.com/office/drawing/2014/main" id="{0EF39F97-5440-4EE5-ABBD-FA934FEEDCF4}"/>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Textfeld 107">
            <a:extLst>
              <a:ext uri="{FF2B5EF4-FFF2-40B4-BE49-F238E27FC236}">
                <a16:creationId xmlns:a16="http://schemas.microsoft.com/office/drawing/2014/main" id="{59F446D1-0068-4D78-BF44-941EAD255E8B}"/>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pic>
        <p:nvPicPr>
          <p:cNvPr id="109" name="Grafik 108">
            <a:extLst>
              <a:ext uri="{FF2B5EF4-FFF2-40B4-BE49-F238E27FC236}">
                <a16:creationId xmlns:a16="http://schemas.microsoft.com/office/drawing/2014/main" id="{114B9B9F-3198-4C21-84D0-B44FA925F5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10" name="Graphic 5">
            <a:extLst>
              <a:ext uri="{FF2B5EF4-FFF2-40B4-BE49-F238E27FC236}">
                <a16:creationId xmlns:a16="http://schemas.microsoft.com/office/drawing/2014/main" id="{7A5E9F61-52AD-413C-A710-2DCE323507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11" name="Graphic 11">
            <a:extLst>
              <a:ext uri="{FF2B5EF4-FFF2-40B4-BE49-F238E27FC236}">
                <a16:creationId xmlns:a16="http://schemas.microsoft.com/office/drawing/2014/main" id="{DA001654-BE28-4B78-8A2B-7A16F146CC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graphicFrame>
        <p:nvGraphicFramePr>
          <p:cNvPr id="112" name="Inhaltsplatzhalter 1">
            <a:extLst>
              <a:ext uri="{FF2B5EF4-FFF2-40B4-BE49-F238E27FC236}">
                <a16:creationId xmlns:a16="http://schemas.microsoft.com/office/drawing/2014/main" id="{00580ACA-2F5B-4CAC-868E-6C994C9914A7}"/>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5" name="Foliennummernplatzhalter 4">
            <a:extLst>
              <a:ext uri="{FF2B5EF4-FFF2-40B4-BE49-F238E27FC236}">
                <a16:creationId xmlns:a16="http://schemas.microsoft.com/office/drawing/2014/main" id="{60C0E89C-8185-4062-8EF3-C24C6E4B504F}"/>
              </a:ext>
            </a:extLst>
          </p:cNvPr>
          <p:cNvSpPr>
            <a:spLocks noGrp="1"/>
          </p:cNvSpPr>
          <p:nvPr>
            <p:ph type="sldNum" sz="quarter" idx="4"/>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123823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4" name="Titel 3"/>
          <p:cNvSpPr>
            <a:spLocks noGrp="1"/>
          </p:cNvSpPr>
          <p:nvPr>
            <p:ph type="title"/>
          </p:nvPr>
        </p:nvSpPr>
        <p:spPr>
          <a:xfrm>
            <a:off x="542544" y="893116"/>
            <a:ext cx="631791" cy="705933"/>
          </a:xfrm>
        </p:spPr>
        <p:txBody>
          <a:bodyPr/>
          <a:lstStyle/>
          <a:p>
            <a:r>
              <a:rPr lang="en-US" dirty="0"/>
              <a:t>GER</a:t>
            </a:r>
          </a:p>
        </p:txBody>
      </p:sp>
      <p:graphicFrame>
        <p:nvGraphicFramePr>
          <p:cNvPr id="2" name="Tabelle 1"/>
          <p:cNvGraphicFramePr>
            <a:graphicFrameLocks noGrp="1"/>
          </p:cNvGraphicFramePr>
          <p:nvPr>
            <p:extLst>
              <p:ext uri="{D42A27DB-BD31-4B8C-83A1-F6EECF244321}">
                <p14:modId xmlns:p14="http://schemas.microsoft.com/office/powerpoint/2010/main" val="2728624787"/>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44%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39% </a:t>
                      </a:r>
                      <a:r>
                        <a:rPr lang="en-US" sz="1200" b="0" noProof="0" dirty="0"/>
                        <a:t>(average 21%)</a:t>
                      </a:r>
                    </a:p>
                    <a:p>
                      <a:pPr algn="ctr"/>
                      <a:r>
                        <a:rPr lang="en-US" sz="1200" b="0" noProof="0" dirty="0"/>
                        <a:t>trust </a:t>
                      </a:r>
                      <a:r>
                        <a:rPr lang="en-US" sz="1200" b="1" noProof="0" dirty="0"/>
                        <a:t>mail order pharmacies </a:t>
                      </a:r>
                      <a:r>
                        <a:rPr lang="en-US" sz="1200" b="0" noProof="0" dirty="0"/>
                        <a:t>and mail order companies completely.</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60%</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Certificate of Vaccination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sick note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76%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63%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19%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16%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87%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82%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GB" sz="1200" b="0" kern="1200" noProof="0" dirty="0">
                          <a:solidFill>
                            <a:schemeClr val="tx1"/>
                          </a:solidFill>
                          <a:effectLst/>
                          <a:latin typeface="+mn-lt"/>
                          <a:ea typeface="+mn-ea"/>
                          <a:cs typeface="+mn-cs"/>
                        </a:rPr>
                        <a:t>have a positive attitude towards </a:t>
                      </a:r>
                      <a:r>
                        <a:rPr lang="en-GB" sz="1200" b="1" kern="1200" noProof="0" dirty="0">
                          <a:solidFill>
                            <a:schemeClr val="tx1"/>
                          </a:solidFill>
                          <a:effectLst/>
                          <a:latin typeface="+mn-lt"/>
                          <a:ea typeface="+mn-ea"/>
                          <a:cs typeface="+mn-cs"/>
                        </a:rPr>
                        <a:t>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57%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45%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12%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78%</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72%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704039" cy="230832"/>
          </a:xfrm>
          <a:prstGeom prst="rect">
            <a:avLst/>
          </a:prstGeom>
          <a:noFill/>
        </p:spPr>
        <p:txBody>
          <a:bodyPr wrap="none" rtlCol="0">
            <a:spAutoFit/>
          </a:bodyPr>
          <a:lstStyle/>
          <a:p>
            <a:r>
              <a:rPr lang="en-US" sz="900" dirty="0"/>
              <a:t>46% Male</a:t>
            </a:r>
          </a:p>
        </p:txBody>
      </p:sp>
      <p:sp>
        <p:nvSpPr>
          <p:cNvPr id="287" name="Textfeld 286"/>
          <p:cNvSpPr txBox="1"/>
          <p:nvPr/>
        </p:nvSpPr>
        <p:spPr>
          <a:xfrm>
            <a:off x="6925082" y="6459674"/>
            <a:ext cx="845103" cy="230832"/>
          </a:xfrm>
          <a:prstGeom prst="rect">
            <a:avLst/>
          </a:prstGeom>
          <a:noFill/>
        </p:spPr>
        <p:txBody>
          <a:bodyPr wrap="none" rtlCol="0">
            <a:spAutoFit/>
          </a:bodyPr>
          <a:lstStyle/>
          <a:p>
            <a:r>
              <a:rPr lang="en-US" sz="900" dirty="0"/>
              <a:t>54%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9005" cy="230832"/>
          </a:xfrm>
          <a:prstGeom prst="rect">
            <a:avLst/>
          </a:prstGeom>
          <a:noFill/>
        </p:spPr>
        <p:txBody>
          <a:bodyPr wrap="none" rtlCol="0">
            <a:spAutoFit/>
          </a:bodyPr>
          <a:lstStyle/>
          <a:p>
            <a:r>
              <a:rPr lang="en-US" sz="900" dirty="0"/>
              <a:t>n=2000</a:t>
            </a:r>
          </a:p>
        </p:txBody>
      </p:sp>
      <p:sp>
        <p:nvSpPr>
          <p:cNvPr id="142" name="Freeform 3849"/>
          <p:cNvSpPr>
            <a:spLocks noChangeAspect="1"/>
          </p:cNvSpPr>
          <p:nvPr/>
        </p:nvSpPr>
        <p:spPr bwMode="auto">
          <a:xfrm>
            <a:off x="1179296" y="704568"/>
            <a:ext cx="542932" cy="733426"/>
          </a:xfrm>
          <a:custGeom>
            <a:avLst/>
            <a:gdLst>
              <a:gd name="T0" fmla="*/ 61 w 171"/>
              <a:gd name="T1" fmla="*/ 2 h 231"/>
              <a:gd name="T2" fmla="*/ 74 w 171"/>
              <a:gd name="T3" fmla="*/ 4 h 231"/>
              <a:gd name="T4" fmla="*/ 81 w 171"/>
              <a:gd name="T5" fmla="*/ 16 h 231"/>
              <a:gd name="T6" fmla="*/ 93 w 171"/>
              <a:gd name="T7" fmla="*/ 18 h 231"/>
              <a:gd name="T8" fmla="*/ 91 w 171"/>
              <a:gd name="T9" fmla="*/ 27 h 231"/>
              <a:gd name="T10" fmla="*/ 98 w 171"/>
              <a:gd name="T11" fmla="*/ 28 h 231"/>
              <a:gd name="T12" fmla="*/ 112 w 171"/>
              <a:gd name="T13" fmla="*/ 21 h 231"/>
              <a:gd name="T14" fmla="*/ 124 w 171"/>
              <a:gd name="T15" fmla="*/ 14 h 231"/>
              <a:gd name="T16" fmla="*/ 138 w 171"/>
              <a:gd name="T17" fmla="*/ 7 h 231"/>
              <a:gd name="T18" fmla="*/ 138 w 171"/>
              <a:gd name="T19" fmla="*/ 20 h 231"/>
              <a:gd name="T20" fmla="*/ 143 w 171"/>
              <a:gd name="T21" fmla="*/ 23 h 231"/>
              <a:gd name="T22" fmla="*/ 152 w 171"/>
              <a:gd name="T23" fmla="*/ 35 h 231"/>
              <a:gd name="T24" fmla="*/ 154 w 171"/>
              <a:gd name="T25" fmla="*/ 56 h 231"/>
              <a:gd name="T26" fmla="*/ 157 w 171"/>
              <a:gd name="T27" fmla="*/ 65 h 231"/>
              <a:gd name="T28" fmla="*/ 164 w 171"/>
              <a:gd name="T29" fmla="*/ 86 h 231"/>
              <a:gd name="T30" fmla="*/ 168 w 171"/>
              <a:gd name="T31" fmla="*/ 102 h 231"/>
              <a:gd name="T32" fmla="*/ 168 w 171"/>
              <a:gd name="T33" fmla="*/ 119 h 231"/>
              <a:gd name="T34" fmla="*/ 159 w 171"/>
              <a:gd name="T35" fmla="*/ 116 h 231"/>
              <a:gd name="T36" fmla="*/ 152 w 171"/>
              <a:gd name="T37" fmla="*/ 123 h 231"/>
              <a:gd name="T38" fmla="*/ 138 w 171"/>
              <a:gd name="T39" fmla="*/ 133 h 231"/>
              <a:gd name="T40" fmla="*/ 123 w 171"/>
              <a:gd name="T41" fmla="*/ 137 h 231"/>
              <a:gd name="T42" fmla="*/ 119 w 171"/>
              <a:gd name="T43" fmla="*/ 145 h 231"/>
              <a:gd name="T44" fmla="*/ 124 w 171"/>
              <a:gd name="T45" fmla="*/ 154 h 231"/>
              <a:gd name="T46" fmla="*/ 131 w 171"/>
              <a:gd name="T47" fmla="*/ 166 h 231"/>
              <a:gd name="T48" fmla="*/ 145 w 171"/>
              <a:gd name="T49" fmla="*/ 177 h 231"/>
              <a:gd name="T50" fmla="*/ 152 w 171"/>
              <a:gd name="T51" fmla="*/ 184 h 231"/>
              <a:gd name="T52" fmla="*/ 143 w 171"/>
              <a:gd name="T53" fmla="*/ 191 h 231"/>
              <a:gd name="T54" fmla="*/ 133 w 171"/>
              <a:gd name="T55" fmla="*/ 203 h 231"/>
              <a:gd name="T56" fmla="*/ 136 w 171"/>
              <a:gd name="T57" fmla="*/ 213 h 231"/>
              <a:gd name="T58" fmla="*/ 135 w 171"/>
              <a:gd name="T59" fmla="*/ 215 h 231"/>
              <a:gd name="T60" fmla="*/ 138 w 171"/>
              <a:gd name="T61" fmla="*/ 222 h 231"/>
              <a:gd name="T62" fmla="*/ 133 w 171"/>
              <a:gd name="T63" fmla="*/ 220 h 231"/>
              <a:gd name="T64" fmla="*/ 114 w 171"/>
              <a:gd name="T65" fmla="*/ 220 h 231"/>
              <a:gd name="T66" fmla="*/ 98 w 171"/>
              <a:gd name="T67" fmla="*/ 227 h 231"/>
              <a:gd name="T68" fmla="*/ 86 w 171"/>
              <a:gd name="T69" fmla="*/ 224 h 231"/>
              <a:gd name="T70" fmla="*/ 75 w 171"/>
              <a:gd name="T71" fmla="*/ 227 h 231"/>
              <a:gd name="T72" fmla="*/ 51 w 171"/>
              <a:gd name="T73" fmla="*/ 217 h 231"/>
              <a:gd name="T74" fmla="*/ 39 w 171"/>
              <a:gd name="T75" fmla="*/ 220 h 231"/>
              <a:gd name="T76" fmla="*/ 25 w 171"/>
              <a:gd name="T77" fmla="*/ 219 h 231"/>
              <a:gd name="T78" fmla="*/ 30 w 171"/>
              <a:gd name="T79" fmla="*/ 199 h 231"/>
              <a:gd name="T80" fmla="*/ 37 w 171"/>
              <a:gd name="T81" fmla="*/ 177 h 231"/>
              <a:gd name="T82" fmla="*/ 18 w 171"/>
              <a:gd name="T83" fmla="*/ 173 h 231"/>
              <a:gd name="T84" fmla="*/ 13 w 171"/>
              <a:gd name="T85" fmla="*/ 171 h 231"/>
              <a:gd name="T86" fmla="*/ 4 w 171"/>
              <a:gd name="T87" fmla="*/ 161 h 231"/>
              <a:gd name="T88" fmla="*/ 4 w 171"/>
              <a:gd name="T89" fmla="*/ 151 h 231"/>
              <a:gd name="T90" fmla="*/ 6 w 171"/>
              <a:gd name="T91" fmla="*/ 135 h 231"/>
              <a:gd name="T92" fmla="*/ 0 w 171"/>
              <a:gd name="T93" fmla="*/ 116 h 231"/>
              <a:gd name="T94" fmla="*/ 4 w 171"/>
              <a:gd name="T95" fmla="*/ 107 h 231"/>
              <a:gd name="T96" fmla="*/ 2 w 171"/>
              <a:gd name="T97" fmla="*/ 89 h 231"/>
              <a:gd name="T98" fmla="*/ 16 w 171"/>
              <a:gd name="T99" fmla="*/ 84 h 231"/>
              <a:gd name="T100" fmla="*/ 21 w 171"/>
              <a:gd name="T101" fmla="*/ 74 h 231"/>
              <a:gd name="T102" fmla="*/ 16 w 171"/>
              <a:gd name="T103" fmla="*/ 67 h 231"/>
              <a:gd name="T104" fmla="*/ 25 w 171"/>
              <a:gd name="T105" fmla="*/ 63 h 231"/>
              <a:gd name="T106" fmla="*/ 23 w 171"/>
              <a:gd name="T107" fmla="*/ 44 h 231"/>
              <a:gd name="T108" fmla="*/ 32 w 171"/>
              <a:gd name="T109" fmla="*/ 35 h 231"/>
              <a:gd name="T110" fmla="*/ 49 w 171"/>
              <a:gd name="T111" fmla="*/ 37 h 231"/>
              <a:gd name="T112" fmla="*/ 56 w 171"/>
              <a:gd name="T113" fmla="*/ 27 h 231"/>
              <a:gd name="T114" fmla="*/ 58 w 171"/>
              <a:gd name="T115" fmla="*/ 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31">
                <a:moveTo>
                  <a:pt x="53" y="0"/>
                </a:moveTo>
                <a:lnTo>
                  <a:pt x="53" y="0"/>
                </a:lnTo>
                <a:lnTo>
                  <a:pt x="58" y="0"/>
                </a:lnTo>
                <a:lnTo>
                  <a:pt x="58" y="0"/>
                </a:lnTo>
                <a:lnTo>
                  <a:pt x="61" y="0"/>
                </a:lnTo>
                <a:lnTo>
                  <a:pt x="61" y="0"/>
                </a:lnTo>
                <a:lnTo>
                  <a:pt x="61" y="2"/>
                </a:lnTo>
                <a:lnTo>
                  <a:pt x="63" y="2"/>
                </a:lnTo>
                <a:lnTo>
                  <a:pt x="63" y="4"/>
                </a:lnTo>
                <a:lnTo>
                  <a:pt x="65" y="2"/>
                </a:lnTo>
                <a:lnTo>
                  <a:pt x="67" y="2"/>
                </a:lnTo>
                <a:lnTo>
                  <a:pt x="70" y="2"/>
                </a:lnTo>
                <a:lnTo>
                  <a:pt x="72" y="4"/>
                </a:lnTo>
                <a:lnTo>
                  <a:pt x="74" y="4"/>
                </a:lnTo>
                <a:lnTo>
                  <a:pt x="75" y="6"/>
                </a:lnTo>
                <a:lnTo>
                  <a:pt x="77" y="7"/>
                </a:lnTo>
                <a:lnTo>
                  <a:pt x="77" y="9"/>
                </a:lnTo>
                <a:lnTo>
                  <a:pt x="77" y="9"/>
                </a:lnTo>
                <a:lnTo>
                  <a:pt x="77" y="13"/>
                </a:lnTo>
                <a:lnTo>
                  <a:pt x="79" y="14"/>
                </a:lnTo>
                <a:lnTo>
                  <a:pt x="81" y="16"/>
                </a:lnTo>
                <a:lnTo>
                  <a:pt x="84" y="16"/>
                </a:lnTo>
                <a:lnTo>
                  <a:pt x="86" y="18"/>
                </a:lnTo>
                <a:lnTo>
                  <a:pt x="89" y="18"/>
                </a:lnTo>
                <a:lnTo>
                  <a:pt x="89" y="18"/>
                </a:lnTo>
                <a:lnTo>
                  <a:pt x="91" y="18"/>
                </a:lnTo>
                <a:lnTo>
                  <a:pt x="91" y="18"/>
                </a:lnTo>
                <a:lnTo>
                  <a:pt x="93" y="18"/>
                </a:lnTo>
                <a:lnTo>
                  <a:pt x="95" y="18"/>
                </a:lnTo>
                <a:lnTo>
                  <a:pt x="95" y="18"/>
                </a:lnTo>
                <a:lnTo>
                  <a:pt x="95" y="18"/>
                </a:lnTo>
                <a:lnTo>
                  <a:pt x="93" y="23"/>
                </a:lnTo>
                <a:lnTo>
                  <a:pt x="93" y="23"/>
                </a:lnTo>
                <a:lnTo>
                  <a:pt x="91" y="25"/>
                </a:lnTo>
                <a:lnTo>
                  <a:pt x="91" y="27"/>
                </a:lnTo>
                <a:lnTo>
                  <a:pt x="91" y="28"/>
                </a:lnTo>
                <a:lnTo>
                  <a:pt x="93" y="30"/>
                </a:lnTo>
                <a:lnTo>
                  <a:pt x="93" y="30"/>
                </a:lnTo>
                <a:lnTo>
                  <a:pt x="95" y="30"/>
                </a:lnTo>
                <a:lnTo>
                  <a:pt x="95" y="28"/>
                </a:lnTo>
                <a:lnTo>
                  <a:pt x="96" y="28"/>
                </a:lnTo>
                <a:lnTo>
                  <a:pt x="98" y="28"/>
                </a:lnTo>
                <a:lnTo>
                  <a:pt x="100" y="28"/>
                </a:lnTo>
                <a:lnTo>
                  <a:pt x="100" y="28"/>
                </a:lnTo>
                <a:lnTo>
                  <a:pt x="102" y="27"/>
                </a:lnTo>
                <a:lnTo>
                  <a:pt x="102" y="25"/>
                </a:lnTo>
                <a:lnTo>
                  <a:pt x="105" y="23"/>
                </a:lnTo>
                <a:lnTo>
                  <a:pt x="109" y="23"/>
                </a:lnTo>
                <a:lnTo>
                  <a:pt x="112" y="21"/>
                </a:lnTo>
                <a:lnTo>
                  <a:pt x="114" y="21"/>
                </a:lnTo>
                <a:lnTo>
                  <a:pt x="114" y="21"/>
                </a:lnTo>
                <a:lnTo>
                  <a:pt x="116" y="18"/>
                </a:lnTo>
                <a:lnTo>
                  <a:pt x="117" y="16"/>
                </a:lnTo>
                <a:lnTo>
                  <a:pt x="119" y="14"/>
                </a:lnTo>
                <a:lnTo>
                  <a:pt x="121" y="14"/>
                </a:lnTo>
                <a:lnTo>
                  <a:pt x="124" y="14"/>
                </a:lnTo>
                <a:lnTo>
                  <a:pt x="128" y="11"/>
                </a:lnTo>
                <a:lnTo>
                  <a:pt x="130" y="9"/>
                </a:lnTo>
                <a:lnTo>
                  <a:pt x="130" y="7"/>
                </a:lnTo>
                <a:lnTo>
                  <a:pt x="131" y="7"/>
                </a:lnTo>
                <a:lnTo>
                  <a:pt x="131" y="7"/>
                </a:lnTo>
                <a:lnTo>
                  <a:pt x="136" y="7"/>
                </a:lnTo>
                <a:lnTo>
                  <a:pt x="138" y="7"/>
                </a:lnTo>
                <a:lnTo>
                  <a:pt x="138" y="9"/>
                </a:lnTo>
                <a:lnTo>
                  <a:pt x="140" y="9"/>
                </a:lnTo>
                <a:lnTo>
                  <a:pt x="140" y="11"/>
                </a:lnTo>
                <a:lnTo>
                  <a:pt x="138" y="14"/>
                </a:lnTo>
                <a:lnTo>
                  <a:pt x="138" y="16"/>
                </a:lnTo>
                <a:lnTo>
                  <a:pt x="136" y="18"/>
                </a:lnTo>
                <a:lnTo>
                  <a:pt x="138" y="20"/>
                </a:lnTo>
                <a:lnTo>
                  <a:pt x="140" y="20"/>
                </a:lnTo>
                <a:lnTo>
                  <a:pt x="140" y="21"/>
                </a:lnTo>
                <a:lnTo>
                  <a:pt x="142" y="23"/>
                </a:lnTo>
                <a:lnTo>
                  <a:pt x="142" y="23"/>
                </a:lnTo>
                <a:lnTo>
                  <a:pt x="143" y="25"/>
                </a:lnTo>
                <a:lnTo>
                  <a:pt x="143" y="25"/>
                </a:lnTo>
                <a:lnTo>
                  <a:pt x="143" y="23"/>
                </a:lnTo>
                <a:lnTo>
                  <a:pt x="145" y="21"/>
                </a:lnTo>
                <a:lnTo>
                  <a:pt x="145" y="21"/>
                </a:lnTo>
                <a:lnTo>
                  <a:pt x="145" y="21"/>
                </a:lnTo>
                <a:lnTo>
                  <a:pt x="147" y="25"/>
                </a:lnTo>
                <a:lnTo>
                  <a:pt x="149" y="28"/>
                </a:lnTo>
                <a:lnTo>
                  <a:pt x="150" y="32"/>
                </a:lnTo>
                <a:lnTo>
                  <a:pt x="152" y="35"/>
                </a:lnTo>
                <a:lnTo>
                  <a:pt x="154" y="41"/>
                </a:lnTo>
                <a:lnTo>
                  <a:pt x="157" y="46"/>
                </a:lnTo>
                <a:lnTo>
                  <a:pt x="157" y="51"/>
                </a:lnTo>
                <a:lnTo>
                  <a:pt x="157" y="51"/>
                </a:lnTo>
                <a:lnTo>
                  <a:pt x="157" y="55"/>
                </a:lnTo>
                <a:lnTo>
                  <a:pt x="156" y="56"/>
                </a:lnTo>
                <a:lnTo>
                  <a:pt x="154" y="56"/>
                </a:lnTo>
                <a:lnTo>
                  <a:pt x="152" y="56"/>
                </a:lnTo>
                <a:lnTo>
                  <a:pt x="152" y="58"/>
                </a:lnTo>
                <a:lnTo>
                  <a:pt x="152" y="58"/>
                </a:lnTo>
                <a:lnTo>
                  <a:pt x="152" y="61"/>
                </a:lnTo>
                <a:lnTo>
                  <a:pt x="154" y="63"/>
                </a:lnTo>
                <a:lnTo>
                  <a:pt x="156" y="65"/>
                </a:lnTo>
                <a:lnTo>
                  <a:pt x="157" y="65"/>
                </a:lnTo>
                <a:lnTo>
                  <a:pt x="159" y="67"/>
                </a:lnTo>
                <a:lnTo>
                  <a:pt x="161" y="68"/>
                </a:lnTo>
                <a:lnTo>
                  <a:pt x="163" y="70"/>
                </a:lnTo>
                <a:lnTo>
                  <a:pt x="163" y="70"/>
                </a:lnTo>
                <a:lnTo>
                  <a:pt x="164" y="81"/>
                </a:lnTo>
                <a:lnTo>
                  <a:pt x="164" y="84"/>
                </a:lnTo>
                <a:lnTo>
                  <a:pt x="164" y="86"/>
                </a:lnTo>
                <a:lnTo>
                  <a:pt x="164" y="88"/>
                </a:lnTo>
                <a:lnTo>
                  <a:pt x="163" y="91"/>
                </a:lnTo>
                <a:lnTo>
                  <a:pt x="164" y="93"/>
                </a:lnTo>
                <a:lnTo>
                  <a:pt x="164" y="96"/>
                </a:lnTo>
                <a:lnTo>
                  <a:pt x="166" y="98"/>
                </a:lnTo>
                <a:lnTo>
                  <a:pt x="166" y="100"/>
                </a:lnTo>
                <a:lnTo>
                  <a:pt x="168" y="102"/>
                </a:lnTo>
                <a:lnTo>
                  <a:pt x="171" y="103"/>
                </a:lnTo>
                <a:lnTo>
                  <a:pt x="171" y="107"/>
                </a:lnTo>
                <a:lnTo>
                  <a:pt x="171" y="107"/>
                </a:lnTo>
                <a:lnTo>
                  <a:pt x="171" y="110"/>
                </a:lnTo>
                <a:lnTo>
                  <a:pt x="171" y="114"/>
                </a:lnTo>
                <a:lnTo>
                  <a:pt x="170" y="117"/>
                </a:lnTo>
                <a:lnTo>
                  <a:pt x="168" y="119"/>
                </a:lnTo>
                <a:lnTo>
                  <a:pt x="168" y="119"/>
                </a:lnTo>
                <a:lnTo>
                  <a:pt x="166" y="119"/>
                </a:lnTo>
                <a:lnTo>
                  <a:pt x="164" y="117"/>
                </a:lnTo>
                <a:lnTo>
                  <a:pt x="164" y="116"/>
                </a:lnTo>
                <a:lnTo>
                  <a:pt x="164" y="116"/>
                </a:lnTo>
                <a:lnTo>
                  <a:pt x="163" y="116"/>
                </a:lnTo>
                <a:lnTo>
                  <a:pt x="159" y="116"/>
                </a:lnTo>
                <a:lnTo>
                  <a:pt x="157" y="116"/>
                </a:lnTo>
                <a:lnTo>
                  <a:pt x="157" y="117"/>
                </a:lnTo>
                <a:lnTo>
                  <a:pt x="157" y="117"/>
                </a:lnTo>
                <a:lnTo>
                  <a:pt x="157" y="119"/>
                </a:lnTo>
                <a:lnTo>
                  <a:pt x="156" y="121"/>
                </a:lnTo>
                <a:lnTo>
                  <a:pt x="154" y="121"/>
                </a:lnTo>
                <a:lnTo>
                  <a:pt x="152" y="123"/>
                </a:lnTo>
                <a:lnTo>
                  <a:pt x="150" y="123"/>
                </a:lnTo>
                <a:lnTo>
                  <a:pt x="149" y="123"/>
                </a:lnTo>
                <a:lnTo>
                  <a:pt x="147" y="124"/>
                </a:lnTo>
                <a:lnTo>
                  <a:pt x="143" y="126"/>
                </a:lnTo>
                <a:lnTo>
                  <a:pt x="142" y="128"/>
                </a:lnTo>
                <a:lnTo>
                  <a:pt x="140" y="131"/>
                </a:lnTo>
                <a:lnTo>
                  <a:pt x="138" y="133"/>
                </a:lnTo>
                <a:lnTo>
                  <a:pt x="135" y="133"/>
                </a:lnTo>
                <a:lnTo>
                  <a:pt x="133" y="135"/>
                </a:lnTo>
                <a:lnTo>
                  <a:pt x="131" y="135"/>
                </a:lnTo>
                <a:lnTo>
                  <a:pt x="131" y="135"/>
                </a:lnTo>
                <a:lnTo>
                  <a:pt x="130" y="135"/>
                </a:lnTo>
                <a:lnTo>
                  <a:pt x="126" y="135"/>
                </a:lnTo>
                <a:lnTo>
                  <a:pt x="123" y="137"/>
                </a:lnTo>
                <a:lnTo>
                  <a:pt x="123" y="138"/>
                </a:lnTo>
                <a:lnTo>
                  <a:pt x="121" y="138"/>
                </a:lnTo>
                <a:lnTo>
                  <a:pt x="119" y="140"/>
                </a:lnTo>
                <a:lnTo>
                  <a:pt x="119" y="142"/>
                </a:lnTo>
                <a:lnTo>
                  <a:pt x="119" y="142"/>
                </a:lnTo>
                <a:lnTo>
                  <a:pt x="119" y="144"/>
                </a:lnTo>
                <a:lnTo>
                  <a:pt x="119" y="145"/>
                </a:lnTo>
                <a:lnTo>
                  <a:pt x="121" y="147"/>
                </a:lnTo>
                <a:lnTo>
                  <a:pt x="123" y="147"/>
                </a:lnTo>
                <a:lnTo>
                  <a:pt x="124" y="147"/>
                </a:lnTo>
                <a:lnTo>
                  <a:pt x="124" y="149"/>
                </a:lnTo>
                <a:lnTo>
                  <a:pt x="124" y="149"/>
                </a:lnTo>
                <a:lnTo>
                  <a:pt x="124" y="152"/>
                </a:lnTo>
                <a:lnTo>
                  <a:pt x="124" y="154"/>
                </a:lnTo>
                <a:lnTo>
                  <a:pt x="124" y="156"/>
                </a:lnTo>
                <a:lnTo>
                  <a:pt x="124" y="156"/>
                </a:lnTo>
                <a:lnTo>
                  <a:pt x="124" y="159"/>
                </a:lnTo>
                <a:lnTo>
                  <a:pt x="124" y="161"/>
                </a:lnTo>
                <a:lnTo>
                  <a:pt x="126" y="163"/>
                </a:lnTo>
                <a:lnTo>
                  <a:pt x="128" y="164"/>
                </a:lnTo>
                <a:lnTo>
                  <a:pt x="131" y="166"/>
                </a:lnTo>
                <a:lnTo>
                  <a:pt x="133" y="166"/>
                </a:lnTo>
                <a:lnTo>
                  <a:pt x="135" y="168"/>
                </a:lnTo>
                <a:lnTo>
                  <a:pt x="136" y="168"/>
                </a:lnTo>
                <a:lnTo>
                  <a:pt x="136" y="170"/>
                </a:lnTo>
                <a:lnTo>
                  <a:pt x="140" y="173"/>
                </a:lnTo>
                <a:lnTo>
                  <a:pt x="142" y="175"/>
                </a:lnTo>
                <a:lnTo>
                  <a:pt x="145" y="177"/>
                </a:lnTo>
                <a:lnTo>
                  <a:pt x="147" y="177"/>
                </a:lnTo>
                <a:lnTo>
                  <a:pt x="149" y="177"/>
                </a:lnTo>
                <a:lnTo>
                  <a:pt x="149" y="177"/>
                </a:lnTo>
                <a:lnTo>
                  <a:pt x="149" y="177"/>
                </a:lnTo>
                <a:lnTo>
                  <a:pt x="149" y="180"/>
                </a:lnTo>
                <a:lnTo>
                  <a:pt x="150" y="182"/>
                </a:lnTo>
                <a:lnTo>
                  <a:pt x="152" y="184"/>
                </a:lnTo>
                <a:lnTo>
                  <a:pt x="152" y="185"/>
                </a:lnTo>
                <a:lnTo>
                  <a:pt x="152" y="185"/>
                </a:lnTo>
                <a:lnTo>
                  <a:pt x="150" y="187"/>
                </a:lnTo>
                <a:lnTo>
                  <a:pt x="150" y="191"/>
                </a:lnTo>
                <a:lnTo>
                  <a:pt x="149" y="191"/>
                </a:lnTo>
                <a:lnTo>
                  <a:pt x="147" y="191"/>
                </a:lnTo>
                <a:lnTo>
                  <a:pt x="143" y="191"/>
                </a:lnTo>
                <a:lnTo>
                  <a:pt x="143" y="191"/>
                </a:lnTo>
                <a:lnTo>
                  <a:pt x="145" y="192"/>
                </a:lnTo>
                <a:lnTo>
                  <a:pt x="145" y="194"/>
                </a:lnTo>
                <a:lnTo>
                  <a:pt x="145" y="196"/>
                </a:lnTo>
                <a:lnTo>
                  <a:pt x="143" y="198"/>
                </a:lnTo>
                <a:lnTo>
                  <a:pt x="135" y="201"/>
                </a:lnTo>
                <a:lnTo>
                  <a:pt x="133" y="203"/>
                </a:lnTo>
                <a:lnTo>
                  <a:pt x="131" y="205"/>
                </a:lnTo>
                <a:lnTo>
                  <a:pt x="133" y="208"/>
                </a:lnTo>
                <a:lnTo>
                  <a:pt x="133" y="210"/>
                </a:lnTo>
                <a:lnTo>
                  <a:pt x="135" y="212"/>
                </a:lnTo>
                <a:lnTo>
                  <a:pt x="136" y="212"/>
                </a:lnTo>
                <a:lnTo>
                  <a:pt x="136" y="213"/>
                </a:lnTo>
                <a:lnTo>
                  <a:pt x="136" y="213"/>
                </a:lnTo>
                <a:lnTo>
                  <a:pt x="136" y="213"/>
                </a:lnTo>
                <a:lnTo>
                  <a:pt x="136" y="213"/>
                </a:lnTo>
                <a:lnTo>
                  <a:pt x="136" y="213"/>
                </a:lnTo>
                <a:lnTo>
                  <a:pt x="136" y="213"/>
                </a:lnTo>
                <a:lnTo>
                  <a:pt x="136" y="213"/>
                </a:lnTo>
                <a:lnTo>
                  <a:pt x="136" y="215"/>
                </a:lnTo>
                <a:lnTo>
                  <a:pt x="135" y="215"/>
                </a:lnTo>
                <a:lnTo>
                  <a:pt x="136" y="217"/>
                </a:lnTo>
                <a:lnTo>
                  <a:pt x="136" y="217"/>
                </a:lnTo>
                <a:lnTo>
                  <a:pt x="138" y="217"/>
                </a:lnTo>
                <a:lnTo>
                  <a:pt x="138" y="217"/>
                </a:lnTo>
                <a:lnTo>
                  <a:pt x="140" y="219"/>
                </a:lnTo>
                <a:lnTo>
                  <a:pt x="138" y="220"/>
                </a:lnTo>
                <a:lnTo>
                  <a:pt x="138" y="222"/>
                </a:lnTo>
                <a:lnTo>
                  <a:pt x="138" y="224"/>
                </a:lnTo>
                <a:lnTo>
                  <a:pt x="138" y="224"/>
                </a:lnTo>
                <a:lnTo>
                  <a:pt x="136" y="224"/>
                </a:lnTo>
                <a:lnTo>
                  <a:pt x="136" y="224"/>
                </a:lnTo>
                <a:lnTo>
                  <a:pt x="135" y="222"/>
                </a:lnTo>
                <a:lnTo>
                  <a:pt x="133" y="220"/>
                </a:lnTo>
                <a:lnTo>
                  <a:pt x="133" y="220"/>
                </a:lnTo>
                <a:lnTo>
                  <a:pt x="124" y="217"/>
                </a:lnTo>
                <a:lnTo>
                  <a:pt x="123" y="217"/>
                </a:lnTo>
                <a:lnTo>
                  <a:pt x="121" y="217"/>
                </a:lnTo>
                <a:lnTo>
                  <a:pt x="119" y="217"/>
                </a:lnTo>
                <a:lnTo>
                  <a:pt x="119" y="217"/>
                </a:lnTo>
                <a:lnTo>
                  <a:pt x="117" y="219"/>
                </a:lnTo>
                <a:lnTo>
                  <a:pt x="114" y="220"/>
                </a:lnTo>
                <a:lnTo>
                  <a:pt x="112" y="222"/>
                </a:lnTo>
                <a:lnTo>
                  <a:pt x="110" y="224"/>
                </a:lnTo>
                <a:lnTo>
                  <a:pt x="107" y="226"/>
                </a:lnTo>
                <a:lnTo>
                  <a:pt x="102" y="227"/>
                </a:lnTo>
                <a:lnTo>
                  <a:pt x="100" y="227"/>
                </a:lnTo>
                <a:lnTo>
                  <a:pt x="98" y="227"/>
                </a:lnTo>
                <a:lnTo>
                  <a:pt x="98" y="227"/>
                </a:lnTo>
                <a:lnTo>
                  <a:pt x="96" y="227"/>
                </a:lnTo>
                <a:lnTo>
                  <a:pt x="95" y="227"/>
                </a:lnTo>
                <a:lnTo>
                  <a:pt x="91" y="224"/>
                </a:lnTo>
                <a:lnTo>
                  <a:pt x="88" y="224"/>
                </a:lnTo>
                <a:lnTo>
                  <a:pt x="88" y="224"/>
                </a:lnTo>
                <a:lnTo>
                  <a:pt x="88" y="224"/>
                </a:lnTo>
                <a:lnTo>
                  <a:pt x="86" y="224"/>
                </a:lnTo>
                <a:lnTo>
                  <a:pt x="86" y="227"/>
                </a:lnTo>
                <a:lnTo>
                  <a:pt x="82" y="229"/>
                </a:lnTo>
                <a:lnTo>
                  <a:pt x="79" y="231"/>
                </a:lnTo>
                <a:lnTo>
                  <a:pt x="79" y="231"/>
                </a:lnTo>
                <a:lnTo>
                  <a:pt x="77" y="231"/>
                </a:lnTo>
                <a:lnTo>
                  <a:pt x="77" y="229"/>
                </a:lnTo>
                <a:lnTo>
                  <a:pt x="75" y="227"/>
                </a:lnTo>
                <a:lnTo>
                  <a:pt x="75" y="226"/>
                </a:lnTo>
                <a:lnTo>
                  <a:pt x="74" y="224"/>
                </a:lnTo>
                <a:lnTo>
                  <a:pt x="72" y="224"/>
                </a:lnTo>
                <a:lnTo>
                  <a:pt x="68" y="222"/>
                </a:lnTo>
                <a:lnTo>
                  <a:pt x="60" y="220"/>
                </a:lnTo>
                <a:lnTo>
                  <a:pt x="56" y="220"/>
                </a:lnTo>
                <a:lnTo>
                  <a:pt x="51" y="217"/>
                </a:lnTo>
                <a:lnTo>
                  <a:pt x="49" y="217"/>
                </a:lnTo>
                <a:lnTo>
                  <a:pt x="46" y="215"/>
                </a:lnTo>
                <a:lnTo>
                  <a:pt x="46" y="219"/>
                </a:lnTo>
                <a:lnTo>
                  <a:pt x="44" y="220"/>
                </a:lnTo>
                <a:lnTo>
                  <a:pt x="42" y="220"/>
                </a:lnTo>
                <a:lnTo>
                  <a:pt x="42" y="220"/>
                </a:lnTo>
                <a:lnTo>
                  <a:pt x="39" y="220"/>
                </a:lnTo>
                <a:lnTo>
                  <a:pt x="37" y="220"/>
                </a:lnTo>
                <a:lnTo>
                  <a:pt x="32" y="222"/>
                </a:lnTo>
                <a:lnTo>
                  <a:pt x="32" y="222"/>
                </a:lnTo>
                <a:lnTo>
                  <a:pt x="30" y="222"/>
                </a:lnTo>
                <a:lnTo>
                  <a:pt x="27" y="220"/>
                </a:lnTo>
                <a:lnTo>
                  <a:pt x="27" y="220"/>
                </a:lnTo>
                <a:lnTo>
                  <a:pt x="25" y="219"/>
                </a:lnTo>
                <a:lnTo>
                  <a:pt x="25" y="217"/>
                </a:lnTo>
                <a:lnTo>
                  <a:pt x="27" y="217"/>
                </a:lnTo>
                <a:lnTo>
                  <a:pt x="27" y="213"/>
                </a:lnTo>
                <a:lnTo>
                  <a:pt x="27" y="210"/>
                </a:lnTo>
                <a:lnTo>
                  <a:pt x="27" y="206"/>
                </a:lnTo>
                <a:lnTo>
                  <a:pt x="28" y="203"/>
                </a:lnTo>
                <a:lnTo>
                  <a:pt x="30" y="199"/>
                </a:lnTo>
                <a:lnTo>
                  <a:pt x="32" y="198"/>
                </a:lnTo>
                <a:lnTo>
                  <a:pt x="32" y="194"/>
                </a:lnTo>
                <a:lnTo>
                  <a:pt x="32" y="192"/>
                </a:lnTo>
                <a:lnTo>
                  <a:pt x="34" y="187"/>
                </a:lnTo>
                <a:lnTo>
                  <a:pt x="37" y="184"/>
                </a:lnTo>
                <a:lnTo>
                  <a:pt x="41" y="178"/>
                </a:lnTo>
                <a:lnTo>
                  <a:pt x="37" y="177"/>
                </a:lnTo>
                <a:lnTo>
                  <a:pt x="32" y="177"/>
                </a:lnTo>
                <a:lnTo>
                  <a:pt x="28" y="175"/>
                </a:lnTo>
                <a:lnTo>
                  <a:pt x="27" y="173"/>
                </a:lnTo>
                <a:lnTo>
                  <a:pt x="25" y="173"/>
                </a:lnTo>
                <a:lnTo>
                  <a:pt x="23" y="173"/>
                </a:lnTo>
                <a:lnTo>
                  <a:pt x="20" y="175"/>
                </a:lnTo>
                <a:lnTo>
                  <a:pt x="18" y="173"/>
                </a:lnTo>
                <a:lnTo>
                  <a:pt x="16" y="173"/>
                </a:lnTo>
                <a:lnTo>
                  <a:pt x="14" y="173"/>
                </a:lnTo>
                <a:lnTo>
                  <a:pt x="14" y="173"/>
                </a:lnTo>
                <a:lnTo>
                  <a:pt x="14" y="173"/>
                </a:lnTo>
                <a:lnTo>
                  <a:pt x="14" y="173"/>
                </a:lnTo>
                <a:lnTo>
                  <a:pt x="13" y="171"/>
                </a:lnTo>
                <a:lnTo>
                  <a:pt x="13" y="171"/>
                </a:lnTo>
                <a:lnTo>
                  <a:pt x="11" y="170"/>
                </a:lnTo>
                <a:lnTo>
                  <a:pt x="7" y="168"/>
                </a:lnTo>
                <a:lnTo>
                  <a:pt x="7" y="166"/>
                </a:lnTo>
                <a:lnTo>
                  <a:pt x="6" y="164"/>
                </a:lnTo>
                <a:lnTo>
                  <a:pt x="4" y="163"/>
                </a:lnTo>
                <a:lnTo>
                  <a:pt x="4" y="161"/>
                </a:lnTo>
                <a:lnTo>
                  <a:pt x="4" y="161"/>
                </a:lnTo>
                <a:lnTo>
                  <a:pt x="4" y="157"/>
                </a:lnTo>
                <a:lnTo>
                  <a:pt x="6" y="157"/>
                </a:lnTo>
                <a:lnTo>
                  <a:pt x="7" y="154"/>
                </a:lnTo>
                <a:lnTo>
                  <a:pt x="7" y="154"/>
                </a:lnTo>
                <a:lnTo>
                  <a:pt x="7" y="152"/>
                </a:lnTo>
                <a:lnTo>
                  <a:pt x="6" y="152"/>
                </a:lnTo>
                <a:lnTo>
                  <a:pt x="4" y="151"/>
                </a:lnTo>
                <a:lnTo>
                  <a:pt x="2" y="149"/>
                </a:lnTo>
                <a:lnTo>
                  <a:pt x="0" y="149"/>
                </a:lnTo>
                <a:lnTo>
                  <a:pt x="0" y="145"/>
                </a:lnTo>
                <a:lnTo>
                  <a:pt x="0" y="145"/>
                </a:lnTo>
                <a:lnTo>
                  <a:pt x="2" y="142"/>
                </a:lnTo>
                <a:lnTo>
                  <a:pt x="4" y="138"/>
                </a:lnTo>
                <a:lnTo>
                  <a:pt x="6" y="135"/>
                </a:lnTo>
                <a:lnTo>
                  <a:pt x="6" y="133"/>
                </a:lnTo>
                <a:lnTo>
                  <a:pt x="4" y="131"/>
                </a:lnTo>
                <a:lnTo>
                  <a:pt x="2" y="128"/>
                </a:lnTo>
                <a:lnTo>
                  <a:pt x="0" y="124"/>
                </a:lnTo>
                <a:lnTo>
                  <a:pt x="0" y="123"/>
                </a:lnTo>
                <a:lnTo>
                  <a:pt x="0" y="117"/>
                </a:lnTo>
                <a:lnTo>
                  <a:pt x="0" y="116"/>
                </a:lnTo>
                <a:lnTo>
                  <a:pt x="0" y="114"/>
                </a:lnTo>
                <a:lnTo>
                  <a:pt x="2" y="114"/>
                </a:lnTo>
                <a:lnTo>
                  <a:pt x="2" y="112"/>
                </a:lnTo>
                <a:lnTo>
                  <a:pt x="2" y="112"/>
                </a:lnTo>
                <a:lnTo>
                  <a:pt x="2" y="110"/>
                </a:lnTo>
                <a:lnTo>
                  <a:pt x="4" y="109"/>
                </a:lnTo>
                <a:lnTo>
                  <a:pt x="4" y="107"/>
                </a:lnTo>
                <a:lnTo>
                  <a:pt x="4" y="105"/>
                </a:lnTo>
                <a:lnTo>
                  <a:pt x="4" y="102"/>
                </a:lnTo>
                <a:lnTo>
                  <a:pt x="2" y="98"/>
                </a:lnTo>
                <a:lnTo>
                  <a:pt x="0" y="96"/>
                </a:lnTo>
                <a:lnTo>
                  <a:pt x="0" y="95"/>
                </a:lnTo>
                <a:lnTo>
                  <a:pt x="0" y="91"/>
                </a:lnTo>
                <a:lnTo>
                  <a:pt x="2" y="89"/>
                </a:lnTo>
                <a:lnTo>
                  <a:pt x="6" y="89"/>
                </a:lnTo>
                <a:lnTo>
                  <a:pt x="7" y="89"/>
                </a:lnTo>
                <a:lnTo>
                  <a:pt x="9" y="89"/>
                </a:lnTo>
                <a:lnTo>
                  <a:pt x="13" y="89"/>
                </a:lnTo>
                <a:lnTo>
                  <a:pt x="16" y="88"/>
                </a:lnTo>
                <a:lnTo>
                  <a:pt x="16" y="86"/>
                </a:lnTo>
                <a:lnTo>
                  <a:pt x="16" y="84"/>
                </a:lnTo>
                <a:lnTo>
                  <a:pt x="18" y="82"/>
                </a:lnTo>
                <a:lnTo>
                  <a:pt x="20" y="81"/>
                </a:lnTo>
                <a:lnTo>
                  <a:pt x="21" y="79"/>
                </a:lnTo>
                <a:lnTo>
                  <a:pt x="23" y="77"/>
                </a:lnTo>
                <a:lnTo>
                  <a:pt x="23" y="77"/>
                </a:lnTo>
                <a:lnTo>
                  <a:pt x="23" y="75"/>
                </a:lnTo>
                <a:lnTo>
                  <a:pt x="21" y="74"/>
                </a:lnTo>
                <a:lnTo>
                  <a:pt x="20" y="74"/>
                </a:lnTo>
                <a:lnTo>
                  <a:pt x="18" y="72"/>
                </a:lnTo>
                <a:lnTo>
                  <a:pt x="16" y="72"/>
                </a:lnTo>
                <a:lnTo>
                  <a:pt x="16" y="70"/>
                </a:lnTo>
                <a:lnTo>
                  <a:pt x="16" y="68"/>
                </a:lnTo>
                <a:lnTo>
                  <a:pt x="16" y="67"/>
                </a:lnTo>
                <a:lnTo>
                  <a:pt x="16" y="67"/>
                </a:lnTo>
                <a:lnTo>
                  <a:pt x="16" y="67"/>
                </a:lnTo>
                <a:lnTo>
                  <a:pt x="18" y="67"/>
                </a:lnTo>
                <a:lnTo>
                  <a:pt x="20" y="67"/>
                </a:lnTo>
                <a:lnTo>
                  <a:pt x="21" y="67"/>
                </a:lnTo>
                <a:lnTo>
                  <a:pt x="23" y="67"/>
                </a:lnTo>
                <a:lnTo>
                  <a:pt x="23" y="67"/>
                </a:lnTo>
                <a:lnTo>
                  <a:pt x="25" y="63"/>
                </a:lnTo>
                <a:lnTo>
                  <a:pt x="25" y="61"/>
                </a:lnTo>
                <a:lnTo>
                  <a:pt x="27" y="51"/>
                </a:lnTo>
                <a:lnTo>
                  <a:pt x="27" y="49"/>
                </a:lnTo>
                <a:lnTo>
                  <a:pt x="27" y="48"/>
                </a:lnTo>
                <a:lnTo>
                  <a:pt x="25" y="48"/>
                </a:lnTo>
                <a:lnTo>
                  <a:pt x="25" y="46"/>
                </a:lnTo>
                <a:lnTo>
                  <a:pt x="23" y="44"/>
                </a:lnTo>
                <a:lnTo>
                  <a:pt x="23" y="42"/>
                </a:lnTo>
                <a:lnTo>
                  <a:pt x="25" y="41"/>
                </a:lnTo>
                <a:lnTo>
                  <a:pt x="27" y="37"/>
                </a:lnTo>
                <a:lnTo>
                  <a:pt x="28" y="35"/>
                </a:lnTo>
                <a:lnTo>
                  <a:pt x="28" y="35"/>
                </a:lnTo>
                <a:lnTo>
                  <a:pt x="28" y="35"/>
                </a:lnTo>
                <a:lnTo>
                  <a:pt x="32" y="35"/>
                </a:lnTo>
                <a:lnTo>
                  <a:pt x="37" y="35"/>
                </a:lnTo>
                <a:lnTo>
                  <a:pt x="39" y="35"/>
                </a:lnTo>
                <a:lnTo>
                  <a:pt x="41" y="37"/>
                </a:lnTo>
                <a:lnTo>
                  <a:pt x="44" y="37"/>
                </a:lnTo>
                <a:lnTo>
                  <a:pt x="46" y="37"/>
                </a:lnTo>
                <a:lnTo>
                  <a:pt x="46" y="37"/>
                </a:lnTo>
                <a:lnTo>
                  <a:pt x="49" y="37"/>
                </a:lnTo>
                <a:lnTo>
                  <a:pt x="51" y="35"/>
                </a:lnTo>
                <a:lnTo>
                  <a:pt x="53" y="32"/>
                </a:lnTo>
                <a:lnTo>
                  <a:pt x="53" y="32"/>
                </a:lnTo>
                <a:lnTo>
                  <a:pt x="54" y="30"/>
                </a:lnTo>
                <a:lnTo>
                  <a:pt x="56" y="30"/>
                </a:lnTo>
                <a:lnTo>
                  <a:pt x="56" y="28"/>
                </a:lnTo>
                <a:lnTo>
                  <a:pt x="56" y="27"/>
                </a:lnTo>
                <a:lnTo>
                  <a:pt x="56" y="25"/>
                </a:lnTo>
                <a:lnTo>
                  <a:pt x="54" y="21"/>
                </a:lnTo>
                <a:lnTo>
                  <a:pt x="54" y="20"/>
                </a:lnTo>
                <a:lnTo>
                  <a:pt x="54" y="16"/>
                </a:lnTo>
                <a:lnTo>
                  <a:pt x="56" y="14"/>
                </a:lnTo>
                <a:lnTo>
                  <a:pt x="58" y="14"/>
                </a:lnTo>
                <a:lnTo>
                  <a:pt x="58" y="13"/>
                </a:lnTo>
                <a:lnTo>
                  <a:pt x="58" y="13"/>
                </a:lnTo>
                <a:lnTo>
                  <a:pt x="56" y="9"/>
                </a:lnTo>
                <a:lnTo>
                  <a:pt x="53" y="0"/>
                </a:lnTo>
                <a:lnTo>
                  <a:pt x="53"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80%</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72%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62%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de-DE" sz="1200" dirty="0">
                <a:solidFill>
                  <a:schemeClr val="bg1"/>
                </a:solidFill>
              </a:rPr>
              <a:t>12</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066" y="2711016"/>
            <a:ext cx="524348" cy="540000"/>
          </a:xfrm>
          <a:prstGeom prst="rect">
            <a:avLst/>
          </a:prstGeom>
        </p:spPr>
      </p:pic>
      <p:sp>
        <p:nvSpPr>
          <p:cNvPr id="74" name="Ellipse 73">
            <a:extLst>
              <a:ext uri="{FF2B5EF4-FFF2-40B4-BE49-F238E27FC236}">
                <a16:creationId xmlns:a16="http://schemas.microsoft.com/office/drawing/2014/main" id="{861C1F2B-ABBF-4047-BFC2-29A44C149219}"/>
              </a:ext>
            </a:extLst>
          </p:cNvPr>
          <p:cNvSpPr/>
          <p:nvPr/>
        </p:nvSpPr>
        <p:spPr>
          <a:xfrm>
            <a:off x="7575828" y="41149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75" name="Ellipse 74">
            <a:extLst>
              <a:ext uri="{FF2B5EF4-FFF2-40B4-BE49-F238E27FC236}">
                <a16:creationId xmlns:a16="http://schemas.microsoft.com/office/drawing/2014/main" id="{CC542D9C-6CFE-4BA5-B793-7FD2ADB37086}"/>
              </a:ext>
            </a:extLst>
          </p:cNvPr>
          <p:cNvSpPr/>
          <p:nvPr/>
        </p:nvSpPr>
        <p:spPr>
          <a:xfrm>
            <a:off x="10717516" y="5432044"/>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pic>
        <p:nvPicPr>
          <p:cNvPr id="51" name="Grafik 50">
            <a:extLst>
              <a:ext uri="{FF2B5EF4-FFF2-40B4-BE49-F238E27FC236}">
                <a16:creationId xmlns:a16="http://schemas.microsoft.com/office/drawing/2014/main" id="{5B92EAA2-1B3D-4A65-AD37-8AE740D8CA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9055" y="654619"/>
            <a:ext cx="385718" cy="540000"/>
          </a:xfrm>
          <a:prstGeom prst="rect">
            <a:avLst/>
          </a:prstGeom>
        </p:spPr>
      </p:pic>
      <p:sp>
        <p:nvSpPr>
          <p:cNvPr id="6" name="Foliennummernplatzhalter 5">
            <a:extLst>
              <a:ext uri="{FF2B5EF4-FFF2-40B4-BE49-F238E27FC236}">
                <a16:creationId xmlns:a16="http://schemas.microsoft.com/office/drawing/2014/main" id="{961360D6-5E11-4FEC-AA1D-794AC7A149F3}"/>
              </a:ext>
            </a:extLst>
          </p:cNvPr>
          <p:cNvSpPr>
            <a:spLocks noGrp="1"/>
          </p:cNvSpPr>
          <p:nvPr>
            <p:ph type="sldNum" sz="quarter" idx="4"/>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56554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84%</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85%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81%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2"/>
          </a:graphicData>
        </a:graphic>
      </p:graphicFrame>
      <p:sp>
        <p:nvSpPr>
          <p:cNvPr id="92" name="Ellipse 91">
            <a:extLst>
              <a:ext uri="{FF2B5EF4-FFF2-40B4-BE49-F238E27FC236}">
                <a16:creationId xmlns:a16="http://schemas.microsoft.com/office/drawing/2014/main" id="{CF4EBED7-4586-44B6-9F25-29115A76E6E2}"/>
              </a:ext>
            </a:extLst>
          </p:cNvPr>
          <p:cNvSpPr/>
          <p:nvPr/>
        </p:nvSpPr>
        <p:spPr>
          <a:xfrm>
            <a:off x="1606169" y="3552724"/>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graphicFrame>
        <p:nvGraphicFramePr>
          <p:cNvPr id="2" name="Tabelle 1"/>
          <p:cNvGraphicFramePr>
            <a:graphicFrameLocks noGrp="1"/>
          </p:cNvGraphicFramePr>
          <p:nvPr>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49% </a:t>
                      </a:r>
                      <a:r>
                        <a:rPr lang="en-US" sz="1200" b="0" noProof="0" dirty="0"/>
                        <a:t>(average 23%)</a:t>
                      </a:r>
                      <a:r>
                        <a:rPr lang="en-US" sz="1200" b="1" noProof="0" dirty="0"/>
                        <a:t> </a:t>
                      </a:r>
                    </a:p>
                    <a:p>
                      <a:pPr algn="ctr"/>
                      <a:r>
                        <a:rPr lang="en-US" sz="1200" noProof="1"/>
                        <a:t>know that they can get drugs through online or mail order </a:t>
                      </a:r>
                      <a:r>
                        <a:rPr lang="en-US" sz="1200" dirty="0"/>
                        <a:t>if the prescription is electronically available</a:t>
                      </a:r>
                      <a:r>
                        <a:rPr lang="en-US" sz="1200" noProof="1"/>
                        <a:t>.</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23% </a:t>
                      </a:r>
                      <a:r>
                        <a:rPr lang="en-US" sz="1200" b="0" noProof="0" dirty="0"/>
                        <a:t>(average 21%)</a:t>
                      </a:r>
                    </a:p>
                    <a:p>
                      <a:pPr algn="ctr"/>
                      <a:r>
                        <a:rPr lang="en-US" sz="1200" b="0" noProof="0" dirty="0"/>
                        <a:t>trust </a:t>
                      </a:r>
                      <a:r>
                        <a:rPr lang="en-US" sz="1200" b="1" noProof="0" dirty="0"/>
                        <a:t>mail order pharmacies </a:t>
                      </a:r>
                    </a:p>
                    <a:p>
                      <a:pPr algn="ctr"/>
                      <a:r>
                        <a:rPr lang="en-US" sz="1200" b="0" noProof="0" dirty="0"/>
                        <a:t>and mail order companies completely, </a:t>
                      </a:r>
                    </a:p>
                    <a:p>
                      <a:pPr algn="ctr"/>
                      <a:r>
                        <a:rPr kumimoji="0" lang="en-US" sz="1200" b="1" i="0" u="none" strike="noStrike" kern="1200" cap="none" spc="0" normalizeH="0" baseline="0" noProof="0" dirty="0">
                          <a:ln>
                            <a:noFill/>
                          </a:ln>
                          <a:solidFill>
                            <a:srgbClr val="1C1C1C"/>
                          </a:solidFill>
                          <a:effectLst/>
                          <a:uLnTx/>
                          <a:uFillTx/>
                          <a:latin typeface="+mn-lt"/>
                          <a:ea typeface="+mn-ea"/>
                          <a:cs typeface="+mn-cs"/>
                        </a:rPr>
                        <a:t>41% </a:t>
                      </a:r>
                      <a:r>
                        <a:rPr kumimoji="0" lang="en-US" sz="1200" b="0" i="0" u="none" strike="noStrike" kern="1200" cap="none" spc="0" normalizeH="0" baseline="0" noProof="0" dirty="0">
                          <a:ln>
                            <a:noFill/>
                          </a:ln>
                          <a:solidFill>
                            <a:srgbClr val="1C1C1C"/>
                          </a:solidFill>
                          <a:effectLst/>
                          <a:uLnTx/>
                          <a:uFillTx/>
                          <a:latin typeface="+mn-lt"/>
                          <a:ea typeface="+mn-ea"/>
                          <a:cs typeface="+mn-cs"/>
                        </a:rPr>
                        <a:t>(average 35%) would have more confidence in the shipping of medicine if it were carried out by a stationary pharmacy to be sure to not receive counterfeit drugs. </a:t>
                      </a: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84%</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Certificate of Vaccination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sick note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78%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63%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7%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38%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87%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85%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89%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kern="1200" dirty="0">
                          <a:solidFill>
                            <a:schemeClr val="dk1"/>
                          </a:solidFill>
                          <a:latin typeface="+mn-lt"/>
                          <a:ea typeface="+mn-ea"/>
                          <a:cs typeface="+mn-cs"/>
                        </a:rPr>
                        <a:t>have a positive attitude </a:t>
                      </a:r>
                      <a:r>
                        <a:rPr lang="en-US" sz="1200" b="0" kern="1200" dirty="0">
                          <a:solidFill>
                            <a:schemeClr val="dk1"/>
                          </a:solidFill>
                          <a:latin typeface="+mn-lt"/>
                          <a:ea typeface="+mn-ea"/>
                          <a:cs typeface="+mn-cs"/>
                        </a:rPr>
                        <a:t>towards</a:t>
                      </a:r>
                      <a:r>
                        <a:rPr lang="en-US" sz="1200" b="1" kern="1200" dirty="0">
                          <a:solidFill>
                            <a:schemeClr val="dk1"/>
                          </a:solidFill>
                          <a:latin typeface="+mn-lt"/>
                          <a:ea typeface="+mn-ea"/>
                          <a:cs typeface="+mn-cs"/>
                        </a:rPr>
                        <a:t>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40%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55%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14%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76%</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64%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51%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n=2001</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7730" y="693764"/>
            <a:ext cx="516773" cy="540000"/>
          </a:xfrm>
          <a:prstGeom prst="rect">
            <a:avLst/>
          </a:prstGeom>
        </p:spPr>
      </p:pic>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17066" y="2711016"/>
            <a:ext cx="524348" cy="540000"/>
          </a:xfrm>
          <a:prstGeom prst="rect">
            <a:avLst/>
          </a:prstGeom>
        </p:spPr>
      </p:pic>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453FF0BC-14C8-431F-8992-36B2BDCA9EBF}"/>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EFCFD9AA-3F69-4473-8D45-38135A495091}"/>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dirty="0"/>
              <a:t>FIN</a:t>
            </a:r>
          </a:p>
        </p:txBody>
      </p:sp>
      <p:sp>
        <p:nvSpPr>
          <p:cNvPr id="93" name="Ellipse 92">
            <a:extLst>
              <a:ext uri="{FF2B5EF4-FFF2-40B4-BE49-F238E27FC236}">
                <a16:creationId xmlns:a16="http://schemas.microsoft.com/office/drawing/2014/main" id="{A98DAD4E-38C1-40AA-B496-DBE039EE526D}"/>
              </a:ext>
            </a:extLst>
          </p:cNvPr>
          <p:cNvSpPr/>
          <p:nvPr/>
        </p:nvSpPr>
        <p:spPr>
          <a:xfrm>
            <a:off x="10709580" y="1364290"/>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94" name="Ellipse 93">
            <a:extLst>
              <a:ext uri="{FF2B5EF4-FFF2-40B4-BE49-F238E27FC236}">
                <a16:creationId xmlns:a16="http://schemas.microsoft.com/office/drawing/2014/main" id="{6A6B658A-4790-40BE-BCA2-51D782F47E20}"/>
              </a:ext>
            </a:extLst>
          </p:cNvPr>
          <p:cNvSpPr/>
          <p:nvPr/>
        </p:nvSpPr>
        <p:spPr>
          <a:xfrm>
            <a:off x="10702915" y="540585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98" name="Ellipse 97">
            <a:extLst>
              <a:ext uri="{FF2B5EF4-FFF2-40B4-BE49-F238E27FC236}">
                <a16:creationId xmlns:a16="http://schemas.microsoft.com/office/drawing/2014/main" id="{0704BC71-75F7-4B62-822C-5BE26962A30E}"/>
              </a:ext>
            </a:extLst>
          </p:cNvPr>
          <p:cNvSpPr/>
          <p:nvPr/>
        </p:nvSpPr>
        <p:spPr>
          <a:xfrm>
            <a:off x="7560184" y="411093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2</a:t>
            </a:r>
          </a:p>
        </p:txBody>
      </p:sp>
      <p:pic>
        <p:nvPicPr>
          <p:cNvPr id="99" name="Graphic 10">
            <a:extLst>
              <a:ext uri="{FF2B5EF4-FFF2-40B4-BE49-F238E27FC236}">
                <a16:creationId xmlns:a16="http://schemas.microsoft.com/office/drawing/2014/main" id="{AB3BF5A5-0261-494F-97F6-8143177D807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6056" y="614026"/>
            <a:ext cx="666647" cy="916639"/>
          </a:xfrm>
          <a:prstGeom prst="rect">
            <a:avLst/>
          </a:prstGeom>
        </p:spPr>
      </p:pic>
      <p:pic>
        <p:nvPicPr>
          <p:cNvPr id="51" name="Grafik 50">
            <a:extLst>
              <a:ext uri="{FF2B5EF4-FFF2-40B4-BE49-F238E27FC236}">
                <a16:creationId xmlns:a16="http://schemas.microsoft.com/office/drawing/2014/main" id="{2BD7210D-D2ED-49AC-9332-9E317B39D3A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29055" y="654619"/>
            <a:ext cx="385718" cy="540000"/>
          </a:xfrm>
          <a:prstGeom prst="rect">
            <a:avLst/>
          </a:prstGeom>
        </p:spPr>
      </p:pic>
      <p:sp>
        <p:nvSpPr>
          <p:cNvPr id="4" name="Foliennummernplatzhalter 3">
            <a:extLst>
              <a:ext uri="{FF2B5EF4-FFF2-40B4-BE49-F238E27FC236}">
                <a16:creationId xmlns:a16="http://schemas.microsoft.com/office/drawing/2014/main" id="{E0C412DD-7094-4526-A75B-ECA0F6F225C5}"/>
              </a:ext>
            </a:extLst>
          </p:cNvPr>
          <p:cNvSpPr>
            <a:spLocks noGrp="1"/>
          </p:cNvSpPr>
          <p:nvPr>
            <p:ph type="sldNum" sz="quarter" idx="4"/>
          </p:nvPr>
        </p:nvSpPr>
        <p:spPr/>
        <p:txBody>
          <a:bodyPr/>
          <a:lstStyle/>
          <a:p>
            <a:fld id="{4034BEE3-566C-4068-A777-C3A4762E861B}" type="slidenum">
              <a:rPr lang="en-GB" smtClean="0"/>
              <a:pPr/>
              <a:t>20</a:t>
            </a:fld>
            <a:endParaRPr lang="en-GB" dirty="0"/>
          </a:p>
        </p:txBody>
      </p:sp>
    </p:spTree>
    <p:extLst>
      <p:ext uri="{BB962C8B-B14F-4D97-AF65-F5344CB8AC3E}">
        <p14:creationId xmlns:p14="http://schemas.microsoft.com/office/powerpoint/2010/main" val="80338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71274764"/>
              </p:ext>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82%</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56%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43%</a:t>
                      </a:r>
                      <a:r>
                        <a:rPr lang="en-US" sz="1200" b="0" noProof="0" dirty="0"/>
                        <a:t> (average 41%) </a:t>
                      </a:r>
                      <a:r>
                        <a:rPr lang="en-US" sz="1200" b="1" noProof="1"/>
                        <a:t>Eternal life </a:t>
                      </a:r>
                      <a:r>
                        <a:rPr lang="en-US" sz="1200" noProof="1"/>
                        <a:t>sounds like hocus pocus, </a:t>
                      </a:r>
                      <a:r>
                        <a:rPr lang="en-US" sz="1200" b="1" noProof="1"/>
                        <a:t>35%</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46%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55%</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93%</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50%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Internet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3%</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8%</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48%</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en-US" sz="1200" noProof="1"/>
                    </a:p>
                    <a:p>
                      <a:pPr algn="l"/>
                      <a:r>
                        <a:rPr lang="en-US" sz="1200" b="1" i="0" noProof="1"/>
                        <a:t>47%</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27%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64%</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94%</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88%</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82%</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24%</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47%</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21</a:t>
            </a:fld>
            <a:endParaRPr lang="en-GB" dirty="0"/>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115" name="Textfeld 114">
            <a:extLst>
              <a:ext uri="{FF2B5EF4-FFF2-40B4-BE49-F238E27FC236}">
                <a16:creationId xmlns:a16="http://schemas.microsoft.com/office/drawing/2014/main" id="{41D53A43-F66F-429D-8F18-2782A3F760C2}"/>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1A4F39D8-446A-418C-9E16-30D3611BFB32}"/>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A1BD1A52-5C01-439D-AB50-2EDBC3D46E06}"/>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122" name="Gerader Verbinder 121">
            <a:extLst>
              <a:ext uri="{FF2B5EF4-FFF2-40B4-BE49-F238E27FC236}">
                <a16:creationId xmlns:a16="http://schemas.microsoft.com/office/drawing/2014/main" id="{9AB8E2B3-DB80-4777-89FF-70A4671FD834}"/>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3" name="Textfeld 122">
            <a:extLst>
              <a:ext uri="{FF2B5EF4-FFF2-40B4-BE49-F238E27FC236}">
                <a16:creationId xmlns:a16="http://schemas.microsoft.com/office/drawing/2014/main" id="{9897E4BB-916D-4F0C-BA51-63D7C334B41E}"/>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24" name="Group 236">
            <a:extLst>
              <a:ext uri="{FF2B5EF4-FFF2-40B4-BE49-F238E27FC236}">
                <a16:creationId xmlns:a16="http://schemas.microsoft.com/office/drawing/2014/main" id="{581D732A-11CE-4BD8-8084-3D65D594BF87}"/>
              </a:ext>
            </a:extLst>
          </p:cNvPr>
          <p:cNvGrpSpPr>
            <a:grpSpLocks noChangeAspect="1"/>
          </p:cNvGrpSpPr>
          <p:nvPr/>
        </p:nvGrpSpPr>
        <p:grpSpPr bwMode="auto">
          <a:xfrm>
            <a:off x="3433739" y="6332243"/>
            <a:ext cx="266344" cy="265587"/>
            <a:chOff x="2616" y="2049"/>
            <a:chExt cx="352" cy="351"/>
          </a:xfrm>
        </p:grpSpPr>
        <p:sp>
          <p:nvSpPr>
            <p:cNvPr id="125" name="Freeform 237">
              <a:extLst>
                <a:ext uri="{FF2B5EF4-FFF2-40B4-BE49-F238E27FC236}">
                  <a16:creationId xmlns:a16="http://schemas.microsoft.com/office/drawing/2014/main" id="{03754AAA-96F3-422C-8188-B7037FCD346D}"/>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238">
              <a:extLst>
                <a:ext uri="{FF2B5EF4-FFF2-40B4-BE49-F238E27FC236}">
                  <a16:creationId xmlns:a16="http://schemas.microsoft.com/office/drawing/2014/main" id="{5544E87C-5FDA-455B-A130-BDD778C08F85}"/>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130" name="Grafik 129">
            <a:extLst>
              <a:ext uri="{FF2B5EF4-FFF2-40B4-BE49-F238E27FC236}">
                <a16:creationId xmlns:a16="http://schemas.microsoft.com/office/drawing/2014/main" id="{365F8902-BBB1-48A6-A5D8-49A1F0B7E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31" name="Graphic 5">
            <a:extLst>
              <a:ext uri="{FF2B5EF4-FFF2-40B4-BE49-F238E27FC236}">
                <a16:creationId xmlns:a16="http://schemas.microsoft.com/office/drawing/2014/main" id="{7D734FCA-98E7-4741-82E5-0279448D38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32" name="Graphic 11">
            <a:extLst>
              <a:ext uri="{FF2B5EF4-FFF2-40B4-BE49-F238E27FC236}">
                <a16:creationId xmlns:a16="http://schemas.microsoft.com/office/drawing/2014/main" id="{466A68C1-CB72-4F81-AB5E-67EB415ED0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DEE7EB8D-2315-4979-A9CB-B11EFE853A9F}"/>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3C1F0E6F-88F6-4510-801D-46046B565442}"/>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dirty="0"/>
              <a:t>FIN</a:t>
            </a:r>
          </a:p>
        </p:txBody>
      </p:sp>
      <p:sp>
        <p:nvSpPr>
          <p:cNvPr id="73" name="Textfeld 72">
            <a:extLst>
              <a:ext uri="{FF2B5EF4-FFF2-40B4-BE49-F238E27FC236}">
                <a16:creationId xmlns:a16="http://schemas.microsoft.com/office/drawing/2014/main" id="{1BBF9CC7-A544-4478-8AB1-8207B2180E86}"/>
              </a:ext>
            </a:extLst>
          </p:cNvPr>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74" name="Textfeld 73">
            <a:extLst>
              <a:ext uri="{FF2B5EF4-FFF2-40B4-BE49-F238E27FC236}">
                <a16:creationId xmlns:a16="http://schemas.microsoft.com/office/drawing/2014/main" id="{04647C21-D46C-40A0-A981-6F257F0B88D4}"/>
              </a:ext>
            </a:extLst>
          </p:cNvPr>
          <p:cNvSpPr txBox="1"/>
          <p:nvPr/>
        </p:nvSpPr>
        <p:spPr>
          <a:xfrm>
            <a:off x="6925082" y="6459674"/>
            <a:ext cx="832279" cy="230832"/>
          </a:xfrm>
          <a:prstGeom prst="rect">
            <a:avLst/>
          </a:prstGeom>
          <a:noFill/>
        </p:spPr>
        <p:txBody>
          <a:bodyPr wrap="none" rtlCol="0">
            <a:spAutoFit/>
          </a:bodyPr>
          <a:lstStyle/>
          <a:p>
            <a:r>
              <a:rPr lang="en-US" sz="900" dirty="0"/>
              <a:t>51% Female</a:t>
            </a:r>
          </a:p>
        </p:txBody>
      </p:sp>
      <p:sp>
        <p:nvSpPr>
          <p:cNvPr id="75" name="Textfeld 74">
            <a:extLst>
              <a:ext uri="{FF2B5EF4-FFF2-40B4-BE49-F238E27FC236}">
                <a16:creationId xmlns:a16="http://schemas.microsoft.com/office/drawing/2014/main" id="{2C74790A-BD65-46E5-879B-10F22A0A9C82}"/>
              </a:ext>
            </a:extLst>
          </p:cNvPr>
          <p:cNvSpPr txBox="1"/>
          <p:nvPr/>
        </p:nvSpPr>
        <p:spPr>
          <a:xfrm>
            <a:off x="3781712" y="6359261"/>
            <a:ext cx="572593" cy="230832"/>
          </a:xfrm>
          <a:prstGeom prst="rect">
            <a:avLst/>
          </a:prstGeom>
          <a:noFill/>
        </p:spPr>
        <p:txBody>
          <a:bodyPr wrap="none" rtlCol="0">
            <a:spAutoFit/>
          </a:bodyPr>
          <a:lstStyle/>
          <a:p>
            <a:r>
              <a:rPr lang="en-US" sz="900" dirty="0"/>
              <a:t>n=2001</a:t>
            </a:r>
          </a:p>
        </p:txBody>
      </p:sp>
      <p:graphicFrame>
        <p:nvGraphicFramePr>
          <p:cNvPr id="76" name="Inhaltsplatzhalter 1">
            <a:extLst>
              <a:ext uri="{FF2B5EF4-FFF2-40B4-BE49-F238E27FC236}">
                <a16:creationId xmlns:a16="http://schemas.microsoft.com/office/drawing/2014/main" id="{3AA6CE39-13D3-4B85-9D8C-6055A3ED91F4}"/>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77" name="Textfeld 76">
            <a:extLst>
              <a:ext uri="{FF2B5EF4-FFF2-40B4-BE49-F238E27FC236}">
                <a16:creationId xmlns:a16="http://schemas.microsoft.com/office/drawing/2014/main" id="{03E1C821-0FBF-462F-A6F6-3702DE5CD43D}"/>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83" name="Textfeld 82">
            <a:extLst>
              <a:ext uri="{FF2B5EF4-FFF2-40B4-BE49-F238E27FC236}">
                <a16:creationId xmlns:a16="http://schemas.microsoft.com/office/drawing/2014/main" id="{96B79228-FE63-4486-9D97-A41292E7E0B2}"/>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84%</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85%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81%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86" name="Ellipse 85">
            <a:extLst>
              <a:ext uri="{FF2B5EF4-FFF2-40B4-BE49-F238E27FC236}">
                <a16:creationId xmlns:a16="http://schemas.microsoft.com/office/drawing/2014/main" id="{EB45E985-92E5-4725-8B1F-C3BE24BAB01D}"/>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87" name="Ellipse 86">
            <a:extLst>
              <a:ext uri="{FF2B5EF4-FFF2-40B4-BE49-F238E27FC236}">
                <a16:creationId xmlns:a16="http://schemas.microsoft.com/office/drawing/2014/main" id="{E89B7099-4651-429F-B2D6-B897BA359436}"/>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88" name="Ellipse 87">
            <a:extLst>
              <a:ext uri="{FF2B5EF4-FFF2-40B4-BE49-F238E27FC236}">
                <a16:creationId xmlns:a16="http://schemas.microsoft.com/office/drawing/2014/main" id="{3E7A5A4A-E744-4E34-8F98-C21590DF1BC4}"/>
              </a:ext>
            </a:extLst>
          </p:cNvPr>
          <p:cNvSpPr/>
          <p:nvPr/>
        </p:nvSpPr>
        <p:spPr>
          <a:xfrm>
            <a:off x="1606169" y="3552724"/>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92" name="Ellipse 91">
            <a:extLst>
              <a:ext uri="{FF2B5EF4-FFF2-40B4-BE49-F238E27FC236}">
                <a16:creationId xmlns:a16="http://schemas.microsoft.com/office/drawing/2014/main" id="{443B4131-AF9E-4B8C-852E-25E3CB537AD4}"/>
              </a:ext>
            </a:extLst>
          </p:cNvPr>
          <p:cNvSpPr/>
          <p:nvPr/>
        </p:nvSpPr>
        <p:spPr>
          <a:xfrm>
            <a:off x="7535845" y="3361628"/>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pic>
        <p:nvPicPr>
          <p:cNvPr id="48" name="Graphic 10">
            <a:extLst>
              <a:ext uri="{FF2B5EF4-FFF2-40B4-BE49-F238E27FC236}">
                <a16:creationId xmlns:a16="http://schemas.microsoft.com/office/drawing/2014/main" id="{067FE02B-9B6C-43DF-B574-3EA0BBE1EA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6056" y="614026"/>
            <a:ext cx="666647" cy="916639"/>
          </a:xfrm>
          <a:prstGeom prst="rect">
            <a:avLst/>
          </a:prstGeom>
        </p:spPr>
      </p:pic>
      <p:sp>
        <p:nvSpPr>
          <p:cNvPr id="5" name="Foliennummernplatzhalter 4">
            <a:extLst>
              <a:ext uri="{FF2B5EF4-FFF2-40B4-BE49-F238E27FC236}">
                <a16:creationId xmlns:a16="http://schemas.microsoft.com/office/drawing/2014/main" id="{F1A86E47-03BA-4C87-9C00-1CEFFF0D550C}"/>
              </a:ext>
            </a:extLst>
          </p:cNvPr>
          <p:cNvSpPr>
            <a:spLocks noGrp="1"/>
          </p:cNvSpPr>
          <p:nvPr>
            <p:ph type="sldNum" sz="quarter" idx="4"/>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28857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20%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200" b="1" noProof="0" dirty="0"/>
                    </a:p>
                    <a:p>
                      <a:pPr algn="ctr"/>
                      <a:r>
                        <a:rPr lang="en-US" sz="1200" b="1" noProof="0" dirty="0"/>
                        <a:t>26% </a:t>
                      </a:r>
                      <a:r>
                        <a:rPr lang="en-US" sz="1200" b="0" noProof="0" dirty="0"/>
                        <a:t>(average 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trust </a:t>
                      </a:r>
                      <a:r>
                        <a:rPr lang="en-US" sz="1200" b="1" noProof="0" dirty="0"/>
                        <a:t>mail order pharmacies </a:t>
                      </a:r>
                      <a:r>
                        <a:rPr lang="en-US" sz="1200" b="0" noProof="0" dirty="0"/>
                        <a:t>and mail order companies completely,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C1C1C"/>
                          </a:solidFill>
                          <a:effectLst/>
                          <a:uLnTx/>
                          <a:uFillTx/>
                          <a:latin typeface="+mn-lt"/>
                          <a:ea typeface="+mn-ea"/>
                          <a:cs typeface="+mn-cs"/>
                        </a:rPr>
                        <a:t>32% </a:t>
                      </a:r>
                      <a:r>
                        <a:rPr kumimoji="0" lang="en-US" sz="1200" b="0" i="0" u="none" strike="noStrike" kern="1200" cap="none" spc="0" normalizeH="0" baseline="0" noProof="0" dirty="0">
                          <a:ln>
                            <a:noFill/>
                          </a:ln>
                          <a:solidFill>
                            <a:srgbClr val="1C1C1C"/>
                          </a:solidFill>
                          <a:effectLst/>
                          <a:uLnTx/>
                          <a:uFillTx/>
                          <a:latin typeface="+mn-lt"/>
                          <a:ea typeface="+mn-ea"/>
                          <a:cs typeface="+mn-cs"/>
                        </a:rPr>
                        <a:t>(average 30%) </a:t>
                      </a:r>
                      <a:r>
                        <a:rPr lang="en-GB" sz="1200" b="0" kern="1200" noProof="0" dirty="0">
                          <a:solidFill>
                            <a:schemeClr val="dk1"/>
                          </a:solidFill>
                          <a:latin typeface="+mn-lt"/>
                          <a:ea typeface="+mn-ea"/>
                          <a:cs typeface="+mn-cs"/>
                        </a:rPr>
                        <a:t>would have more confidence in the shipping of medicine if it were carried out by a stationary pharmacy for having their usual contact person from their local pharmacy.</a:t>
                      </a:r>
                      <a:r>
                        <a:rPr kumimoji="0" lang="en-US" sz="1200" b="0" i="0" u="none" strike="noStrike" kern="1200" cap="none" spc="0" normalizeH="0" baseline="0" noProof="0" dirty="0">
                          <a:ln>
                            <a:noFill/>
                          </a:ln>
                          <a:solidFill>
                            <a:srgbClr val="1C1C1C"/>
                          </a:solidFill>
                          <a:effectLst/>
                          <a:uLnTx/>
                          <a:uFillTx/>
                          <a:latin typeface="+mn-lt"/>
                          <a:ea typeface="+mn-ea"/>
                          <a:cs typeface="+mn-cs"/>
                        </a:rPr>
                        <a:t> </a:t>
                      </a:r>
                      <a:endParaRPr lang="en-GB" sz="1200" b="0" kern="1200" noProof="0" dirty="0">
                        <a:solidFill>
                          <a:schemeClr val="dk1"/>
                        </a:solidFill>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69%</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Certificate of Vaccination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a:t>
                      </a:r>
                      <a:r>
                        <a:rPr lang="en-US" sz="1200" b="0" kern="1200" noProof="0" dirty="0">
                          <a:solidFill>
                            <a:schemeClr val="tx1"/>
                          </a:solidFill>
                          <a:effectLst/>
                          <a:latin typeface="+mn-lt"/>
                          <a:ea typeface="+mn-ea"/>
                          <a:cs typeface="+mn-cs"/>
                        </a:rPr>
                        <a:t>doctor’s letter</a:t>
                      </a:r>
                      <a:endParaRPr lang="en-US" sz="1200" b="0" i="0" kern="1200" noProof="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79%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69%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10%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30%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84%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74%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67%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47%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70%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kern="1200" dirty="0">
                          <a:solidFill>
                            <a:schemeClr val="dk1"/>
                          </a:solidFill>
                          <a:latin typeface="+mn-lt"/>
                          <a:ea typeface="+mn-ea"/>
                          <a:cs typeface="+mn-cs"/>
                        </a:rPr>
                        <a:t>have a positive attitude </a:t>
                      </a:r>
                      <a:r>
                        <a:rPr lang="en-US" sz="1200" b="1" kern="1200" dirty="0">
                          <a:solidFill>
                            <a:schemeClr val="dk1"/>
                          </a:solidFill>
                          <a:latin typeface="+mn-lt"/>
                          <a:ea typeface="+mn-ea"/>
                          <a:cs typeface="+mn-cs"/>
                        </a:rPr>
                        <a:t>towards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56%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49%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9%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74%</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65%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51%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92%</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69%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67%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066" y="2711016"/>
            <a:ext cx="524348" cy="540000"/>
          </a:xfrm>
          <a:prstGeom prst="rect">
            <a:avLst/>
          </a:prstGeom>
        </p:spPr>
      </p:pic>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89F20230-5761-4153-AF12-64EF3DFD2B65}"/>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8229D39A-BE9E-485E-BB22-C8F230C637B3}"/>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dirty="0"/>
              <a:t>CH</a:t>
            </a:r>
          </a:p>
        </p:txBody>
      </p:sp>
      <p:sp>
        <p:nvSpPr>
          <p:cNvPr id="88" name="Ellipse 87">
            <a:extLst>
              <a:ext uri="{FF2B5EF4-FFF2-40B4-BE49-F238E27FC236}">
                <a16:creationId xmlns:a16="http://schemas.microsoft.com/office/drawing/2014/main" id="{0EEC61D8-978E-412B-8D16-CBE71F7A1804}"/>
              </a:ext>
            </a:extLst>
          </p:cNvPr>
          <p:cNvSpPr/>
          <p:nvPr/>
        </p:nvSpPr>
        <p:spPr>
          <a:xfrm>
            <a:off x="1603653" y="2664938"/>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97" name="Ellipse 96">
            <a:extLst>
              <a:ext uri="{FF2B5EF4-FFF2-40B4-BE49-F238E27FC236}">
                <a16:creationId xmlns:a16="http://schemas.microsoft.com/office/drawing/2014/main" id="{4006CCAA-5900-41C1-AF3B-49DD1D898B36}"/>
              </a:ext>
            </a:extLst>
          </p:cNvPr>
          <p:cNvSpPr/>
          <p:nvPr/>
        </p:nvSpPr>
        <p:spPr>
          <a:xfrm>
            <a:off x="10706226" y="542722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5</a:t>
            </a:r>
          </a:p>
        </p:txBody>
      </p:sp>
      <p:sp>
        <p:nvSpPr>
          <p:cNvPr id="99" name="Ellipse 98">
            <a:extLst>
              <a:ext uri="{FF2B5EF4-FFF2-40B4-BE49-F238E27FC236}">
                <a16:creationId xmlns:a16="http://schemas.microsoft.com/office/drawing/2014/main" id="{2AAE1BA2-8F0F-4E8C-9FA4-7A5D7E3B8969}"/>
              </a:ext>
            </a:extLst>
          </p:cNvPr>
          <p:cNvSpPr/>
          <p:nvPr/>
        </p:nvSpPr>
        <p:spPr>
          <a:xfrm>
            <a:off x="10717516" y="1352106"/>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102" name="Ellipse 101">
            <a:extLst>
              <a:ext uri="{FF2B5EF4-FFF2-40B4-BE49-F238E27FC236}">
                <a16:creationId xmlns:a16="http://schemas.microsoft.com/office/drawing/2014/main" id="{CB322EC1-A031-47BA-ACEB-9AF55335A4B8}"/>
              </a:ext>
            </a:extLst>
          </p:cNvPr>
          <p:cNvSpPr/>
          <p:nvPr/>
        </p:nvSpPr>
        <p:spPr>
          <a:xfrm>
            <a:off x="7559941" y="4128806"/>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12</a:t>
            </a:r>
          </a:p>
        </p:txBody>
      </p:sp>
      <p:pic>
        <p:nvPicPr>
          <p:cNvPr id="103" name="Graphic 8">
            <a:extLst>
              <a:ext uri="{FF2B5EF4-FFF2-40B4-BE49-F238E27FC236}">
                <a16:creationId xmlns:a16="http://schemas.microsoft.com/office/drawing/2014/main" id="{DCB4A97C-A6F4-4535-8EE2-769FFC1C7E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3216" y="899355"/>
            <a:ext cx="1038724" cy="578718"/>
          </a:xfrm>
          <a:prstGeom prst="rect">
            <a:avLst/>
          </a:prstGeom>
        </p:spPr>
      </p:pic>
      <p:pic>
        <p:nvPicPr>
          <p:cNvPr id="51" name="Grafik 50">
            <a:extLst>
              <a:ext uri="{FF2B5EF4-FFF2-40B4-BE49-F238E27FC236}">
                <a16:creationId xmlns:a16="http://schemas.microsoft.com/office/drawing/2014/main" id="{91A49607-4789-49D9-B680-FCE6F34E7F8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29055" y="654619"/>
            <a:ext cx="385718" cy="540000"/>
          </a:xfrm>
          <a:prstGeom prst="rect">
            <a:avLst/>
          </a:prstGeom>
        </p:spPr>
      </p:pic>
      <p:sp>
        <p:nvSpPr>
          <p:cNvPr id="4" name="Foliennummernplatzhalter 3">
            <a:extLst>
              <a:ext uri="{FF2B5EF4-FFF2-40B4-BE49-F238E27FC236}">
                <a16:creationId xmlns:a16="http://schemas.microsoft.com/office/drawing/2014/main" id="{E00BFDF8-F055-4C77-B003-E2E01F80DA95}"/>
              </a:ext>
            </a:extLst>
          </p:cNvPr>
          <p:cNvSpPr>
            <a:spLocks noGrp="1"/>
          </p:cNvSpPr>
          <p:nvPr>
            <p:ph type="sldNum" sz="quarter" idx="4"/>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127969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58%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52%</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36%</a:t>
                      </a:r>
                      <a:r>
                        <a:rPr lang="en-US" sz="1200" b="0" noProof="0" dirty="0"/>
                        <a:t> (average 41%) </a:t>
                      </a:r>
                      <a:r>
                        <a:rPr lang="en-US" sz="1200" b="1" noProof="1"/>
                        <a:t>Eternal life </a:t>
                      </a:r>
                      <a:r>
                        <a:rPr lang="en-US" sz="1200" noProof="1"/>
                        <a:t>sounds like hocus pocus, </a:t>
                      </a:r>
                      <a:r>
                        <a:rPr lang="en-US" sz="1200" b="1" noProof="1"/>
                        <a:t>43%</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43%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38%</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92%</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25%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3%</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10%</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51%</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45%</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26%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62%</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91%</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87%</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77%</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26%</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45%</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23</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10</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115" name="Textfeld 114">
            <a:extLst>
              <a:ext uri="{FF2B5EF4-FFF2-40B4-BE49-F238E27FC236}">
                <a16:creationId xmlns:a16="http://schemas.microsoft.com/office/drawing/2014/main" id="{41D53A43-F66F-429D-8F18-2782A3F760C2}"/>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1A4F39D8-446A-418C-9E16-30D3611BFB32}"/>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A1BD1A52-5C01-439D-AB50-2EDBC3D46E06}"/>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122" name="Gerader Verbinder 121">
            <a:extLst>
              <a:ext uri="{FF2B5EF4-FFF2-40B4-BE49-F238E27FC236}">
                <a16:creationId xmlns:a16="http://schemas.microsoft.com/office/drawing/2014/main" id="{9AB8E2B3-DB80-4777-89FF-70A4671FD834}"/>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3" name="Textfeld 122">
            <a:extLst>
              <a:ext uri="{FF2B5EF4-FFF2-40B4-BE49-F238E27FC236}">
                <a16:creationId xmlns:a16="http://schemas.microsoft.com/office/drawing/2014/main" id="{9897E4BB-916D-4F0C-BA51-63D7C334B41E}"/>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24" name="Group 236">
            <a:extLst>
              <a:ext uri="{FF2B5EF4-FFF2-40B4-BE49-F238E27FC236}">
                <a16:creationId xmlns:a16="http://schemas.microsoft.com/office/drawing/2014/main" id="{581D732A-11CE-4BD8-8084-3D65D594BF87}"/>
              </a:ext>
            </a:extLst>
          </p:cNvPr>
          <p:cNvGrpSpPr>
            <a:grpSpLocks noChangeAspect="1"/>
          </p:cNvGrpSpPr>
          <p:nvPr/>
        </p:nvGrpSpPr>
        <p:grpSpPr bwMode="auto">
          <a:xfrm>
            <a:off x="3433739" y="6332243"/>
            <a:ext cx="266344" cy="265587"/>
            <a:chOff x="2616" y="2049"/>
            <a:chExt cx="352" cy="351"/>
          </a:xfrm>
        </p:grpSpPr>
        <p:sp>
          <p:nvSpPr>
            <p:cNvPr id="125" name="Freeform 237">
              <a:extLst>
                <a:ext uri="{FF2B5EF4-FFF2-40B4-BE49-F238E27FC236}">
                  <a16:creationId xmlns:a16="http://schemas.microsoft.com/office/drawing/2014/main" id="{03754AAA-96F3-422C-8188-B7037FCD346D}"/>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238">
              <a:extLst>
                <a:ext uri="{FF2B5EF4-FFF2-40B4-BE49-F238E27FC236}">
                  <a16:creationId xmlns:a16="http://schemas.microsoft.com/office/drawing/2014/main" id="{5544E87C-5FDA-455B-A130-BDD778C08F85}"/>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130" name="Grafik 129">
            <a:extLst>
              <a:ext uri="{FF2B5EF4-FFF2-40B4-BE49-F238E27FC236}">
                <a16:creationId xmlns:a16="http://schemas.microsoft.com/office/drawing/2014/main" id="{365F8902-BBB1-48A6-A5D8-49A1F0B7E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31" name="Graphic 5">
            <a:extLst>
              <a:ext uri="{FF2B5EF4-FFF2-40B4-BE49-F238E27FC236}">
                <a16:creationId xmlns:a16="http://schemas.microsoft.com/office/drawing/2014/main" id="{7D734FCA-98E7-4741-82E5-0279448D38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32" name="Graphic 11">
            <a:extLst>
              <a:ext uri="{FF2B5EF4-FFF2-40B4-BE49-F238E27FC236}">
                <a16:creationId xmlns:a16="http://schemas.microsoft.com/office/drawing/2014/main" id="{466A68C1-CB72-4F81-AB5E-67EB415ED0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05E545AA-7E17-49CF-8103-F0E697F877FE}"/>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833EC6B5-0A5F-469A-A8EA-D12EC8066178}"/>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dirty="0"/>
              <a:t>CH</a:t>
            </a:r>
          </a:p>
        </p:txBody>
      </p:sp>
      <p:sp>
        <p:nvSpPr>
          <p:cNvPr id="73" name="Textfeld 72">
            <a:extLst>
              <a:ext uri="{FF2B5EF4-FFF2-40B4-BE49-F238E27FC236}">
                <a16:creationId xmlns:a16="http://schemas.microsoft.com/office/drawing/2014/main" id="{6DD95617-FCF4-4715-88DF-219697039085}"/>
              </a:ext>
            </a:extLst>
          </p:cNvPr>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74" name="Textfeld 73">
            <a:extLst>
              <a:ext uri="{FF2B5EF4-FFF2-40B4-BE49-F238E27FC236}">
                <a16:creationId xmlns:a16="http://schemas.microsoft.com/office/drawing/2014/main" id="{D4E978F5-C04D-4C2B-B102-59BC28E07CAD}"/>
              </a:ext>
            </a:extLst>
          </p:cNvPr>
          <p:cNvSpPr txBox="1"/>
          <p:nvPr/>
        </p:nvSpPr>
        <p:spPr>
          <a:xfrm>
            <a:off x="6925082" y="6459674"/>
            <a:ext cx="832279" cy="230832"/>
          </a:xfrm>
          <a:prstGeom prst="rect">
            <a:avLst/>
          </a:prstGeom>
          <a:noFill/>
        </p:spPr>
        <p:txBody>
          <a:bodyPr wrap="none" rtlCol="0">
            <a:spAutoFit/>
          </a:bodyPr>
          <a:lstStyle/>
          <a:p>
            <a:r>
              <a:rPr lang="en-US" sz="900" dirty="0"/>
              <a:t>51% Female</a:t>
            </a:r>
          </a:p>
        </p:txBody>
      </p:sp>
      <p:sp>
        <p:nvSpPr>
          <p:cNvPr id="75" name="Textfeld 74">
            <a:extLst>
              <a:ext uri="{FF2B5EF4-FFF2-40B4-BE49-F238E27FC236}">
                <a16:creationId xmlns:a16="http://schemas.microsoft.com/office/drawing/2014/main" id="{20EBDBC1-A886-461A-B56B-16942D296B20}"/>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graphicFrame>
        <p:nvGraphicFramePr>
          <p:cNvPr id="76" name="Inhaltsplatzhalter 1">
            <a:extLst>
              <a:ext uri="{FF2B5EF4-FFF2-40B4-BE49-F238E27FC236}">
                <a16:creationId xmlns:a16="http://schemas.microsoft.com/office/drawing/2014/main" id="{EE17739D-DB2F-4D9F-93CC-1BD41B1763A9}"/>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77" name="Textfeld 76">
            <a:extLst>
              <a:ext uri="{FF2B5EF4-FFF2-40B4-BE49-F238E27FC236}">
                <a16:creationId xmlns:a16="http://schemas.microsoft.com/office/drawing/2014/main" id="{C08CF9C5-AC47-4A9B-B46E-F098820FD492}"/>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79" name="Textfeld 78">
            <a:extLst>
              <a:ext uri="{FF2B5EF4-FFF2-40B4-BE49-F238E27FC236}">
                <a16:creationId xmlns:a16="http://schemas.microsoft.com/office/drawing/2014/main" id="{12799EA2-1EA0-4886-B8A2-D945D5059079}"/>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92%</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69%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67%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80" name="Ellipse 79">
            <a:extLst>
              <a:ext uri="{FF2B5EF4-FFF2-40B4-BE49-F238E27FC236}">
                <a16:creationId xmlns:a16="http://schemas.microsoft.com/office/drawing/2014/main" id="{DF8BB9CA-864B-480D-8DFC-34561739B987}"/>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83" name="Ellipse 82">
            <a:extLst>
              <a:ext uri="{FF2B5EF4-FFF2-40B4-BE49-F238E27FC236}">
                <a16:creationId xmlns:a16="http://schemas.microsoft.com/office/drawing/2014/main" id="{CB05CE15-F530-4EE6-8533-D4CC9918939A}"/>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89" name="Ellipse 88">
            <a:extLst>
              <a:ext uri="{FF2B5EF4-FFF2-40B4-BE49-F238E27FC236}">
                <a16:creationId xmlns:a16="http://schemas.microsoft.com/office/drawing/2014/main" id="{750EC5CB-25AE-4F0E-8789-8E9A0B56475A}"/>
              </a:ext>
            </a:extLst>
          </p:cNvPr>
          <p:cNvSpPr/>
          <p:nvPr/>
        </p:nvSpPr>
        <p:spPr>
          <a:xfrm>
            <a:off x="1603653" y="2664938"/>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90" name="Ellipse 89">
            <a:extLst>
              <a:ext uri="{FF2B5EF4-FFF2-40B4-BE49-F238E27FC236}">
                <a16:creationId xmlns:a16="http://schemas.microsoft.com/office/drawing/2014/main" id="{A5B08BE0-5642-459C-9BEF-96EEBD4CB18E}"/>
              </a:ext>
            </a:extLst>
          </p:cNvPr>
          <p:cNvSpPr/>
          <p:nvPr/>
        </p:nvSpPr>
        <p:spPr>
          <a:xfrm>
            <a:off x="7602184" y="2007326"/>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11</a:t>
            </a:r>
          </a:p>
        </p:txBody>
      </p:sp>
      <p:sp>
        <p:nvSpPr>
          <p:cNvPr id="91" name="Ellipse 90">
            <a:extLst>
              <a:ext uri="{FF2B5EF4-FFF2-40B4-BE49-F238E27FC236}">
                <a16:creationId xmlns:a16="http://schemas.microsoft.com/office/drawing/2014/main" id="{6DC0D8C8-FB32-404D-B5C7-630319D73E9A}"/>
              </a:ext>
            </a:extLst>
          </p:cNvPr>
          <p:cNvSpPr/>
          <p:nvPr/>
        </p:nvSpPr>
        <p:spPr>
          <a:xfrm>
            <a:off x="10721388" y="1623272"/>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12</a:t>
            </a:r>
          </a:p>
        </p:txBody>
      </p:sp>
      <p:pic>
        <p:nvPicPr>
          <p:cNvPr id="48" name="Graphic 8">
            <a:extLst>
              <a:ext uri="{FF2B5EF4-FFF2-40B4-BE49-F238E27FC236}">
                <a16:creationId xmlns:a16="http://schemas.microsoft.com/office/drawing/2014/main" id="{713EC73A-FAA8-44CD-A1EB-C5C2F6BB16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3216" y="899355"/>
            <a:ext cx="1038724" cy="578718"/>
          </a:xfrm>
          <a:prstGeom prst="rect">
            <a:avLst/>
          </a:prstGeom>
        </p:spPr>
      </p:pic>
      <p:sp>
        <p:nvSpPr>
          <p:cNvPr id="5" name="Foliennummernplatzhalter 4">
            <a:extLst>
              <a:ext uri="{FF2B5EF4-FFF2-40B4-BE49-F238E27FC236}">
                <a16:creationId xmlns:a16="http://schemas.microsoft.com/office/drawing/2014/main" id="{BFD61A55-FD5F-414B-AA4E-B470FF7EFAFC}"/>
              </a:ext>
            </a:extLst>
          </p:cNvPr>
          <p:cNvSpPr>
            <a:spLocks noGrp="1"/>
          </p:cNvSpPr>
          <p:nvPr>
            <p:ph type="sldNum" sz="quarter" idx="4"/>
          </p:nvPr>
        </p:nvSpPr>
        <p:spPr/>
        <p:txBody>
          <a:bodyPr/>
          <a:lstStyle/>
          <a:p>
            <a:fld id="{4034BEE3-566C-4068-A777-C3A4762E861B}" type="slidenum">
              <a:rPr lang="en-GB" smtClean="0"/>
              <a:pPr/>
              <a:t>23</a:t>
            </a:fld>
            <a:endParaRPr lang="en-GB" dirty="0"/>
          </a:p>
        </p:txBody>
      </p:sp>
    </p:spTree>
    <p:extLst>
      <p:ext uri="{BB962C8B-B14F-4D97-AF65-F5344CB8AC3E}">
        <p14:creationId xmlns:p14="http://schemas.microsoft.com/office/powerpoint/2010/main" val="210557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elle 1"/>
          <p:cNvGraphicFramePr>
            <a:graphicFrameLocks noGrp="1"/>
          </p:cNvGraphicFramePr>
          <p:nvPr>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10%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24% </a:t>
                      </a:r>
                      <a:r>
                        <a:rPr lang="en-US" sz="1200" b="0" noProof="0" dirty="0"/>
                        <a:t>(average 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trust </a:t>
                      </a:r>
                      <a:r>
                        <a:rPr lang="en-US" sz="1200" b="1" noProof="0" dirty="0"/>
                        <a:t>mail order pharmacies </a:t>
                      </a:r>
                      <a:r>
                        <a:rPr lang="en-US" sz="1200" b="0" noProof="0" dirty="0"/>
                        <a:t>and mail order companies completely,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C1C1C"/>
                          </a:solidFill>
                          <a:effectLst/>
                          <a:uLnTx/>
                          <a:uFillTx/>
                          <a:latin typeface="+mn-lt"/>
                          <a:ea typeface="+mn-ea"/>
                          <a:cs typeface="+mn-cs"/>
                        </a:rPr>
                        <a:t>38% </a:t>
                      </a:r>
                      <a:r>
                        <a:rPr kumimoji="0" lang="en-US" sz="1200" b="0" i="0" u="none" strike="noStrike" kern="1200" cap="none" spc="0" normalizeH="0" baseline="0" noProof="0" dirty="0">
                          <a:ln>
                            <a:noFill/>
                          </a:ln>
                          <a:solidFill>
                            <a:srgbClr val="1C1C1C"/>
                          </a:solidFill>
                          <a:effectLst/>
                          <a:uLnTx/>
                          <a:uFillTx/>
                          <a:latin typeface="+mn-lt"/>
                          <a:ea typeface="+mn-ea"/>
                          <a:cs typeface="+mn-cs"/>
                        </a:rPr>
                        <a:t>(average 35%) </a:t>
                      </a:r>
                      <a:r>
                        <a:rPr lang="en-GB" sz="1200" b="0" kern="1200" noProof="0" dirty="0">
                          <a:solidFill>
                            <a:schemeClr val="dk1"/>
                          </a:solidFill>
                          <a:latin typeface="+mn-lt"/>
                          <a:ea typeface="+mn-ea"/>
                          <a:cs typeface="+mn-cs"/>
                        </a:rPr>
                        <a:t>would have more confidence in the shipping of medicine if it were carried out by a stationary pharmacy to be sure to not </a:t>
                      </a:r>
                      <a:r>
                        <a:rPr lang="en-GB" sz="1200" b="0" noProof="0" dirty="0"/>
                        <a:t>receive counterfeit drugs.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69%</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Certificate of Vaccination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kern="1200" noProof="0" dirty="0">
                          <a:solidFill>
                            <a:schemeClr val="tx1"/>
                          </a:solidFill>
                          <a:effectLst/>
                          <a:latin typeface="+mn-lt"/>
                          <a:ea typeface="+mn-ea"/>
                          <a:cs typeface="+mn-cs"/>
                        </a:rPr>
                        <a:t>The doctor’s letter</a:t>
                      </a:r>
                      <a:r>
                        <a:rPr lang="en-US" sz="1200" b="0" i="0" kern="1200" noProof="0" dirty="0">
                          <a:solidFill>
                            <a:schemeClr val="tx1"/>
                          </a:solidFill>
                          <a:effectLst/>
                          <a:latin typeface="+mn-lt"/>
                          <a:ea typeface="+mn-ea"/>
                          <a:cs typeface="+mn-cs"/>
                        </a:rPr>
                        <a:t>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78%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63%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15%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18%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87%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82%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72%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algn="ctr"/>
                      <a:r>
                        <a:rPr lang="en-US" sz="1200" kern="1200" dirty="0">
                          <a:solidFill>
                            <a:schemeClr val="dk1"/>
                          </a:solidFill>
                          <a:latin typeface="+mn-lt"/>
                          <a:ea typeface="+mn-ea"/>
                          <a:cs typeface="+mn-cs"/>
                        </a:rPr>
                        <a:t>have a positive attitude </a:t>
                      </a:r>
                      <a:r>
                        <a:rPr lang="en-US" sz="1200" b="0" kern="1200" dirty="0">
                          <a:solidFill>
                            <a:schemeClr val="dk1"/>
                          </a:solidFill>
                          <a:latin typeface="+mn-lt"/>
                          <a:ea typeface="+mn-ea"/>
                          <a:cs typeface="+mn-cs"/>
                        </a:rPr>
                        <a:t>towards</a:t>
                      </a:r>
                      <a:r>
                        <a:rPr lang="en-US" sz="1200" b="1" kern="1200" dirty="0">
                          <a:solidFill>
                            <a:schemeClr val="dk1"/>
                          </a:solidFill>
                          <a:latin typeface="+mn-lt"/>
                          <a:ea typeface="+mn-ea"/>
                          <a:cs typeface="+mn-cs"/>
                        </a:rPr>
                        <a:t> 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54%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48%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9%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77%</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71%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48%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52%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91%</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70%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67%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17066" y="2711016"/>
            <a:ext cx="524348" cy="540000"/>
          </a:xfrm>
          <a:prstGeom prst="rect">
            <a:avLst/>
          </a:prstGeom>
        </p:spPr>
      </p:pic>
      <p:sp>
        <p:nvSpPr>
          <p:cNvPr id="74" name="Ellipse 73">
            <a:extLst>
              <a:ext uri="{FF2B5EF4-FFF2-40B4-BE49-F238E27FC236}">
                <a16:creationId xmlns:a16="http://schemas.microsoft.com/office/drawing/2014/main" id="{861C1F2B-ABBF-4047-BFC2-29A44C149219}"/>
              </a:ext>
            </a:extLst>
          </p:cNvPr>
          <p:cNvSpPr/>
          <p:nvPr/>
        </p:nvSpPr>
        <p:spPr>
          <a:xfrm>
            <a:off x="7575828" y="41149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11</a:t>
            </a:r>
          </a:p>
        </p:txBody>
      </p:sp>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8C51F25C-3687-4BB0-8827-74B31074EDBF}"/>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9B59DDD3-BF9E-493A-88C9-52558B5E5C5B}"/>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dirty="0"/>
              <a:t>AUT</a:t>
            </a:r>
          </a:p>
        </p:txBody>
      </p:sp>
      <p:sp>
        <p:nvSpPr>
          <p:cNvPr id="89" name="Freeform 77">
            <a:extLst>
              <a:ext uri="{FF2B5EF4-FFF2-40B4-BE49-F238E27FC236}">
                <a16:creationId xmlns:a16="http://schemas.microsoft.com/office/drawing/2014/main" id="{4DBBE8C0-CBA0-476C-9D7A-62B6FFF6B642}"/>
              </a:ext>
            </a:extLst>
          </p:cNvPr>
          <p:cNvSpPr>
            <a:spLocks/>
          </p:cNvSpPr>
          <p:nvPr/>
        </p:nvSpPr>
        <p:spPr bwMode="auto">
          <a:xfrm>
            <a:off x="581713" y="873552"/>
            <a:ext cx="1166990" cy="579573"/>
          </a:xfrm>
          <a:custGeom>
            <a:avLst/>
            <a:gdLst>
              <a:gd name="T0" fmla="*/ 363 w 372"/>
              <a:gd name="T1" fmla="*/ 62 h 191"/>
              <a:gd name="T2" fmla="*/ 360 w 372"/>
              <a:gd name="T3" fmla="*/ 51 h 191"/>
              <a:gd name="T4" fmla="*/ 360 w 372"/>
              <a:gd name="T5" fmla="*/ 37 h 191"/>
              <a:gd name="T6" fmla="*/ 348 w 372"/>
              <a:gd name="T7" fmla="*/ 21 h 191"/>
              <a:gd name="T8" fmla="*/ 333 w 372"/>
              <a:gd name="T9" fmla="*/ 21 h 191"/>
              <a:gd name="T10" fmla="*/ 309 w 372"/>
              <a:gd name="T11" fmla="*/ 13 h 191"/>
              <a:gd name="T12" fmla="*/ 285 w 372"/>
              <a:gd name="T13" fmla="*/ 3 h 191"/>
              <a:gd name="T14" fmla="*/ 270 w 372"/>
              <a:gd name="T15" fmla="*/ 2 h 191"/>
              <a:gd name="T16" fmla="*/ 264 w 372"/>
              <a:gd name="T17" fmla="*/ 19 h 191"/>
              <a:gd name="T18" fmla="*/ 249 w 372"/>
              <a:gd name="T19" fmla="*/ 32 h 191"/>
              <a:gd name="T20" fmla="*/ 236 w 372"/>
              <a:gd name="T21" fmla="*/ 33 h 191"/>
              <a:gd name="T22" fmla="*/ 219 w 372"/>
              <a:gd name="T23" fmla="*/ 26 h 191"/>
              <a:gd name="T24" fmla="*/ 209 w 372"/>
              <a:gd name="T25" fmla="*/ 25 h 191"/>
              <a:gd name="T26" fmla="*/ 200 w 372"/>
              <a:gd name="T27" fmla="*/ 33 h 191"/>
              <a:gd name="T28" fmla="*/ 191 w 372"/>
              <a:gd name="T29" fmla="*/ 44 h 191"/>
              <a:gd name="T30" fmla="*/ 160 w 372"/>
              <a:gd name="T31" fmla="*/ 64 h 191"/>
              <a:gd name="T32" fmla="*/ 165 w 372"/>
              <a:gd name="T33" fmla="*/ 79 h 191"/>
              <a:gd name="T34" fmla="*/ 170 w 372"/>
              <a:gd name="T35" fmla="*/ 96 h 191"/>
              <a:gd name="T36" fmla="*/ 170 w 372"/>
              <a:gd name="T37" fmla="*/ 108 h 191"/>
              <a:gd name="T38" fmla="*/ 162 w 372"/>
              <a:gd name="T39" fmla="*/ 108 h 191"/>
              <a:gd name="T40" fmla="*/ 147 w 372"/>
              <a:gd name="T41" fmla="*/ 101 h 191"/>
              <a:gd name="T42" fmla="*/ 132 w 372"/>
              <a:gd name="T43" fmla="*/ 97 h 191"/>
              <a:gd name="T44" fmla="*/ 131 w 372"/>
              <a:gd name="T45" fmla="*/ 101 h 191"/>
              <a:gd name="T46" fmla="*/ 100 w 372"/>
              <a:gd name="T47" fmla="*/ 109 h 191"/>
              <a:gd name="T48" fmla="*/ 83 w 372"/>
              <a:gd name="T49" fmla="*/ 119 h 191"/>
              <a:gd name="T50" fmla="*/ 67 w 372"/>
              <a:gd name="T51" fmla="*/ 109 h 191"/>
              <a:gd name="T52" fmla="*/ 46 w 372"/>
              <a:gd name="T53" fmla="*/ 108 h 191"/>
              <a:gd name="T54" fmla="*/ 45 w 372"/>
              <a:gd name="T55" fmla="*/ 112 h 191"/>
              <a:gd name="T56" fmla="*/ 31 w 372"/>
              <a:gd name="T57" fmla="*/ 127 h 191"/>
              <a:gd name="T58" fmla="*/ 29 w 372"/>
              <a:gd name="T59" fmla="*/ 120 h 191"/>
              <a:gd name="T60" fmla="*/ 23 w 372"/>
              <a:gd name="T61" fmla="*/ 111 h 191"/>
              <a:gd name="T62" fmla="*/ 12 w 372"/>
              <a:gd name="T63" fmla="*/ 104 h 191"/>
              <a:gd name="T64" fmla="*/ 4 w 372"/>
              <a:gd name="T65" fmla="*/ 122 h 191"/>
              <a:gd name="T66" fmla="*/ 3 w 372"/>
              <a:gd name="T67" fmla="*/ 142 h 191"/>
              <a:gd name="T68" fmla="*/ 27 w 372"/>
              <a:gd name="T69" fmla="*/ 157 h 191"/>
              <a:gd name="T70" fmla="*/ 42 w 372"/>
              <a:gd name="T71" fmla="*/ 146 h 191"/>
              <a:gd name="T72" fmla="*/ 60 w 372"/>
              <a:gd name="T73" fmla="*/ 160 h 191"/>
              <a:gd name="T74" fmla="*/ 71 w 372"/>
              <a:gd name="T75" fmla="*/ 163 h 191"/>
              <a:gd name="T76" fmla="*/ 89 w 372"/>
              <a:gd name="T77" fmla="*/ 148 h 191"/>
              <a:gd name="T78" fmla="*/ 98 w 372"/>
              <a:gd name="T79" fmla="*/ 148 h 191"/>
              <a:gd name="T80" fmla="*/ 121 w 372"/>
              <a:gd name="T81" fmla="*/ 143 h 191"/>
              <a:gd name="T82" fmla="*/ 128 w 372"/>
              <a:gd name="T83" fmla="*/ 153 h 191"/>
              <a:gd name="T84" fmla="*/ 136 w 372"/>
              <a:gd name="T85" fmla="*/ 163 h 191"/>
              <a:gd name="T86" fmla="*/ 157 w 372"/>
              <a:gd name="T87" fmla="*/ 172 h 191"/>
              <a:gd name="T88" fmla="*/ 203 w 372"/>
              <a:gd name="T89" fmla="*/ 180 h 191"/>
              <a:gd name="T90" fmla="*/ 236 w 372"/>
              <a:gd name="T91" fmla="*/ 187 h 191"/>
              <a:gd name="T92" fmla="*/ 248 w 372"/>
              <a:gd name="T93" fmla="*/ 187 h 191"/>
              <a:gd name="T94" fmla="*/ 258 w 372"/>
              <a:gd name="T95" fmla="*/ 179 h 191"/>
              <a:gd name="T96" fmla="*/ 277 w 372"/>
              <a:gd name="T97" fmla="*/ 172 h 191"/>
              <a:gd name="T98" fmla="*/ 297 w 372"/>
              <a:gd name="T99" fmla="*/ 169 h 191"/>
              <a:gd name="T100" fmla="*/ 316 w 372"/>
              <a:gd name="T101" fmla="*/ 169 h 191"/>
              <a:gd name="T102" fmla="*/ 322 w 372"/>
              <a:gd name="T103" fmla="*/ 156 h 191"/>
              <a:gd name="T104" fmla="*/ 334 w 372"/>
              <a:gd name="T105" fmla="*/ 146 h 191"/>
              <a:gd name="T106" fmla="*/ 339 w 372"/>
              <a:gd name="T107" fmla="*/ 142 h 191"/>
              <a:gd name="T108" fmla="*/ 337 w 372"/>
              <a:gd name="T109" fmla="*/ 134 h 191"/>
              <a:gd name="T110" fmla="*/ 337 w 372"/>
              <a:gd name="T111" fmla="*/ 120 h 191"/>
              <a:gd name="T112" fmla="*/ 348 w 372"/>
              <a:gd name="T113" fmla="*/ 103 h 191"/>
              <a:gd name="T114" fmla="*/ 341 w 372"/>
              <a:gd name="T115" fmla="*/ 94 h 191"/>
              <a:gd name="T116" fmla="*/ 360 w 372"/>
              <a:gd name="T117" fmla="*/ 97 h 191"/>
              <a:gd name="T118" fmla="*/ 367 w 372"/>
              <a:gd name="T119" fmla="*/ 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191">
                <a:moveTo>
                  <a:pt x="372" y="74"/>
                </a:moveTo>
                <a:lnTo>
                  <a:pt x="371" y="74"/>
                </a:lnTo>
                <a:lnTo>
                  <a:pt x="369" y="73"/>
                </a:lnTo>
                <a:lnTo>
                  <a:pt x="368" y="73"/>
                </a:lnTo>
                <a:lnTo>
                  <a:pt x="368" y="71"/>
                </a:lnTo>
                <a:lnTo>
                  <a:pt x="368" y="70"/>
                </a:lnTo>
                <a:lnTo>
                  <a:pt x="367" y="70"/>
                </a:lnTo>
                <a:lnTo>
                  <a:pt x="368" y="68"/>
                </a:lnTo>
                <a:lnTo>
                  <a:pt x="368" y="68"/>
                </a:lnTo>
                <a:lnTo>
                  <a:pt x="368" y="67"/>
                </a:lnTo>
                <a:lnTo>
                  <a:pt x="368" y="67"/>
                </a:lnTo>
                <a:lnTo>
                  <a:pt x="368" y="67"/>
                </a:lnTo>
                <a:lnTo>
                  <a:pt x="367" y="66"/>
                </a:lnTo>
                <a:lnTo>
                  <a:pt x="367" y="64"/>
                </a:lnTo>
                <a:lnTo>
                  <a:pt x="365" y="64"/>
                </a:lnTo>
                <a:lnTo>
                  <a:pt x="365" y="64"/>
                </a:lnTo>
                <a:lnTo>
                  <a:pt x="364" y="63"/>
                </a:lnTo>
                <a:lnTo>
                  <a:pt x="363" y="62"/>
                </a:lnTo>
                <a:lnTo>
                  <a:pt x="363" y="60"/>
                </a:lnTo>
                <a:lnTo>
                  <a:pt x="363" y="59"/>
                </a:lnTo>
                <a:lnTo>
                  <a:pt x="363" y="56"/>
                </a:lnTo>
                <a:lnTo>
                  <a:pt x="363" y="56"/>
                </a:lnTo>
                <a:lnTo>
                  <a:pt x="363" y="55"/>
                </a:lnTo>
                <a:lnTo>
                  <a:pt x="363" y="55"/>
                </a:lnTo>
                <a:lnTo>
                  <a:pt x="363" y="55"/>
                </a:lnTo>
                <a:lnTo>
                  <a:pt x="361" y="55"/>
                </a:lnTo>
                <a:lnTo>
                  <a:pt x="361" y="54"/>
                </a:lnTo>
                <a:lnTo>
                  <a:pt x="361" y="54"/>
                </a:lnTo>
                <a:lnTo>
                  <a:pt x="360" y="54"/>
                </a:lnTo>
                <a:lnTo>
                  <a:pt x="360" y="54"/>
                </a:lnTo>
                <a:lnTo>
                  <a:pt x="360" y="52"/>
                </a:lnTo>
                <a:lnTo>
                  <a:pt x="360" y="52"/>
                </a:lnTo>
                <a:lnTo>
                  <a:pt x="360" y="52"/>
                </a:lnTo>
                <a:lnTo>
                  <a:pt x="360" y="52"/>
                </a:lnTo>
                <a:lnTo>
                  <a:pt x="360" y="52"/>
                </a:lnTo>
                <a:lnTo>
                  <a:pt x="360" y="51"/>
                </a:lnTo>
                <a:lnTo>
                  <a:pt x="360" y="51"/>
                </a:lnTo>
                <a:lnTo>
                  <a:pt x="360" y="51"/>
                </a:lnTo>
                <a:lnTo>
                  <a:pt x="360" y="49"/>
                </a:lnTo>
                <a:lnTo>
                  <a:pt x="358" y="49"/>
                </a:lnTo>
                <a:lnTo>
                  <a:pt x="358" y="49"/>
                </a:lnTo>
                <a:lnTo>
                  <a:pt x="358" y="49"/>
                </a:lnTo>
                <a:lnTo>
                  <a:pt x="357" y="49"/>
                </a:lnTo>
                <a:lnTo>
                  <a:pt x="357" y="48"/>
                </a:lnTo>
                <a:lnTo>
                  <a:pt x="357" y="48"/>
                </a:lnTo>
                <a:lnTo>
                  <a:pt x="357" y="47"/>
                </a:lnTo>
                <a:lnTo>
                  <a:pt x="357" y="47"/>
                </a:lnTo>
                <a:lnTo>
                  <a:pt x="357" y="47"/>
                </a:lnTo>
                <a:lnTo>
                  <a:pt x="357" y="47"/>
                </a:lnTo>
                <a:lnTo>
                  <a:pt x="357" y="43"/>
                </a:lnTo>
                <a:lnTo>
                  <a:pt x="358" y="41"/>
                </a:lnTo>
                <a:lnTo>
                  <a:pt x="358" y="40"/>
                </a:lnTo>
                <a:lnTo>
                  <a:pt x="360" y="39"/>
                </a:lnTo>
                <a:lnTo>
                  <a:pt x="360" y="37"/>
                </a:lnTo>
                <a:lnTo>
                  <a:pt x="360" y="37"/>
                </a:lnTo>
                <a:lnTo>
                  <a:pt x="361" y="36"/>
                </a:lnTo>
                <a:lnTo>
                  <a:pt x="361" y="36"/>
                </a:lnTo>
                <a:lnTo>
                  <a:pt x="363" y="34"/>
                </a:lnTo>
                <a:lnTo>
                  <a:pt x="363" y="34"/>
                </a:lnTo>
                <a:lnTo>
                  <a:pt x="361" y="30"/>
                </a:lnTo>
                <a:lnTo>
                  <a:pt x="360" y="29"/>
                </a:lnTo>
                <a:lnTo>
                  <a:pt x="360" y="24"/>
                </a:lnTo>
                <a:lnTo>
                  <a:pt x="358" y="22"/>
                </a:lnTo>
                <a:lnTo>
                  <a:pt x="357" y="22"/>
                </a:lnTo>
                <a:lnTo>
                  <a:pt x="356" y="22"/>
                </a:lnTo>
                <a:lnTo>
                  <a:pt x="354" y="24"/>
                </a:lnTo>
                <a:lnTo>
                  <a:pt x="353" y="22"/>
                </a:lnTo>
                <a:lnTo>
                  <a:pt x="352" y="21"/>
                </a:lnTo>
                <a:lnTo>
                  <a:pt x="352" y="21"/>
                </a:lnTo>
                <a:lnTo>
                  <a:pt x="349" y="21"/>
                </a:lnTo>
                <a:lnTo>
                  <a:pt x="349" y="21"/>
                </a:lnTo>
                <a:lnTo>
                  <a:pt x="348" y="21"/>
                </a:lnTo>
                <a:lnTo>
                  <a:pt x="348" y="19"/>
                </a:lnTo>
                <a:lnTo>
                  <a:pt x="348" y="18"/>
                </a:lnTo>
                <a:lnTo>
                  <a:pt x="348" y="18"/>
                </a:lnTo>
                <a:lnTo>
                  <a:pt x="346" y="18"/>
                </a:lnTo>
                <a:lnTo>
                  <a:pt x="345" y="17"/>
                </a:lnTo>
                <a:lnTo>
                  <a:pt x="342" y="17"/>
                </a:lnTo>
                <a:lnTo>
                  <a:pt x="342" y="15"/>
                </a:lnTo>
                <a:lnTo>
                  <a:pt x="341" y="15"/>
                </a:lnTo>
                <a:lnTo>
                  <a:pt x="341" y="15"/>
                </a:lnTo>
                <a:lnTo>
                  <a:pt x="339" y="17"/>
                </a:lnTo>
                <a:lnTo>
                  <a:pt x="339" y="17"/>
                </a:lnTo>
                <a:lnTo>
                  <a:pt x="338" y="17"/>
                </a:lnTo>
                <a:lnTo>
                  <a:pt x="337" y="17"/>
                </a:lnTo>
                <a:lnTo>
                  <a:pt x="334" y="21"/>
                </a:lnTo>
                <a:lnTo>
                  <a:pt x="334" y="21"/>
                </a:lnTo>
                <a:lnTo>
                  <a:pt x="333" y="22"/>
                </a:lnTo>
                <a:lnTo>
                  <a:pt x="333" y="21"/>
                </a:lnTo>
                <a:lnTo>
                  <a:pt x="333" y="21"/>
                </a:lnTo>
                <a:lnTo>
                  <a:pt x="331" y="21"/>
                </a:lnTo>
                <a:lnTo>
                  <a:pt x="331" y="21"/>
                </a:lnTo>
                <a:lnTo>
                  <a:pt x="324" y="21"/>
                </a:lnTo>
                <a:lnTo>
                  <a:pt x="320" y="21"/>
                </a:lnTo>
                <a:lnTo>
                  <a:pt x="318" y="19"/>
                </a:lnTo>
                <a:lnTo>
                  <a:pt x="312" y="15"/>
                </a:lnTo>
                <a:lnTo>
                  <a:pt x="312" y="15"/>
                </a:lnTo>
                <a:lnTo>
                  <a:pt x="312" y="15"/>
                </a:lnTo>
                <a:lnTo>
                  <a:pt x="312" y="14"/>
                </a:lnTo>
                <a:lnTo>
                  <a:pt x="311" y="15"/>
                </a:lnTo>
                <a:lnTo>
                  <a:pt x="311" y="14"/>
                </a:lnTo>
                <a:lnTo>
                  <a:pt x="311" y="14"/>
                </a:lnTo>
                <a:lnTo>
                  <a:pt x="311" y="14"/>
                </a:lnTo>
                <a:lnTo>
                  <a:pt x="309" y="14"/>
                </a:lnTo>
                <a:lnTo>
                  <a:pt x="311" y="13"/>
                </a:lnTo>
                <a:lnTo>
                  <a:pt x="309" y="13"/>
                </a:lnTo>
                <a:lnTo>
                  <a:pt x="309" y="13"/>
                </a:lnTo>
                <a:lnTo>
                  <a:pt x="309" y="13"/>
                </a:lnTo>
                <a:lnTo>
                  <a:pt x="308" y="13"/>
                </a:lnTo>
                <a:lnTo>
                  <a:pt x="308" y="13"/>
                </a:lnTo>
                <a:lnTo>
                  <a:pt x="307" y="13"/>
                </a:lnTo>
                <a:lnTo>
                  <a:pt x="307" y="11"/>
                </a:lnTo>
                <a:lnTo>
                  <a:pt x="307" y="11"/>
                </a:lnTo>
                <a:lnTo>
                  <a:pt x="305" y="11"/>
                </a:lnTo>
                <a:lnTo>
                  <a:pt x="305" y="11"/>
                </a:lnTo>
                <a:lnTo>
                  <a:pt x="303" y="11"/>
                </a:lnTo>
                <a:lnTo>
                  <a:pt x="303" y="13"/>
                </a:lnTo>
                <a:lnTo>
                  <a:pt x="301" y="13"/>
                </a:lnTo>
                <a:lnTo>
                  <a:pt x="300" y="11"/>
                </a:lnTo>
                <a:lnTo>
                  <a:pt x="296" y="10"/>
                </a:lnTo>
                <a:lnTo>
                  <a:pt x="293" y="9"/>
                </a:lnTo>
                <a:lnTo>
                  <a:pt x="293" y="9"/>
                </a:lnTo>
                <a:lnTo>
                  <a:pt x="290" y="6"/>
                </a:lnTo>
                <a:lnTo>
                  <a:pt x="289" y="6"/>
                </a:lnTo>
                <a:lnTo>
                  <a:pt x="286" y="4"/>
                </a:lnTo>
                <a:lnTo>
                  <a:pt x="285" y="3"/>
                </a:lnTo>
                <a:lnTo>
                  <a:pt x="284" y="3"/>
                </a:lnTo>
                <a:lnTo>
                  <a:pt x="281" y="3"/>
                </a:lnTo>
                <a:lnTo>
                  <a:pt x="281" y="3"/>
                </a:lnTo>
                <a:lnTo>
                  <a:pt x="281" y="3"/>
                </a:lnTo>
                <a:lnTo>
                  <a:pt x="281" y="3"/>
                </a:lnTo>
                <a:lnTo>
                  <a:pt x="279" y="3"/>
                </a:lnTo>
                <a:lnTo>
                  <a:pt x="279" y="3"/>
                </a:lnTo>
                <a:lnTo>
                  <a:pt x="279" y="3"/>
                </a:lnTo>
                <a:lnTo>
                  <a:pt x="279" y="4"/>
                </a:lnTo>
                <a:lnTo>
                  <a:pt x="279" y="4"/>
                </a:lnTo>
                <a:lnTo>
                  <a:pt x="278" y="4"/>
                </a:lnTo>
                <a:lnTo>
                  <a:pt x="275" y="6"/>
                </a:lnTo>
                <a:lnTo>
                  <a:pt x="274" y="6"/>
                </a:lnTo>
                <a:lnTo>
                  <a:pt x="274" y="4"/>
                </a:lnTo>
                <a:lnTo>
                  <a:pt x="274" y="4"/>
                </a:lnTo>
                <a:lnTo>
                  <a:pt x="274" y="3"/>
                </a:lnTo>
                <a:lnTo>
                  <a:pt x="274" y="2"/>
                </a:lnTo>
                <a:lnTo>
                  <a:pt x="270" y="2"/>
                </a:lnTo>
                <a:lnTo>
                  <a:pt x="267" y="0"/>
                </a:lnTo>
                <a:lnTo>
                  <a:pt x="266" y="0"/>
                </a:lnTo>
                <a:lnTo>
                  <a:pt x="266" y="0"/>
                </a:lnTo>
                <a:lnTo>
                  <a:pt x="266" y="2"/>
                </a:lnTo>
                <a:lnTo>
                  <a:pt x="266" y="2"/>
                </a:lnTo>
                <a:lnTo>
                  <a:pt x="266" y="2"/>
                </a:lnTo>
                <a:lnTo>
                  <a:pt x="266" y="3"/>
                </a:lnTo>
                <a:lnTo>
                  <a:pt x="266" y="6"/>
                </a:lnTo>
                <a:lnTo>
                  <a:pt x="266" y="9"/>
                </a:lnTo>
                <a:lnTo>
                  <a:pt x="266" y="10"/>
                </a:lnTo>
                <a:lnTo>
                  <a:pt x="264" y="14"/>
                </a:lnTo>
                <a:lnTo>
                  <a:pt x="264" y="15"/>
                </a:lnTo>
                <a:lnTo>
                  <a:pt x="264" y="15"/>
                </a:lnTo>
                <a:lnTo>
                  <a:pt x="264" y="17"/>
                </a:lnTo>
                <a:lnTo>
                  <a:pt x="264" y="17"/>
                </a:lnTo>
                <a:lnTo>
                  <a:pt x="264" y="18"/>
                </a:lnTo>
                <a:lnTo>
                  <a:pt x="264" y="18"/>
                </a:lnTo>
                <a:lnTo>
                  <a:pt x="264" y="19"/>
                </a:lnTo>
                <a:lnTo>
                  <a:pt x="263" y="19"/>
                </a:lnTo>
                <a:lnTo>
                  <a:pt x="260" y="18"/>
                </a:lnTo>
                <a:lnTo>
                  <a:pt x="258" y="18"/>
                </a:lnTo>
                <a:lnTo>
                  <a:pt x="258" y="18"/>
                </a:lnTo>
                <a:lnTo>
                  <a:pt x="258" y="18"/>
                </a:lnTo>
                <a:lnTo>
                  <a:pt x="256" y="19"/>
                </a:lnTo>
                <a:lnTo>
                  <a:pt x="256" y="21"/>
                </a:lnTo>
                <a:lnTo>
                  <a:pt x="256" y="22"/>
                </a:lnTo>
                <a:lnTo>
                  <a:pt x="254" y="24"/>
                </a:lnTo>
                <a:lnTo>
                  <a:pt x="252" y="25"/>
                </a:lnTo>
                <a:lnTo>
                  <a:pt x="252" y="28"/>
                </a:lnTo>
                <a:lnTo>
                  <a:pt x="252" y="30"/>
                </a:lnTo>
                <a:lnTo>
                  <a:pt x="252" y="32"/>
                </a:lnTo>
                <a:lnTo>
                  <a:pt x="252" y="32"/>
                </a:lnTo>
                <a:lnTo>
                  <a:pt x="251" y="33"/>
                </a:lnTo>
                <a:lnTo>
                  <a:pt x="251" y="33"/>
                </a:lnTo>
                <a:lnTo>
                  <a:pt x="249" y="32"/>
                </a:lnTo>
                <a:lnTo>
                  <a:pt x="249" y="32"/>
                </a:lnTo>
                <a:lnTo>
                  <a:pt x="249" y="30"/>
                </a:lnTo>
                <a:lnTo>
                  <a:pt x="249" y="30"/>
                </a:lnTo>
                <a:lnTo>
                  <a:pt x="248" y="30"/>
                </a:lnTo>
                <a:lnTo>
                  <a:pt x="248" y="30"/>
                </a:lnTo>
                <a:lnTo>
                  <a:pt x="248" y="30"/>
                </a:lnTo>
                <a:lnTo>
                  <a:pt x="248" y="30"/>
                </a:lnTo>
                <a:lnTo>
                  <a:pt x="248" y="29"/>
                </a:lnTo>
                <a:lnTo>
                  <a:pt x="247" y="29"/>
                </a:lnTo>
                <a:lnTo>
                  <a:pt x="247" y="29"/>
                </a:lnTo>
                <a:lnTo>
                  <a:pt x="245" y="30"/>
                </a:lnTo>
                <a:lnTo>
                  <a:pt x="244" y="30"/>
                </a:lnTo>
                <a:lnTo>
                  <a:pt x="244" y="30"/>
                </a:lnTo>
                <a:lnTo>
                  <a:pt x="241" y="29"/>
                </a:lnTo>
                <a:lnTo>
                  <a:pt x="241" y="28"/>
                </a:lnTo>
                <a:lnTo>
                  <a:pt x="240" y="28"/>
                </a:lnTo>
                <a:lnTo>
                  <a:pt x="239" y="32"/>
                </a:lnTo>
                <a:lnTo>
                  <a:pt x="239" y="32"/>
                </a:lnTo>
                <a:lnTo>
                  <a:pt x="236" y="33"/>
                </a:lnTo>
                <a:lnTo>
                  <a:pt x="234" y="34"/>
                </a:lnTo>
                <a:lnTo>
                  <a:pt x="234" y="34"/>
                </a:lnTo>
                <a:lnTo>
                  <a:pt x="233" y="34"/>
                </a:lnTo>
                <a:lnTo>
                  <a:pt x="229" y="32"/>
                </a:lnTo>
                <a:lnTo>
                  <a:pt x="222" y="32"/>
                </a:lnTo>
                <a:lnTo>
                  <a:pt x="221" y="30"/>
                </a:lnTo>
                <a:lnTo>
                  <a:pt x="219" y="30"/>
                </a:lnTo>
                <a:lnTo>
                  <a:pt x="219" y="29"/>
                </a:lnTo>
                <a:lnTo>
                  <a:pt x="219" y="29"/>
                </a:lnTo>
                <a:lnTo>
                  <a:pt x="218" y="28"/>
                </a:lnTo>
                <a:lnTo>
                  <a:pt x="218" y="28"/>
                </a:lnTo>
                <a:lnTo>
                  <a:pt x="219" y="28"/>
                </a:lnTo>
                <a:lnTo>
                  <a:pt x="219" y="28"/>
                </a:lnTo>
                <a:lnTo>
                  <a:pt x="219" y="26"/>
                </a:lnTo>
                <a:lnTo>
                  <a:pt x="219" y="28"/>
                </a:lnTo>
                <a:lnTo>
                  <a:pt x="219" y="26"/>
                </a:lnTo>
                <a:lnTo>
                  <a:pt x="219" y="26"/>
                </a:lnTo>
                <a:lnTo>
                  <a:pt x="219" y="26"/>
                </a:lnTo>
                <a:lnTo>
                  <a:pt x="219" y="26"/>
                </a:lnTo>
                <a:lnTo>
                  <a:pt x="219" y="26"/>
                </a:lnTo>
                <a:lnTo>
                  <a:pt x="219" y="25"/>
                </a:lnTo>
                <a:lnTo>
                  <a:pt x="218" y="25"/>
                </a:lnTo>
                <a:lnTo>
                  <a:pt x="218" y="24"/>
                </a:lnTo>
                <a:lnTo>
                  <a:pt x="218" y="24"/>
                </a:lnTo>
                <a:lnTo>
                  <a:pt x="214" y="21"/>
                </a:lnTo>
                <a:lnTo>
                  <a:pt x="213" y="21"/>
                </a:lnTo>
                <a:lnTo>
                  <a:pt x="213" y="19"/>
                </a:lnTo>
                <a:lnTo>
                  <a:pt x="211" y="19"/>
                </a:lnTo>
                <a:lnTo>
                  <a:pt x="210" y="18"/>
                </a:lnTo>
                <a:lnTo>
                  <a:pt x="209" y="22"/>
                </a:lnTo>
                <a:lnTo>
                  <a:pt x="207" y="22"/>
                </a:lnTo>
                <a:lnTo>
                  <a:pt x="209" y="22"/>
                </a:lnTo>
                <a:lnTo>
                  <a:pt x="209" y="24"/>
                </a:lnTo>
                <a:lnTo>
                  <a:pt x="209" y="24"/>
                </a:lnTo>
                <a:lnTo>
                  <a:pt x="210" y="24"/>
                </a:lnTo>
                <a:lnTo>
                  <a:pt x="209" y="25"/>
                </a:lnTo>
                <a:lnTo>
                  <a:pt x="209" y="25"/>
                </a:lnTo>
                <a:lnTo>
                  <a:pt x="209" y="28"/>
                </a:lnTo>
                <a:lnTo>
                  <a:pt x="209" y="29"/>
                </a:lnTo>
                <a:lnTo>
                  <a:pt x="209" y="30"/>
                </a:lnTo>
                <a:lnTo>
                  <a:pt x="209" y="30"/>
                </a:lnTo>
                <a:lnTo>
                  <a:pt x="207" y="33"/>
                </a:lnTo>
                <a:lnTo>
                  <a:pt x="207" y="33"/>
                </a:lnTo>
                <a:lnTo>
                  <a:pt x="207" y="33"/>
                </a:lnTo>
                <a:lnTo>
                  <a:pt x="207" y="33"/>
                </a:lnTo>
                <a:lnTo>
                  <a:pt x="206" y="34"/>
                </a:lnTo>
                <a:lnTo>
                  <a:pt x="206" y="34"/>
                </a:lnTo>
                <a:lnTo>
                  <a:pt x="204" y="34"/>
                </a:lnTo>
                <a:lnTo>
                  <a:pt x="204" y="37"/>
                </a:lnTo>
                <a:lnTo>
                  <a:pt x="204" y="37"/>
                </a:lnTo>
                <a:lnTo>
                  <a:pt x="202" y="36"/>
                </a:lnTo>
                <a:lnTo>
                  <a:pt x="202" y="34"/>
                </a:lnTo>
                <a:lnTo>
                  <a:pt x="200" y="34"/>
                </a:lnTo>
                <a:lnTo>
                  <a:pt x="200" y="33"/>
                </a:lnTo>
                <a:lnTo>
                  <a:pt x="195" y="32"/>
                </a:lnTo>
                <a:lnTo>
                  <a:pt x="194" y="32"/>
                </a:lnTo>
                <a:lnTo>
                  <a:pt x="192" y="33"/>
                </a:lnTo>
                <a:lnTo>
                  <a:pt x="191" y="33"/>
                </a:lnTo>
                <a:lnTo>
                  <a:pt x="191" y="34"/>
                </a:lnTo>
                <a:lnTo>
                  <a:pt x="191" y="34"/>
                </a:lnTo>
                <a:lnTo>
                  <a:pt x="191" y="34"/>
                </a:lnTo>
                <a:lnTo>
                  <a:pt x="191" y="36"/>
                </a:lnTo>
                <a:lnTo>
                  <a:pt x="192" y="36"/>
                </a:lnTo>
                <a:lnTo>
                  <a:pt x="192" y="37"/>
                </a:lnTo>
                <a:lnTo>
                  <a:pt x="192" y="37"/>
                </a:lnTo>
                <a:lnTo>
                  <a:pt x="191" y="39"/>
                </a:lnTo>
                <a:lnTo>
                  <a:pt x="191" y="40"/>
                </a:lnTo>
                <a:lnTo>
                  <a:pt x="191" y="40"/>
                </a:lnTo>
                <a:lnTo>
                  <a:pt x="191" y="43"/>
                </a:lnTo>
                <a:lnTo>
                  <a:pt x="191" y="44"/>
                </a:lnTo>
                <a:lnTo>
                  <a:pt x="191" y="44"/>
                </a:lnTo>
                <a:lnTo>
                  <a:pt x="191" y="44"/>
                </a:lnTo>
                <a:lnTo>
                  <a:pt x="191" y="44"/>
                </a:lnTo>
                <a:lnTo>
                  <a:pt x="190" y="47"/>
                </a:lnTo>
                <a:lnTo>
                  <a:pt x="190" y="47"/>
                </a:lnTo>
                <a:lnTo>
                  <a:pt x="184" y="51"/>
                </a:lnTo>
                <a:lnTo>
                  <a:pt x="183" y="52"/>
                </a:lnTo>
                <a:lnTo>
                  <a:pt x="176" y="54"/>
                </a:lnTo>
                <a:lnTo>
                  <a:pt x="172" y="55"/>
                </a:lnTo>
                <a:lnTo>
                  <a:pt x="170" y="56"/>
                </a:lnTo>
                <a:lnTo>
                  <a:pt x="169" y="58"/>
                </a:lnTo>
                <a:lnTo>
                  <a:pt x="168" y="59"/>
                </a:lnTo>
                <a:lnTo>
                  <a:pt x="166" y="59"/>
                </a:lnTo>
                <a:lnTo>
                  <a:pt x="166" y="59"/>
                </a:lnTo>
                <a:lnTo>
                  <a:pt x="164" y="60"/>
                </a:lnTo>
                <a:lnTo>
                  <a:pt x="164" y="60"/>
                </a:lnTo>
                <a:lnTo>
                  <a:pt x="162" y="60"/>
                </a:lnTo>
                <a:lnTo>
                  <a:pt x="162" y="62"/>
                </a:lnTo>
                <a:lnTo>
                  <a:pt x="161" y="63"/>
                </a:lnTo>
                <a:lnTo>
                  <a:pt x="160" y="64"/>
                </a:lnTo>
                <a:lnTo>
                  <a:pt x="160" y="64"/>
                </a:lnTo>
                <a:lnTo>
                  <a:pt x="158" y="66"/>
                </a:lnTo>
                <a:lnTo>
                  <a:pt x="158" y="66"/>
                </a:lnTo>
                <a:lnTo>
                  <a:pt x="158" y="66"/>
                </a:lnTo>
                <a:lnTo>
                  <a:pt x="157" y="66"/>
                </a:lnTo>
                <a:lnTo>
                  <a:pt x="157" y="67"/>
                </a:lnTo>
                <a:lnTo>
                  <a:pt x="157" y="67"/>
                </a:lnTo>
                <a:lnTo>
                  <a:pt x="157" y="68"/>
                </a:lnTo>
                <a:lnTo>
                  <a:pt x="158" y="70"/>
                </a:lnTo>
                <a:lnTo>
                  <a:pt x="158" y="70"/>
                </a:lnTo>
                <a:lnTo>
                  <a:pt x="161" y="74"/>
                </a:lnTo>
                <a:lnTo>
                  <a:pt x="162" y="75"/>
                </a:lnTo>
                <a:lnTo>
                  <a:pt x="162" y="75"/>
                </a:lnTo>
                <a:lnTo>
                  <a:pt x="162" y="77"/>
                </a:lnTo>
                <a:lnTo>
                  <a:pt x="162" y="77"/>
                </a:lnTo>
                <a:lnTo>
                  <a:pt x="162" y="78"/>
                </a:lnTo>
                <a:lnTo>
                  <a:pt x="164" y="78"/>
                </a:lnTo>
                <a:lnTo>
                  <a:pt x="165" y="79"/>
                </a:lnTo>
                <a:lnTo>
                  <a:pt x="165" y="79"/>
                </a:lnTo>
                <a:lnTo>
                  <a:pt x="166" y="81"/>
                </a:lnTo>
                <a:lnTo>
                  <a:pt x="168" y="83"/>
                </a:lnTo>
                <a:lnTo>
                  <a:pt x="169" y="86"/>
                </a:lnTo>
                <a:lnTo>
                  <a:pt x="169" y="86"/>
                </a:lnTo>
                <a:lnTo>
                  <a:pt x="166" y="90"/>
                </a:lnTo>
                <a:lnTo>
                  <a:pt x="166" y="92"/>
                </a:lnTo>
                <a:lnTo>
                  <a:pt x="166" y="92"/>
                </a:lnTo>
                <a:lnTo>
                  <a:pt x="166" y="92"/>
                </a:lnTo>
                <a:lnTo>
                  <a:pt x="165" y="93"/>
                </a:lnTo>
                <a:lnTo>
                  <a:pt x="165" y="93"/>
                </a:lnTo>
                <a:lnTo>
                  <a:pt x="165" y="93"/>
                </a:lnTo>
                <a:lnTo>
                  <a:pt x="165" y="93"/>
                </a:lnTo>
                <a:lnTo>
                  <a:pt x="165" y="94"/>
                </a:lnTo>
                <a:lnTo>
                  <a:pt x="165" y="96"/>
                </a:lnTo>
                <a:lnTo>
                  <a:pt x="168" y="96"/>
                </a:lnTo>
                <a:lnTo>
                  <a:pt x="169" y="96"/>
                </a:lnTo>
                <a:lnTo>
                  <a:pt x="170" y="96"/>
                </a:lnTo>
                <a:lnTo>
                  <a:pt x="170" y="96"/>
                </a:lnTo>
                <a:lnTo>
                  <a:pt x="172" y="96"/>
                </a:lnTo>
                <a:lnTo>
                  <a:pt x="172" y="97"/>
                </a:lnTo>
                <a:lnTo>
                  <a:pt x="173" y="98"/>
                </a:lnTo>
                <a:lnTo>
                  <a:pt x="173" y="100"/>
                </a:lnTo>
                <a:lnTo>
                  <a:pt x="173" y="100"/>
                </a:lnTo>
                <a:lnTo>
                  <a:pt x="173" y="101"/>
                </a:lnTo>
                <a:lnTo>
                  <a:pt x="173" y="103"/>
                </a:lnTo>
                <a:lnTo>
                  <a:pt x="173" y="103"/>
                </a:lnTo>
                <a:lnTo>
                  <a:pt x="172" y="104"/>
                </a:lnTo>
                <a:lnTo>
                  <a:pt x="172" y="104"/>
                </a:lnTo>
                <a:lnTo>
                  <a:pt x="172" y="105"/>
                </a:lnTo>
                <a:lnTo>
                  <a:pt x="172" y="105"/>
                </a:lnTo>
                <a:lnTo>
                  <a:pt x="172" y="107"/>
                </a:lnTo>
                <a:lnTo>
                  <a:pt x="172" y="107"/>
                </a:lnTo>
                <a:lnTo>
                  <a:pt x="172" y="107"/>
                </a:lnTo>
                <a:lnTo>
                  <a:pt x="172" y="108"/>
                </a:lnTo>
                <a:lnTo>
                  <a:pt x="170" y="108"/>
                </a:lnTo>
                <a:lnTo>
                  <a:pt x="170" y="109"/>
                </a:lnTo>
                <a:lnTo>
                  <a:pt x="170" y="109"/>
                </a:lnTo>
                <a:lnTo>
                  <a:pt x="172" y="109"/>
                </a:lnTo>
                <a:lnTo>
                  <a:pt x="172" y="111"/>
                </a:lnTo>
                <a:lnTo>
                  <a:pt x="172" y="111"/>
                </a:lnTo>
                <a:lnTo>
                  <a:pt x="172" y="111"/>
                </a:lnTo>
                <a:lnTo>
                  <a:pt x="170" y="113"/>
                </a:lnTo>
                <a:lnTo>
                  <a:pt x="169" y="113"/>
                </a:lnTo>
                <a:lnTo>
                  <a:pt x="169" y="113"/>
                </a:lnTo>
                <a:lnTo>
                  <a:pt x="169" y="113"/>
                </a:lnTo>
                <a:lnTo>
                  <a:pt x="169" y="113"/>
                </a:lnTo>
                <a:lnTo>
                  <a:pt x="168" y="112"/>
                </a:lnTo>
                <a:lnTo>
                  <a:pt x="168" y="112"/>
                </a:lnTo>
                <a:lnTo>
                  <a:pt x="168" y="112"/>
                </a:lnTo>
                <a:lnTo>
                  <a:pt x="166" y="113"/>
                </a:lnTo>
                <a:lnTo>
                  <a:pt x="166" y="112"/>
                </a:lnTo>
                <a:lnTo>
                  <a:pt x="164" y="111"/>
                </a:lnTo>
                <a:lnTo>
                  <a:pt x="162" y="108"/>
                </a:lnTo>
                <a:lnTo>
                  <a:pt x="161" y="108"/>
                </a:lnTo>
                <a:lnTo>
                  <a:pt x="161" y="108"/>
                </a:lnTo>
                <a:lnTo>
                  <a:pt x="160" y="108"/>
                </a:lnTo>
                <a:lnTo>
                  <a:pt x="160" y="107"/>
                </a:lnTo>
                <a:lnTo>
                  <a:pt x="158" y="105"/>
                </a:lnTo>
                <a:lnTo>
                  <a:pt x="160" y="104"/>
                </a:lnTo>
                <a:lnTo>
                  <a:pt x="161" y="103"/>
                </a:lnTo>
                <a:lnTo>
                  <a:pt x="160" y="101"/>
                </a:lnTo>
                <a:lnTo>
                  <a:pt x="158" y="101"/>
                </a:lnTo>
                <a:lnTo>
                  <a:pt x="158" y="100"/>
                </a:lnTo>
                <a:lnTo>
                  <a:pt x="158" y="98"/>
                </a:lnTo>
                <a:lnTo>
                  <a:pt x="157" y="98"/>
                </a:lnTo>
                <a:lnTo>
                  <a:pt x="154" y="98"/>
                </a:lnTo>
                <a:lnTo>
                  <a:pt x="153" y="98"/>
                </a:lnTo>
                <a:lnTo>
                  <a:pt x="151" y="98"/>
                </a:lnTo>
                <a:lnTo>
                  <a:pt x="150" y="98"/>
                </a:lnTo>
                <a:lnTo>
                  <a:pt x="149" y="101"/>
                </a:lnTo>
                <a:lnTo>
                  <a:pt x="147" y="101"/>
                </a:lnTo>
                <a:lnTo>
                  <a:pt x="147" y="101"/>
                </a:lnTo>
                <a:lnTo>
                  <a:pt x="146" y="101"/>
                </a:lnTo>
                <a:lnTo>
                  <a:pt x="145" y="101"/>
                </a:lnTo>
                <a:lnTo>
                  <a:pt x="145" y="101"/>
                </a:lnTo>
                <a:lnTo>
                  <a:pt x="143" y="100"/>
                </a:lnTo>
                <a:lnTo>
                  <a:pt x="143" y="100"/>
                </a:lnTo>
                <a:lnTo>
                  <a:pt x="142" y="98"/>
                </a:lnTo>
                <a:lnTo>
                  <a:pt x="142" y="97"/>
                </a:lnTo>
                <a:lnTo>
                  <a:pt x="142" y="97"/>
                </a:lnTo>
                <a:lnTo>
                  <a:pt x="140" y="97"/>
                </a:lnTo>
                <a:lnTo>
                  <a:pt x="139" y="97"/>
                </a:lnTo>
                <a:lnTo>
                  <a:pt x="138" y="97"/>
                </a:lnTo>
                <a:lnTo>
                  <a:pt x="135" y="97"/>
                </a:lnTo>
                <a:lnTo>
                  <a:pt x="134" y="97"/>
                </a:lnTo>
                <a:lnTo>
                  <a:pt x="134" y="98"/>
                </a:lnTo>
                <a:lnTo>
                  <a:pt x="132" y="98"/>
                </a:lnTo>
                <a:lnTo>
                  <a:pt x="132" y="97"/>
                </a:lnTo>
                <a:lnTo>
                  <a:pt x="132" y="97"/>
                </a:lnTo>
                <a:lnTo>
                  <a:pt x="132" y="96"/>
                </a:lnTo>
                <a:lnTo>
                  <a:pt x="132" y="96"/>
                </a:lnTo>
                <a:lnTo>
                  <a:pt x="132" y="96"/>
                </a:lnTo>
                <a:lnTo>
                  <a:pt x="132" y="94"/>
                </a:lnTo>
                <a:lnTo>
                  <a:pt x="132" y="94"/>
                </a:lnTo>
                <a:lnTo>
                  <a:pt x="132" y="94"/>
                </a:lnTo>
                <a:lnTo>
                  <a:pt x="132" y="94"/>
                </a:lnTo>
                <a:lnTo>
                  <a:pt x="131" y="94"/>
                </a:lnTo>
                <a:lnTo>
                  <a:pt x="131" y="96"/>
                </a:lnTo>
                <a:lnTo>
                  <a:pt x="130" y="96"/>
                </a:lnTo>
                <a:lnTo>
                  <a:pt x="130" y="97"/>
                </a:lnTo>
                <a:lnTo>
                  <a:pt x="130" y="97"/>
                </a:lnTo>
                <a:lnTo>
                  <a:pt x="130" y="97"/>
                </a:lnTo>
                <a:lnTo>
                  <a:pt x="131" y="98"/>
                </a:lnTo>
                <a:lnTo>
                  <a:pt x="131" y="98"/>
                </a:lnTo>
                <a:lnTo>
                  <a:pt x="131" y="98"/>
                </a:lnTo>
                <a:lnTo>
                  <a:pt x="131" y="100"/>
                </a:lnTo>
                <a:lnTo>
                  <a:pt x="131" y="101"/>
                </a:lnTo>
                <a:lnTo>
                  <a:pt x="131" y="101"/>
                </a:lnTo>
                <a:lnTo>
                  <a:pt x="130" y="103"/>
                </a:lnTo>
                <a:lnTo>
                  <a:pt x="130" y="104"/>
                </a:lnTo>
                <a:lnTo>
                  <a:pt x="117" y="103"/>
                </a:lnTo>
                <a:lnTo>
                  <a:pt x="113" y="104"/>
                </a:lnTo>
                <a:lnTo>
                  <a:pt x="113" y="104"/>
                </a:lnTo>
                <a:lnTo>
                  <a:pt x="113" y="105"/>
                </a:lnTo>
                <a:lnTo>
                  <a:pt x="112" y="105"/>
                </a:lnTo>
                <a:lnTo>
                  <a:pt x="109" y="105"/>
                </a:lnTo>
                <a:lnTo>
                  <a:pt x="105" y="105"/>
                </a:lnTo>
                <a:lnTo>
                  <a:pt x="104" y="104"/>
                </a:lnTo>
                <a:lnTo>
                  <a:pt x="102" y="104"/>
                </a:lnTo>
                <a:lnTo>
                  <a:pt x="102" y="104"/>
                </a:lnTo>
                <a:lnTo>
                  <a:pt x="101" y="105"/>
                </a:lnTo>
                <a:lnTo>
                  <a:pt x="101" y="107"/>
                </a:lnTo>
                <a:lnTo>
                  <a:pt x="100" y="108"/>
                </a:lnTo>
                <a:lnTo>
                  <a:pt x="100" y="109"/>
                </a:lnTo>
                <a:lnTo>
                  <a:pt x="100" y="109"/>
                </a:lnTo>
                <a:lnTo>
                  <a:pt x="98" y="111"/>
                </a:lnTo>
                <a:lnTo>
                  <a:pt x="96" y="111"/>
                </a:lnTo>
                <a:lnTo>
                  <a:pt x="94" y="111"/>
                </a:lnTo>
                <a:lnTo>
                  <a:pt x="94" y="111"/>
                </a:lnTo>
                <a:lnTo>
                  <a:pt x="93" y="111"/>
                </a:lnTo>
                <a:lnTo>
                  <a:pt x="90" y="113"/>
                </a:lnTo>
                <a:lnTo>
                  <a:pt x="90" y="113"/>
                </a:lnTo>
                <a:lnTo>
                  <a:pt x="91" y="113"/>
                </a:lnTo>
                <a:lnTo>
                  <a:pt x="91" y="113"/>
                </a:lnTo>
                <a:lnTo>
                  <a:pt x="91" y="115"/>
                </a:lnTo>
                <a:lnTo>
                  <a:pt x="90" y="115"/>
                </a:lnTo>
                <a:lnTo>
                  <a:pt x="89" y="115"/>
                </a:lnTo>
                <a:lnTo>
                  <a:pt x="87" y="115"/>
                </a:lnTo>
                <a:lnTo>
                  <a:pt x="86" y="116"/>
                </a:lnTo>
                <a:lnTo>
                  <a:pt x="86" y="118"/>
                </a:lnTo>
                <a:lnTo>
                  <a:pt x="85" y="118"/>
                </a:lnTo>
                <a:lnTo>
                  <a:pt x="83" y="119"/>
                </a:lnTo>
                <a:lnTo>
                  <a:pt x="83" y="119"/>
                </a:lnTo>
                <a:lnTo>
                  <a:pt x="83" y="116"/>
                </a:lnTo>
                <a:lnTo>
                  <a:pt x="82" y="116"/>
                </a:lnTo>
                <a:lnTo>
                  <a:pt x="81" y="116"/>
                </a:lnTo>
                <a:lnTo>
                  <a:pt x="78" y="119"/>
                </a:lnTo>
                <a:lnTo>
                  <a:pt x="76" y="119"/>
                </a:lnTo>
                <a:lnTo>
                  <a:pt x="71" y="119"/>
                </a:lnTo>
                <a:lnTo>
                  <a:pt x="71" y="119"/>
                </a:lnTo>
                <a:lnTo>
                  <a:pt x="70" y="118"/>
                </a:lnTo>
                <a:lnTo>
                  <a:pt x="70" y="118"/>
                </a:lnTo>
                <a:lnTo>
                  <a:pt x="71" y="118"/>
                </a:lnTo>
                <a:lnTo>
                  <a:pt x="71" y="116"/>
                </a:lnTo>
                <a:lnTo>
                  <a:pt x="71" y="116"/>
                </a:lnTo>
                <a:lnTo>
                  <a:pt x="71" y="116"/>
                </a:lnTo>
                <a:lnTo>
                  <a:pt x="68" y="113"/>
                </a:lnTo>
                <a:lnTo>
                  <a:pt x="66" y="112"/>
                </a:lnTo>
                <a:lnTo>
                  <a:pt x="66" y="111"/>
                </a:lnTo>
                <a:lnTo>
                  <a:pt x="67" y="111"/>
                </a:lnTo>
                <a:lnTo>
                  <a:pt x="67" y="109"/>
                </a:lnTo>
                <a:lnTo>
                  <a:pt x="66" y="109"/>
                </a:lnTo>
                <a:lnTo>
                  <a:pt x="66" y="108"/>
                </a:lnTo>
                <a:lnTo>
                  <a:pt x="64" y="108"/>
                </a:lnTo>
                <a:lnTo>
                  <a:pt x="64" y="109"/>
                </a:lnTo>
                <a:lnTo>
                  <a:pt x="61" y="109"/>
                </a:lnTo>
                <a:lnTo>
                  <a:pt x="60" y="109"/>
                </a:lnTo>
                <a:lnTo>
                  <a:pt x="60" y="109"/>
                </a:lnTo>
                <a:lnTo>
                  <a:pt x="60" y="109"/>
                </a:lnTo>
                <a:lnTo>
                  <a:pt x="60" y="109"/>
                </a:lnTo>
                <a:lnTo>
                  <a:pt x="60" y="109"/>
                </a:lnTo>
                <a:lnTo>
                  <a:pt x="53" y="107"/>
                </a:lnTo>
                <a:lnTo>
                  <a:pt x="52" y="107"/>
                </a:lnTo>
                <a:lnTo>
                  <a:pt x="52" y="107"/>
                </a:lnTo>
                <a:lnTo>
                  <a:pt x="51" y="108"/>
                </a:lnTo>
                <a:lnTo>
                  <a:pt x="49" y="108"/>
                </a:lnTo>
                <a:lnTo>
                  <a:pt x="49" y="109"/>
                </a:lnTo>
                <a:lnTo>
                  <a:pt x="46" y="108"/>
                </a:lnTo>
                <a:lnTo>
                  <a:pt x="46" y="108"/>
                </a:lnTo>
                <a:lnTo>
                  <a:pt x="46" y="108"/>
                </a:lnTo>
                <a:lnTo>
                  <a:pt x="45" y="108"/>
                </a:lnTo>
                <a:lnTo>
                  <a:pt x="45" y="107"/>
                </a:lnTo>
                <a:lnTo>
                  <a:pt x="46" y="107"/>
                </a:lnTo>
                <a:lnTo>
                  <a:pt x="46" y="107"/>
                </a:lnTo>
                <a:lnTo>
                  <a:pt x="46" y="105"/>
                </a:lnTo>
                <a:lnTo>
                  <a:pt x="46" y="105"/>
                </a:lnTo>
                <a:lnTo>
                  <a:pt x="45" y="105"/>
                </a:lnTo>
                <a:lnTo>
                  <a:pt x="45" y="105"/>
                </a:lnTo>
                <a:lnTo>
                  <a:pt x="45" y="105"/>
                </a:lnTo>
                <a:lnTo>
                  <a:pt x="44" y="105"/>
                </a:lnTo>
                <a:lnTo>
                  <a:pt x="44" y="107"/>
                </a:lnTo>
                <a:lnTo>
                  <a:pt x="44" y="107"/>
                </a:lnTo>
                <a:lnTo>
                  <a:pt x="45" y="108"/>
                </a:lnTo>
                <a:lnTo>
                  <a:pt x="45" y="108"/>
                </a:lnTo>
                <a:lnTo>
                  <a:pt x="44" y="111"/>
                </a:lnTo>
                <a:lnTo>
                  <a:pt x="45" y="112"/>
                </a:lnTo>
                <a:lnTo>
                  <a:pt x="45" y="112"/>
                </a:lnTo>
                <a:lnTo>
                  <a:pt x="45" y="112"/>
                </a:lnTo>
                <a:lnTo>
                  <a:pt x="45" y="113"/>
                </a:lnTo>
                <a:lnTo>
                  <a:pt x="45" y="115"/>
                </a:lnTo>
                <a:lnTo>
                  <a:pt x="45" y="116"/>
                </a:lnTo>
                <a:lnTo>
                  <a:pt x="45" y="119"/>
                </a:lnTo>
                <a:lnTo>
                  <a:pt x="44" y="119"/>
                </a:lnTo>
                <a:lnTo>
                  <a:pt x="44" y="120"/>
                </a:lnTo>
                <a:lnTo>
                  <a:pt x="42" y="120"/>
                </a:lnTo>
                <a:lnTo>
                  <a:pt x="42" y="120"/>
                </a:lnTo>
                <a:lnTo>
                  <a:pt x="41" y="120"/>
                </a:lnTo>
                <a:lnTo>
                  <a:pt x="41" y="123"/>
                </a:lnTo>
                <a:lnTo>
                  <a:pt x="40" y="124"/>
                </a:lnTo>
                <a:lnTo>
                  <a:pt x="38" y="124"/>
                </a:lnTo>
                <a:lnTo>
                  <a:pt x="37" y="126"/>
                </a:lnTo>
                <a:lnTo>
                  <a:pt x="36" y="127"/>
                </a:lnTo>
                <a:lnTo>
                  <a:pt x="31" y="127"/>
                </a:lnTo>
                <a:lnTo>
                  <a:pt x="31" y="127"/>
                </a:lnTo>
                <a:lnTo>
                  <a:pt x="31" y="127"/>
                </a:lnTo>
                <a:lnTo>
                  <a:pt x="31" y="127"/>
                </a:lnTo>
                <a:lnTo>
                  <a:pt x="31" y="126"/>
                </a:lnTo>
                <a:lnTo>
                  <a:pt x="31" y="126"/>
                </a:lnTo>
                <a:lnTo>
                  <a:pt x="33" y="126"/>
                </a:lnTo>
                <a:lnTo>
                  <a:pt x="33" y="126"/>
                </a:lnTo>
                <a:lnTo>
                  <a:pt x="33" y="124"/>
                </a:lnTo>
                <a:lnTo>
                  <a:pt x="33" y="124"/>
                </a:lnTo>
                <a:lnTo>
                  <a:pt x="33" y="124"/>
                </a:lnTo>
                <a:lnTo>
                  <a:pt x="34" y="122"/>
                </a:lnTo>
                <a:lnTo>
                  <a:pt x="34" y="120"/>
                </a:lnTo>
                <a:lnTo>
                  <a:pt x="33" y="119"/>
                </a:lnTo>
                <a:lnTo>
                  <a:pt x="30" y="120"/>
                </a:lnTo>
                <a:lnTo>
                  <a:pt x="30" y="120"/>
                </a:lnTo>
                <a:lnTo>
                  <a:pt x="30" y="120"/>
                </a:lnTo>
                <a:lnTo>
                  <a:pt x="30" y="120"/>
                </a:lnTo>
                <a:lnTo>
                  <a:pt x="29" y="120"/>
                </a:lnTo>
                <a:lnTo>
                  <a:pt x="29" y="120"/>
                </a:lnTo>
                <a:lnTo>
                  <a:pt x="29" y="120"/>
                </a:lnTo>
                <a:lnTo>
                  <a:pt x="27" y="120"/>
                </a:lnTo>
                <a:lnTo>
                  <a:pt x="27" y="120"/>
                </a:lnTo>
                <a:lnTo>
                  <a:pt x="27" y="120"/>
                </a:lnTo>
                <a:lnTo>
                  <a:pt x="27" y="120"/>
                </a:lnTo>
                <a:lnTo>
                  <a:pt x="27" y="119"/>
                </a:lnTo>
                <a:lnTo>
                  <a:pt x="27" y="119"/>
                </a:lnTo>
                <a:lnTo>
                  <a:pt x="26" y="118"/>
                </a:lnTo>
                <a:lnTo>
                  <a:pt x="27" y="116"/>
                </a:lnTo>
                <a:lnTo>
                  <a:pt x="27" y="116"/>
                </a:lnTo>
                <a:lnTo>
                  <a:pt x="27" y="115"/>
                </a:lnTo>
                <a:lnTo>
                  <a:pt x="25" y="112"/>
                </a:lnTo>
                <a:lnTo>
                  <a:pt x="25" y="112"/>
                </a:lnTo>
                <a:lnTo>
                  <a:pt x="23" y="112"/>
                </a:lnTo>
                <a:lnTo>
                  <a:pt x="23" y="112"/>
                </a:lnTo>
                <a:lnTo>
                  <a:pt x="23" y="112"/>
                </a:lnTo>
                <a:lnTo>
                  <a:pt x="23" y="112"/>
                </a:lnTo>
                <a:lnTo>
                  <a:pt x="23" y="112"/>
                </a:lnTo>
                <a:lnTo>
                  <a:pt x="23" y="111"/>
                </a:lnTo>
                <a:lnTo>
                  <a:pt x="22" y="111"/>
                </a:lnTo>
                <a:lnTo>
                  <a:pt x="22" y="109"/>
                </a:lnTo>
                <a:lnTo>
                  <a:pt x="21" y="109"/>
                </a:lnTo>
                <a:lnTo>
                  <a:pt x="21" y="108"/>
                </a:lnTo>
                <a:lnTo>
                  <a:pt x="21" y="108"/>
                </a:lnTo>
                <a:lnTo>
                  <a:pt x="19" y="108"/>
                </a:lnTo>
                <a:lnTo>
                  <a:pt x="18" y="108"/>
                </a:lnTo>
                <a:lnTo>
                  <a:pt x="16" y="108"/>
                </a:lnTo>
                <a:lnTo>
                  <a:pt x="16" y="108"/>
                </a:lnTo>
                <a:lnTo>
                  <a:pt x="16" y="108"/>
                </a:lnTo>
                <a:lnTo>
                  <a:pt x="15" y="108"/>
                </a:lnTo>
                <a:lnTo>
                  <a:pt x="15" y="108"/>
                </a:lnTo>
                <a:lnTo>
                  <a:pt x="14" y="107"/>
                </a:lnTo>
                <a:lnTo>
                  <a:pt x="14" y="107"/>
                </a:lnTo>
                <a:lnTo>
                  <a:pt x="14" y="105"/>
                </a:lnTo>
                <a:lnTo>
                  <a:pt x="14" y="105"/>
                </a:lnTo>
                <a:lnTo>
                  <a:pt x="12" y="104"/>
                </a:lnTo>
                <a:lnTo>
                  <a:pt x="12" y="104"/>
                </a:lnTo>
                <a:lnTo>
                  <a:pt x="11" y="105"/>
                </a:lnTo>
                <a:lnTo>
                  <a:pt x="11" y="107"/>
                </a:lnTo>
                <a:lnTo>
                  <a:pt x="10" y="108"/>
                </a:lnTo>
                <a:lnTo>
                  <a:pt x="10" y="108"/>
                </a:lnTo>
                <a:lnTo>
                  <a:pt x="8" y="109"/>
                </a:lnTo>
                <a:lnTo>
                  <a:pt x="4" y="109"/>
                </a:lnTo>
                <a:lnTo>
                  <a:pt x="1" y="108"/>
                </a:lnTo>
                <a:lnTo>
                  <a:pt x="1" y="108"/>
                </a:lnTo>
                <a:lnTo>
                  <a:pt x="1" y="108"/>
                </a:lnTo>
                <a:lnTo>
                  <a:pt x="1" y="109"/>
                </a:lnTo>
                <a:lnTo>
                  <a:pt x="1" y="109"/>
                </a:lnTo>
                <a:lnTo>
                  <a:pt x="3" y="112"/>
                </a:lnTo>
                <a:lnTo>
                  <a:pt x="6" y="113"/>
                </a:lnTo>
                <a:lnTo>
                  <a:pt x="7" y="115"/>
                </a:lnTo>
                <a:lnTo>
                  <a:pt x="7" y="118"/>
                </a:lnTo>
                <a:lnTo>
                  <a:pt x="6" y="119"/>
                </a:lnTo>
                <a:lnTo>
                  <a:pt x="4" y="120"/>
                </a:lnTo>
                <a:lnTo>
                  <a:pt x="4" y="122"/>
                </a:lnTo>
                <a:lnTo>
                  <a:pt x="4" y="123"/>
                </a:lnTo>
                <a:lnTo>
                  <a:pt x="3" y="123"/>
                </a:lnTo>
                <a:lnTo>
                  <a:pt x="1" y="126"/>
                </a:lnTo>
                <a:lnTo>
                  <a:pt x="0" y="128"/>
                </a:lnTo>
                <a:lnTo>
                  <a:pt x="0" y="128"/>
                </a:lnTo>
                <a:lnTo>
                  <a:pt x="1" y="130"/>
                </a:lnTo>
                <a:lnTo>
                  <a:pt x="1" y="130"/>
                </a:lnTo>
                <a:lnTo>
                  <a:pt x="1" y="131"/>
                </a:lnTo>
                <a:lnTo>
                  <a:pt x="1" y="131"/>
                </a:lnTo>
                <a:lnTo>
                  <a:pt x="3" y="133"/>
                </a:lnTo>
                <a:lnTo>
                  <a:pt x="3" y="133"/>
                </a:lnTo>
                <a:lnTo>
                  <a:pt x="1" y="134"/>
                </a:lnTo>
                <a:lnTo>
                  <a:pt x="1" y="135"/>
                </a:lnTo>
                <a:lnTo>
                  <a:pt x="3" y="135"/>
                </a:lnTo>
                <a:lnTo>
                  <a:pt x="4" y="137"/>
                </a:lnTo>
                <a:lnTo>
                  <a:pt x="6" y="139"/>
                </a:lnTo>
                <a:lnTo>
                  <a:pt x="4" y="141"/>
                </a:lnTo>
                <a:lnTo>
                  <a:pt x="3" y="142"/>
                </a:lnTo>
                <a:lnTo>
                  <a:pt x="4" y="142"/>
                </a:lnTo>
                <a:lnTo>
                  <a:pt x="7" y="142"/>
                </a:lnTo>
                <a:lnTo>
                  <a:pt x="7" y="142"/>
                </a:lnTo>
                <a:lnTo>
                  <a:pt x="16" y="145"/>
                </a:lnTo>
                <a:lnTo>
                  <a:pt x="16" y="146"/>
                </a:lnTo>
                <a:lnTo>
                  <a:pt x="16" y="146"/>
                </a:lnTo>
                <a:lnTo>
                  <a:pt x="16" y="146"/>
                </a:lnTo>
                <a:lnTo>
                  <a:pt x="18" y="146"/>
                </a:lnTo>
                <a:lnTo>
                  <a:pt x="18" y="148"/>
                </a:lnTo>
                <a:lnTo>
                  <a:pt x="16" y="148"/>
                </a:lnTo>
                <a:lnTo>
                  <a:pt x="16" y="149"/>
                </a:lnTo>
                <a:lnTo>
                  <a:pt x="16" y="150"/>
                </a:lnTo>
                <a:lnTo>
                  <a:pt x="16" y="150"/>
                </a:lnTo>
                <a:lnTo>
                  <a:pt x="18" y="152"/>
                </a:lnTo>
                <a:lnTo>
                  <a:pt x="19" y="153"/>
                </a:lnTo>
                <a:lnTo>
                  <a:pt x="23" y="154"/>
                </a:lnTo>
                <a:lnTo>
                  <a:pt x="26" y="156"/>
                </a:lnTo>
                <a:lnTo>
                  <a:pt x="27" y="157"/>
                </a:lnTo>
                <a:lnTo>
                  <a:pt x="29" y="157"/>
                </a:lnTo>
                <a:lnTo>
                  <a:pt x="30" y="157"/>
                </a:lnTo>
                <a:lnTo>
                  <a:pt x="30" y="157"/>
                </a:lnTo>
                <a:lnTo>
                  <a:pt x="31" y="157"/>
                </a:lnTo>
                <a:lnTo>
                  <a:pt x="33" y="156"/>
                </a:lnTo>
                <a:lnTo>
                  <a:pt x="34" y="156"/>
                </a:lnTo>
                <a:lnTo>
                  <a:pt x="34" y="154"/>
                </a:lnTo>
                <a:lnTo>
                  <a:pt x="34" y="154"/>
                </a:lnTo>
                <a:lnTo>
                  <a:pt x="34" y="153"/>
                </a:lnTo>
                <a:lnTo>
                  <a:pt x="36" y="152"/>
                </a:lnTo>
                <a:lnTo>
                  <a:pt x="36" y="152"/>
                </a:lnTo>
                <a:lnTo>
                  <a:pt x="37" y="152"/>
                </a:lnTo>
                <a:lnTo>
                  <a:pt x="38" y="152"/>
                </a:lnTo>
                <a:lnTo>
                  <a:pt x="38" y="150"/>
                </a:lnTo>
                <a:lnTo>
                  <a:pt x="38" y="149"/>
                </a:lnTo>
                <a:lnTo>
                  <a:pt x="40" y="148"/>
                </a:lnTo>
                <a:lnTo>
                  <a:pt x="41" y="148"/>
                </a:lnTo>
                <a:lnTo>
                  <a:pt x="42" y="146"/>
                </a:lnTo>
                <a:lnTo>
                  <a:pt x="42" y="148"/>
                </a:lnTo>
                <a:lnTo>
                  <a:pt x="42" y="148"/>
                </a:lnTo>
                <a:lnTo>
                  <a:pt x="42" y="148"/>
                </a:lnTo>
                <a:lnTo>
                  <a:pt x="42" y="148"/>
                </a:lnTo>
                <a:lnTo>
                  <a:pt x="42" y="148"/>
                </a:lnTo>
                <a:lnTo>
                  <a:pt x="44" y="149"/>
                </a:lnTo>
                <a:lnTo>
                  <a:pt x="45" y="150"/>
                </a:lnTo>
                <a:lnTo>
                  <a:pt x="46" y="152"/>
                </a:lnTo>
                <a:lnTo>
                  <a:pt x="46" y="152"/>
                </a:lnTo>
                <a:lnTo>
                  <a:pt x="45" y="154"/>
                </a:lnTo>
                <a:lnTo>
                  <a:pt x="45" y="156"/>
                </a:lnTo>
                <a:lnTo>
                  <a:pt x="48" y="157"/>
                </a:lnTo>
                <a:lnTo>
                  <a:pt x="49" y="157"/>
                </a:lnTo>
                <a:lnTo>
                  <a:pt x="55" y="156"/>
                </a:lnTo>
                <a:lnTo>
                  <a:pt x="55" y="156"/>
                </a:lnTo>
                <a:lnTo>
                  <a:pt x="56" y="157"/>
                </a:lnTo>
                <a:lnTo>
                  <a:pt x="60" y="158"/>
                </a:lnTo>
                <a:lnTo>
                  <a:pt x="60" y="160"/>
                </a:lnTo>
                <a:lnTo>
                  <a:pt x="60" y="160"/>
                </a:lnTo>
                <a:lnTo>
                  <a:pt x="59" y="161"/>
                </a:lnTo>
                <a:lnTo>
                  <a:pt x="59" y="161"/>
                </a:lnTo>
                <a:lnTo>
                  <a:pt x="59" y="161"/>
                </a:lnTo>
                <a:lnTo>
                  <a:pt x="59" y="161"/>
                </a:lnTo>
                <a:lnTo>
                  <a:pt x="60" y="161"/>
                </a:lnTo>
                <a:lnTo>
                  <a:pt x="61" y="161"/>
                </a:lnTo>
                <a:lnTo>
                  <a:pt x="63" y="163"/>
                </a:lnTo>
                <a:lnTo>
                  <a:pt x="63" y="163"/>
                </a:lnTo>
                <a:lnTo>
                  <a:pt x="64" y="163"/>
                </a:lnTo>
                <a:lnTo>
                  <a:pt x="64" y="163"/>
                </a:lnTo>
                <a:lnTo>
                  <a:pt x="64" y="163"/>
                </a:lnTo>
                <a:lnTo>
                  <a:pt x="66" y="163"/>
                </a:lnTo>
                <a:lnTo>
                  <a:pt x="66" y="164"/>
                </a:lnTo>
                <a:lnTo>
                  <a:pt x="67" y="164"/>
                </a:lnTo>
                <a:lnTo>
                  <a:pt x="68" y="163"/>
                </a:lnTo>
                <a:lnTo>
                  <a:pt x="68" y="163"/>
                </a:lnTo>
                <a:lnTo>
                  <a:pt x="71" y="163"/>
                </a:lnTo>
                <a:lnTo>
                  <a:pt x="71" y="163"/>
                </a:lnTo>
                <a:lnTo>
                  <a:pt x="72" y="163"/>
                </a:lnTo>
                <a:lnTo>
                  <a:pt x="72" y="163"/>
                </a:lnTo>
                <a:lnTo>
                  <a:pt x="74" y="160"/>
                </a:lnTo>
                <a:lnTo>
                  <a:pt x="74" y="160"/>
                </a:lnTo>
                <a:lnTo>
                  <a:pt x="75" y="160"/>
                </a:lnTo>
                <a:lnTo>
                  <a:pt x="75" y="160"/>
                </a:lnTo>
                <a:lnTo>
                  <a:pt x="75" y="160"/>
                </a:lnTo>
                <a:lnTo>
                  <a:pt x="75" y="158"/>
                </a:lnTo>
                <a:lnTo>
                  <a:pt x="75" y="158"/>
                </a:lnTo>
                <a:lnTo>
                  <a:pt x="76" y="156"/>
                </a:lnTo>
                <a:lnTo>
                  <a:pt x="76" y="153"/>
                </a:lnTo>
                <a:lnTo>
                  <a:pt x="76" y="153"/>
                </a:lnTo>
                <a:lnTo>
                  <a:pt x="81" y="150"/>
                </a:lnTo>
                <a:lnTo>
                  <a:pt x="81" y="149"/>
                </a:lnTo>
                <a:lnTo>
                  <a:pt x="85" y="148"/>
                </a:lnTo>
                <a:lnTo>
                  <a:pt x="87" y="148"/>
                </a:lnTo>
                <a:lnTo>
                  <a:pt x="89" y="148"/>
                </a:lnTo>
                <a:lnTo>
                  <a:pt x="91" y="149"/>
                </a:lnTo>
                <a:lnTo>
                  <a:pt x="93" y="149"/>
                </a:lnTo>
                <a:lnTo>
                  <a:pt x="94" y="148"/>
                </a:lnTo>
                <a:lnTo>
                  <a:pt x="94" y="148"/>
                </a:lnTo>
                <a:lnTo>
                  <a:pt x="94" y="146"/>
                </a:lnTo>
                <a:lnTo>
                  <a:pt x="94" y="146"/>
                </a:lnTo>
                <a:lnTo>
                  <a:pt x="96" y="146"/>
                </a:lnTo>
                <a:lnTo>
                  <a:pt x="96" y="146"/>
                </a:lnTo>
                <a:lnTo>
                  <a:pt x="97" y="146"/>
                </a:lnTo>
                <a:lnTo>
                  <a:pt x="97" y="146"/>
                </a:lnTo>
                <a:lnTo>
                  <a:pt x="97" y="148"/>
                </a:lnTo>
                <a:lnTo>
                  <a:pt x="97" y="148"/>
                </a:lnTo>
                <a:lnTo>
                  <a:pt x="98" y="148"/>
                </a:lnTo>
                <a:lnTo>
                  <a:pt x="98" y="148"/>
                </a:lnTo>
                <a:lnTo>
                  <a:pt x="98" y="148"/>
                </a:lnTo>
                <a:lnTo>
                  <a:pt x="98" y="148"/>
                </a:lnTo>
                <a:lnTo>
                  <a:pt x="98" y="148"/>
                </a:lnTo>
                <a:lnTo>
                  <a:pt x="98" y="148"/>
                </a:lnTo>
                <a:lnTo>
                  <a:pt x="100" y="146"/>
                </a:lnTo>
                <a:lnTo>
                  <a:pt x="101" y="146"/>
                </a:lnTo>
                <a:lnTo>
                  <a:pt x="104" y="148"/>
                </a:lnTo>
                <a:lnTo>
                  <a:pt x="104" y="148"/>
                </a:lnTo>
                <a:lnTo>
                  <a:pt x="104" y="148"/>
                </a:lnTo>
                <a:lnTo>
                  <a:pt x="104" y="148"/>
                </a:lnTo>
                <a:lnTo>
                  <a:pt x="105" y="148"/>
                </a:lnTo>
                <a:lnTo>
                  <a:pt x="105" y="148"/>
                </a:lnTo>
                <a:lnTo>
                  <a:pt x="108" y="149"/>
                </a:lnTo>
                <a:lnTo>
                  <a:pt x="108" y="149"/>
                </a:lnTo>
                <a:lnTo>
                  <a:pt x="109" y="149"/>
                </a:lnTo>
                <a:lnTo>
                  <a:pt x="109" y="148"/>
                </a:lnTo>
                <a:lnTo>
                  <a:pt x="110" y="148"/>
                </a:lnTo>
                <a:lnTo>
                  <a:pt x="112" y="148"/>
                </a:lnTo>
                <a:lnTo>
                  <a:pt x="115" y="146"/>
                </a:lnTo>
                <a:lnTo>
                  <a:pt x="116" y="145"/>
                </a:lnTo>
                <a:lnTo>
                  <a:pt x="119" y="143"/>
                </a:lnTo>
                <a:lnTo>
                  <a:pt x="121" y="143"/>
                </a:lnTo>
                <a:lnTo>
                  <a:pt x="127" y="141"/>
                </a:lnTo>
                <a:lnTo>
                  <a:pt x="127" y="141"/>
                </a:lnTo>
                <a:lnTo>
                  <a:pt x="130" y="141"/>
                </a:lnTo>
                <a:lnTo>
                  <a:pt x="131" y="141"/>
                </a:lnTo>
                <a:lnTo>
                  <a:pt x="131" y="142"/>
                </a:lnTo>
                <a:lnTo>
                  <a:pt x="131" y="142"/>
                </a:lnTo>
                <a:lnTo>
                  <a:pt x="130" y="145"/>
                </a:lnTo>
                <a:lnTo>
                  <a:pt x="127" y="146"/>
                </a:lnTo>
                <a:lnTo>
                  <a:pt x="127" y="148"/>
                </a:lnTo>
                <a:lnTo>
                  <a:pt x="127" y="148"/>
                </a:lnTo>
                <a:lnTo>
                  <a:pt x="127" y="149"/>
                </a:lnTo>
                <a:lnTo>
                  <a:pt x="127" y="150"/>
                </a:lnTo>
                <a:lnTo>
                  <a:pt x="128" y="152"/>
                </a:lnTo>
                <a:lnTo>
                  <a:pt x="128" y="152"/>
                </a:lnTo>
                <a:lnTo>
                  <a:pt x="128" y="153"/>
                </a:lnTo>
                <a:lnTo>
                  <a:pt x="127" y="153"/>
                </a:lnTo>
                <a:lnTo>
                  <a:pt x="128" y="153"/>
                </a:lnTo>
                <a:lnTo>
                  <a:pt x="128" y="153"/>
                </a:lnTo>
                <a:lnTo>
                  <a:pt x="130" y="154"/>
                </a:lnTo>
                <a:lnTo>
                  <a:pt x="130" y="154"/>
                </a:lnTo>
                <a:lnTo>
                  <a:pt x="130" y="154"/>
                </a:lnTo>
                <a:lnTo>
                  <a:pt x="131" y="156"/>
                </a:lnTo>
                <a:lnTo>
                  <a:pt x="131" y="156"/>
                </a:lnTo>
                <a:lnTo>
                  <a:pt x="134" y="156"/>
                </a:lnTo>
                <a:lnTo>
                  <a:pt x="134" y="156"/>
                </a:lnTo>
                <a:lnTo>
                  <a:pt x="135" y="157"/>
                </a:lnTo>
                <a:lnTo>
                  <a:pt x="135" y="158"/>
                </a:lnTo>
                <a:lnTo>
                  <a:pt x="134" y="158"/>
                </a:lnTo>
                <a:lnTo>
                  <a:pt x="134" y="160"/>
                </a:lnTo>
                <a:lnTo>
                  <a:pt x="134" y="160"/>
                </a:lnTo>
                <a:lnTo>
                  <a:pt x="134" y="161"/>
                </a:lnTo>
                <a:lnTo>
                  <a:pt x="134" y="161"/>
                </a:lnTo>
                <a:lnTo>
                  <a:pt x="135" y="163"/>
                </a:lnTo>
                <a:lnTo>
                  <a:pt x="135" y="163"/>
                </a:lnTo>
                <a:lnTo>
                  <a:pt x="136" y="163"/>
                </a:lnTo>
                <a:lnTo>
                  <a:pt x="136" y="163"/>
                </a:lnTo>
                <a:lnTo>
                  <a:pt x="138" y="164"/>
                </a:lnTo>
                <a:lnTo>
                  <a:pt x="138" y="165"/>
                </a:lnTo>
                <a:lnTo>
                  <a:pt x="139" y="167"/>
                </a:lnTo>
                <a:lnTo>
                  <a:pt x="140" y="168"/>
                </a:lnTo>
                <a:lnTo>
                  <a:pt x="143" y="169"/>
                </a:lnTo>
                <a:lnTo>
                  <a:pt x="143" y="169"/>
                </a:lnTo>
                <a:lnTo>
                  <a:pt x="146" y="169"/>
                </a:lnTo>
                <a:lnTo>
                  <a:pt x="147" y="171"/>
                </a:lnTo>
                <a:lnTo>
                  <a:pt x="147" y="171"/>
                </a:lnTo>
                <a:lnTo>
                  <a:pt x="149" y="171"/>
                </a:lnTo>
                <a:lnTo>
                  <a:pt x="151" y="171"/>
                </a:lnTo>
                <a:lnTo>
                  <a:pt x="154" y="171"/>
                </a:lnTo>
                <a:lnTo>
                  <a:pt x="154" y="171"/>
                </a:lnTo>
                <a:lnTo>
                  <a:pt x="154" y="171"/>
                </a:lnTo>
                <a:lnTo>
                  <a:pt x="155" y="172"/>
                </a:lnTo>
                <a:lnTo>
                  <a:pt x="155" y="172"/>
                </a:lnTo>
                <a:lnTo>
                  <a:pt x="155" y="172"/>
                </a:lnTo>
                <a:lnTo>
                  <a:pt x="157" y="172"/>
                </a:lnTo>
                <a:lnTo>
                  <a:pt x="157" y="172"/>
                </a:lnTo>
                <a:lnTo>
                  <a:pt x="157" y="172"/>
                </a:lnTo>
                <a:lnTo>
                  <a:pt x="158" y="172"/>
                </a:lnTo>
                <a:lnTo>
                  <a:pt x="161" y="175"/>
                </a:lnTo>
                <a:lnTo>
                  <a:pt x="173" y="175"/>
                </a:lnTo>
                <a:lnTo>
                  <a:pt x="177" y="176"/>
                </a:lnTo>
                <a:lnTo>
                  <a:pt x="180" y="178"/>
                </a:lnTo>
                <a:lnTo>
                  <a:pt x="181" y="179"/>
                </a:lnTo>
                <a:lnTo>
                  <a:pt x="183" y="179"/>
                </a:lnTo>
                <a:lnTo>
                  <a:pt x="188" y="178"/>
                </a:lnTo>
                <a:lnTo>
                  <a:pt x="190" y="178"/>
                </a:lnTo>
                <a:lnTo>
                  <a:pt x="194" y="178"/>
                </a:lnTo>
                <a:lnTo>
                  <a:pt x="194" y="178"/>
                </a:lnTo>
                <a:lnTo>
                  <a:pt x="194" y="179"/>
                </a:lnTo>
                <a:lnTo>
                  <a:pt x="195" y="179"/>
                </a:lnTo>
                <a:lnTo>
                  <a:pt x="196" y="179"/>
                </a:lnTo>
                <a:lnTo>
                  <a:pt x="202" y="180"/>
                </a:lnTo>
                <a:lnTo>
                  <a:pt x="203" y="180"/>
                </a:lnTo>
                <a:lnTo>
                  <a:pt x="203" y="180"/>
                </a:lnTo>
                <a:lnTo>
                  <a:pt x="204" y="180"/>
                </a:lnTo>
                <a:lnTo>
                  <a:pt x="207" y="182"/>
                </a:lnTo>
                <a:lnTo>
                  <a:pt x="209" y="182"/>
                </a:lnTo>
                <a:lnTo>
                  <a:pt x="211" y="180"/>
                </a:lnTo>
                <a:lnTo>
                  <a:pt x="213" y="182"/>
                </a:lnTo>
                <a:lnTo>
                  <a:pt x="218" y="183"/>
                </a:lnTo>
                <a:lnTo>
                  <a:pt x="218" y="183"/>
                </a:lnTo>
                <a:lnTo>
                  <a:pt x="219" y="183"/>
                </a:lnTo>
                <a:lnTo>
                  <a:pt x="219" y="183"/>
                </a:lnTo>
                <a:lnTo>
                  <a:pt x="221" y="183"/>
                </a:lnTo>
                <a:lnTo>
                  <a:pt x="222" y="183"/>
                </a:lnTo>
                <a:lnTo>
                  <a:pt x="222" y="184"/>
                </a:lnTo>
                <a:lnTo>
                  <a:pt x="225" y="186"/>
                </a:lnTo>
                <a:lnTo>
                  <a:pt x="225" y="186"/>
                </a:lnTo>
                <a:lnTo>
                  <a:pt x="226" y="186"/>
                </a:lnTo>
                <a:lnTo>
                  <a:pt x="230" y="186"/>
                </a:lnTo>
                <a:lnTo>
                  <a:pt x="236" y="187"/>
                </a:lnTo>
                <a:lnTo>
                  <a:pt x="237" y="186"/>
                </a:lnTo>
                <a:lnTo>
                  <a:pt x="239" y="186"/>
                </a:lnTo>
                <a:lnTo>
                  <a:pt x="239" y="187"/>
                </a:lnTo>
                <a:lnTo>
                  <a:pt x="239" y="187"/>
                </a:lnTo>
                <a:lnTo>
                  <a:pt x="239" y="187"/>
                </a:lnTo>
                <a:lnTo>
                  <a:pt x="240" y="187"/>
                </a:lnTo>
                <a:lnTo>
                  <a:pt x="240" y="188"/>
                </a:lnTo>
                <a:lnTo>
                  <a:pt x="241" y="188"/>
                </a:lnTo>
                <a:lnTo>
                  <a:pt x="243" y="187"/>
                </a:lnTo>
                <a:lnTo>
                  <a:pt x="244" y="188"/>
                </a:lnTo>
                <a:lnTo>
                  <a:pt x="244" y="190"/>
                </a:lnTo>
                <a:lnTo>
                  <a:pt x="244" y="191"/>
                </a:lnTo>
                <a:lnTo>
                  <a:pt x="245" y="190"/>
                </a:lnTo>
                <a:lnTo>
                  <a:pt x="245" y="190"/>
                </a:lnTo>
                <a:lnTo>
                  <a:pt x="245" y="188"/>
                </a:lnTo>
                <a:lnTo>
                  <a:pt x="247" y="187"/>
                </a:lnTo>
                <a:lnTo>
                  <a:pt x="247" y="187"/>
                </a:lnTo>
                <a:lnTo>
                  <a:pt x="248" y="187"/>
                </a:lnTo>
                <a:lnTo>
                  <a:pt x="248" y="186"/>
                </a:lnTo>
                <a:lnTo>
                  <a:pt x="249" y="186"/>
                </a:lnTo>
                <a:lnTo>
                  <a:pt x="249" y="186"/>
                </a:lnTo>
                <a:lnTo>
                  <a:pt x="251" y="184"/>
                </a:lnTo>
                <a:lnTo>
                  <a:pt x="251" y="184"/>
                </a:lnTo>
                <a:lnTo>
                  <a:pt x="251" y="184"/>
                </a:lnTo>
                <a:lnTo>
                  <a:pt x="251" y="184"/>
                </a:lnTo>
                <a:lnTo>
                  <a:pt x="252" y="184"/>
                </a:lnTo>
                <a:lnTo>
                  <a:pt x="252" y="183"/>
                </a:lnTo>
                <a:lnTo>
                  <a:pt x="252" y="183"/>
                </a:lnTo>
                <a:lnTo>
                  <a:pt x="254" y="183"/>
                </a:lnTo>
                <a:lnTo>
                  <a:pt x="254" y="182"/>
                </a:lnTo>
                <a:lnTo>
                  <a:pt x="254" y="183"/>
                </a:lnTo>
                <a:lnTo>
                  <a:pt x="255" y="182"/>
                </a:lnTo>
                <a:lnTo>
                  <a:pt x="256" y="182"/>
                </a:lnTo>
                <a:lnTo>
                  <a:pt x="256" y="182"/>
                </a:lnTo>
                <a:lnTo>
                  <a:pt x="258" y="180"/>
                </a:lnTo>
                <a:lnTo>
                  <a:pt x="258" y="179"/>
                </a:lnTo>
                <a:lnTo>
                  <a:pt x="258" y="179"/>
                </a:lnTo>
                <a:lnTo>
                  <a:pt x="259" y="178"/>
                </a:lnTo>
                <a:lnTo>
                  <a:pt x="259" y="176"/>
                </a:lnTo>
                <a:lnTo>
                  <a:pt x="260" y="175"/>
                </a:lnTo>
                <a:lnTo>
                  <a:pt x="260" y="175"/>
                </a:lnTo>
                <a:lnTo>
                  <a:pt x="260" y="175"/>
                </a:lnTo>
                <a:lnTo>
                  <a:pt x="262" y="175"/>
                </a:lnTo>
                <a:lnTo>
                  <a:pt x="262" y="175"/>
                </a:lnTo>
                <a:lnTo>
                  <a:pt x="263" y="173"/>
                </a:lnTo>
                <a:lnTo>
                  <a:pt x="264" y="173"/>
                </a:lnTo>
                <a:lnTo>
                  <a:pt x="264" y="173"/>
                </a:lnTo>
                <a:lnTo>
                  <a:pt x="266" y="175"/>
                </a:lnTo>
                <a:lnTo>
                  <a:pt x="267" y="172"/>
                </a:lnTo>
                <a:lnTo>
                  <a:pt x="270" y="172"/>
                </a:lnTo>
                <a:lnTo>
                  <a:pt x="271" y="172"/>
                </a:lnTo>
                <a:lnTo>
                  <a:pt x="273" y="172"/>
                </a:lnTo>
                <a:lnTo>
                  <a:pt x="275" y="172"/>
                </a:lnTo>
                <a:lnTo>
                  <a:pt x="277" y="172"/>
                </a:lnTo>
                <a:lnTo>
                  <a:pt x="284" y="172"/>
                </a:lnTo>
                <a:lnTo>
                  <a:pt x="286" y="172"/>
                </a:lnTo>
                <a:lnTo>
                  <a:pt x="288" y="172"/>
                </a:lnTo>
                <a:lnTo>
                  <a:pt x="288" y="173"/>
                </a:lnTo>
                <a:lnTo>
                  <a:pt x="289" y="173"/>
                </a:lnTo>
                <a:lnTo>
                  <a:pt x="289" y="173"/>
                </a:lnTo>
                <a:lnTo>
                  <a:pt x="290" y="173"/>
                </a:lnTo>
                <a:lnTo>
                  <a:pt x="292" y="173"/>
                </a:lnTo>
                <a:lnTo>
                  <a:pt x="292" y="172"/>
                </a:lnTo>
                <a:lnTo>
                  <a:pt x="292" y="172"/>
                </a:lnTo>
                <a:lnTo>
                  <a:pt x="292" y="172"/>
                </a:lnTo>
                <a:lnTo>
                  <a:pt x="292" y="172"/>
                </a:lnTo>
                <a:lnTo>
                  <a:pt x="293" y="171"/>
                </a:lnTo>
                <a:lnTo>
                  <a:pt x="293" y="169"/>
                </a:lnTo>
                <a:lnTo>
                  <a:pt x="294" y="169"/>
                </a:lnTo>
                <a:lnTo>
                  <a:pt x="296" y="169"/>
                </a:lnTo>
                <a:lnTo>
                  <a:pt x="296" y="169"/>
                </a:lnTo>
                <a:lnTo>
                  <a:pt x="297" y="169"/>
                </a:lnTo>
                <a:lnTo>
                  <a:pt x="297" y="169"/>
                </a:lnTo>
                <a:lnTo>
                  <a:pt x="297" y="169"/>
                </a:lnTo>
                <a:lnTo>
                  <a:pt x="297" y="168"/>
                </a:lnTo>
                <a:lnTo>
                  <a:pt x="297" y="168"/>
                </a:lnTo>
                <a:lnTo>
                  <a:pt x="299" y="167"/>
                </a:lnTo>
                <a:lnTo>
                  <a:pt x="299" y="167"/>
                </a:lnTo>
                <a:lnTo>
                  <a:pt x="303" y="168"/>
                </a:lnTo>
                <a:lnTo>
                  <a:pt x="304" y="168"/>
                </a:lnTo>
                <a:lnTo>
                  <a:pt x="305" y="167"/>
                </a:lnTo>
                <a:lnTo>
                  <a:pt x="307" y="167"/>
                </a:lnTo>
                <a:lnTo>
                  <a:pt x="308" y="167"/>
                </a:lnTo>
                <a:lnTo>
                  <a:pt x="309" y="167"/>
                </a:lnTo>
                <a:lnTo>
                  <a:pt x="313" y="168"/>
                </a:lnTo>
                <a:lnTo>
                  <a:pt x="315" y="168"/>
                </a:lnTo>
                <a:lnTo>
                  <a:pt x="316" y="169"/>
                </a:lnTo>
                <a:lnTo>
                  <a:pt x="316" y="169"/>
                </a:lnTo>
                <a:lnTo>
                  <a:pt x="316" y="169"/>
                </a:lnTo>
                <a:lnTo>
                  <a:pt x="316" y="169"/>
                </a:lnTo>
                <a:lnTo>
                  <a:pt x="316" y="168"/>
                </a:lnTo>
                <a:lnTo>
                  <a:pt x="316" y="167"/>
                </a:lnTo>
                <a:lnTo>
                  <a:pt x="315" y="167"/>
                </a:lnTo>
                <a:lnTo>
                  <a:pt x="315" y="165"/>
                </a:lnTo>
                <a:lnTo>
                  <a:pt x="315" y="164"/>
                </a:lnTo>
                <a:lnTo>
                  <a:pt x="315" y="163"/>
                </a:lnTo>
                <a:lnTo>
                  <a:pt x="315" y="163"/>
                </a:lnTo>
                <a:lnTo>
                  <a:pt x="315" y="160"/>
                </a:lnTo>
                <a:lnTo>
                  <a:pt x="315" y="160"/>
                </a:lnTo>
                <a:lnTo>
                  <a:pt x="315" y="160"/>
                </a:lnTo>
                <a:lnTo>
                  <a:pt x="315" y="160"/>
                </a:lnTo>
                <a:lnTo>
                  <a:pt x="315" y="158"/>
                </a:lnTo>
                <a:lnTo>
                  <a:pt x="315" y="158"/>
                </a:lnTo>
                <a:lnTo>
                  <a:pt x="318" y="158"/>
                </a:lnTo>
                <a:lnTo>
                  <a:pt x="318" y="158"/>
                </a:lnTo>
                <a:lnTo>
                  <a:pt x="319" y="157"/>
                </a:lnTo>
                <a:lnTo>
                  <a:pt x="320" y="156"/>
                </a:lnTo>
                <a:lnTo>
                  <a:pt x="322" y="156"/>
                </a:lnTo>
                <a:lnTo>
                  <a:pt x="322" y="156"/>
                </a:lnTo>
                <a:lnTo>
                  <a:pt x="323" y="153"/>
                </a:lnTo>
                <a:lnTo>
                  <a:pt x="324" y="153"/>
                </a:lnTo>
                <a:lnTo>
                  <a:pt x="326" y="152"/>
                </a:lnTo>
                <a:lnTo>
                  <a:pt x="326" y="152"/>
                </a:lnTo>
                <a:lnTo>
                  <a:pt x="327" y="150"/>
                </a:lnTo>
                <a:lnTo>
                  <a:pt x="327" y="150"/>
                </a:lnTo>
                <a:lnTo>
                  <a:pt x="327" y="150"/>
                </a:lnTo>
                <a:lnTo>
                  <a:pt x="327" y="149"/>
                </a:lnTo>
                <a:lnTo>
                  <a:pt x="327" y="149"/>
                </a:lnTo>
                <a:lnTo>
                  <a:pt x="327" y="149"/>
                </a:lnTo>
                <a:lnTo>
                  <a:pt x="328" y="149"/>
                </a:lnTo>
                <a:lnTo>
                  <a:pt x="328" y="148"/>
                </a:lnTo>
                <a:lnTo>
                  <a:pt x="328" y="148"/>
                </a:lnTo>
                <a:lnTo>
                  <a:pt x="328" y="146"/>
                </a:lnTo>
                <a:lnTo>
                  <a:pt x="330" y="146"/>
                </a:lnTo>
                <a:lnTo>
                  <a:pt x="331" y="146"/>
                </a:lnTo>
                <a:lnTo>
                  <a:pt x="334" y="146"/>
                </a:lnTo>
                <a:lnTo>
                  <a:pt x="334" y="146"/>
                </a:lnTo>
                <a:lnTo>
                  <a:pt x="335" y="148"/>
                </a:lnTo>
                <a:lnTo>
                  <a:pt x="335" y="148"/>
                </a:lnTo>
                <a:lnTo>
                  <a:pt x="335" y="148"/>
                </a:lnTo>
                <a:lnTo>
                  <a:pt x="337" y="148"/>
                </a:lnTo>
                <a:lnTo>
                  <a:pt x="337" y="148"/>
                </a:lnTo>
                <a:lnTo>
                  <a:pt x="337" y="148"/>
                </a:lnTo>
                <a:lnTo>
                  <a:pt x="337" y="148"/>
                </a:lnTo>
                <a:lnTo>
                  <a:pt x="338" y="148"/>
                </a:lnTo>
                <a:lnTo>
                  <a:pt x="339" y="146"/>
                </a:lnTo>
                <a:lnTo>
                  <a:pt x="339" y="146"/>
                </a:lnTo>
                <a:lnTo>
                  <a:pt x="338" y="145"/>
                </a:lnTo>
                <a:lnTo>
                  <a:pt x="338" y="145"/>
                </a:lnTo>
                <a:lnTo>
                  <a:pt x="337" y="145"/>
                </a:lnTo>
                <a:lnTo>
                  <a:pt x="337" y="145"/>
                </a:lnTo>
                <a:lnTo>
                  <a:pt x="339" y="143"/>
                </a:lnTo>
                <a:lnTo>
                  <a:pt x="339" y="143"/>
                </a:lnTo>
                <a:lnTo>
                  <a:pt x="339" y="142"/>
                </a:lnTo>
                <a:lnTo>
                  <a:pt x="339" y="142"/>
                </a:lnTo>
                <a:lnTo>
                  <a:pt x="339" y="142"/>
                </a:lnTo>
                <a:lnTo>
                  <a:pt x="338" y="142"/>
                </a:lnTo>
                <a:lnTo>
                  <a:pt x="338" y="141"/>
                </a:lnTo>
                <a:lnTo>
                  <a:pt x="338" y="139"/>
                </a:lnTo>
                <a:lnTo>
                  <a:pt x="339" y="139"/>
                </a:lnTo>
                <a:lnTo>
                  <a:pt x="341" y="138"/>
                </a:lnTo>
                <a:lnTo>
                  <a:pt x="341" y="137"/>
                </a:lnTo>
                <a:lnTo>
                  <a:pt x="339" y="135"/>
                </a:lnTo>
                <a:lnTo>
                  <a:pt x="339" y="135"/>
                </a:lnTo>
                <a:lnTo>
                  <a:pt x="338" y="137"/>
                </a:lnTo>
                <a:lnTo>
                  <a:pt x="337" y="137"/>
                </a:lnTo>
                <a:lnTo>
                  <a:pt x="337" y="135"/>
                </a:lnTo>
                <a:lnTo>
                  <a:pt x="337" y="134"/>
                </a:lnTo>
                <a:lnTo>
                  <a:pt x="337" y="134"/>
                </a:lnTo>
                <a:lnTo>
                  <a:pt x="337" y="134"/>
                </a:lnTo>
                <a:lnTo>
                  <a:pt x="337" y="134"/>
                </a:lnTo>
                <a:lnTo>
                  <a:pt x="337" y="134"/>
                </a:lnTo>
                <a:lnTo>
                  <a:pt x="335" y="133"/>
                </a:lnTo>
                <a:lnTo>
                  <a:pt x="335" y="133"/>
                </a:lnTo>
                <a:lnTo>
                  <a:pt x="337" y="130"/>
                </a:lnTo>
                <a:lnTo>
                  <a:pt x="337" y="130"/>
                </a:lnTo>
                <a:lnTo>
                  <a:pt x="337" y="130"/>
                </a:lnTo>
                <a:lnTo>
                  <a:pt x="338" y="128"/>
                </a:lnTo>
                <a:lnTo>
                  <a:pt x="338" y="127"/>
                </a:lnTo>
                <a:lnTo>
                  <a:pt x="339" y="127"/>
                </a:lnTo>
                <a:lnTo>
                  <a:pt x="338" y="126"/>
                </a:lnTo>
                <a:lnTo>
                  <a:pt x="337" y="123"/>
                </a:lnTo>
                <a:lnTo>
                  <a:pt x="337" y="123"/>
                </a:lnTo>
                <a:lnTo>
                  <a:pt x="337" y="122"/>
                </a:lnTo>
                <a:lnTo>
                  <a:pt x="337" y="122"/>
                </a:lnTo>
                <a:lnTo>
                  <a:pt x="337" y="122"/>
                </a:lnTo>
                <a:lnTo>
                  <a:pt x="337" y="122"/>
                </a:lnTo>
                <a:lnTo>
                  <a:pt x="337" y="122"/>
                </a:lnTo>
                <a:lnTo>
                  <a:pt x="337" y="122"/>
                </a:lnTo>
                <a:lnTo>
                  <a:pt x="337" y="120"/>
                </a:lnTo>
                <a:lnTo>
                  <a:pt x="337" y="118"/>
                </a:lnTo>
                <a:lnTo>
                  <a:pt x="337" y="118"/>
                </a:lnTo>
                <a:lnTo>
                  <a:pt x="338" y="118"/>
                </a:lnTo>
                <a:lnTo>
                  <a:pt x="338" y="118"/>
                </a:lnTo>
                <a:lnTo>
                  <a:pt x="339" y="119"/>
                </a:lnTo>
                <a:lnTo>
                  <a:pt x="345" y="116"/>
                </a:lnTo>
                <a:lnTo>
                  <a:pt x="346" y="115"/>
                </a:lnTo>
                <a:lnTo>
                  <a:pt x="348" y="115"/>
                </a:lnTo>
                <a:lnTo>
                  <a:pt x="346" y="111"/>
                </a:lnTo>
                <a:lnTo>
                  <a:pt x="348" y="111"/>
                </a:lnTo>
                <a:lnTo>
                  <a:pt x="349" y="111"/>
                </a:lnTo>
                <a:lnTo>
                  <a:pt x="349" y="109"/>
                </a:lnTo>
                <a:lnTo>
                  <a:pt x="349" y="108"/>
                </a:lnTo>
                <a:lnTo>
                  <a:pt x="349" y="107"/>
                </a:lnTo>
                <a:lnTo>
                  <a:pt x="348" y="107"/>
                </a:lnTo>
                <a:lnTo>
                  <a:pt x="348" y="107"/>
                </a:lnTo>
                <a:lnTo>
                  <a:pt x="348" y="105"/>
                </a:lnTo>
                <a:lnTo>
                  <a:pt x="348" y="103"/>
                </a:lnTo>
                <a:lnTo>
                  <a:pt x="346" y="103"/>
                </a:lnTo>
                <a:lnTo>
                  <a:pt x="345" y="101"/>
                </a:lnTo>
                <a:lnTo>
                  <a:pt x="343" y="101"/>
                </a:lnTo>
                <a:lnTo>
                  <a:pt x="341" y="100"/>
                </a:lnTo>
                <a:lnTo>
                  <a:pt x="339" y="101"/>
                </a:lnTo>
                <a:lnTo>
                  <a:pt x="337" y="100"/>
                </a:lnTo>
                <a:lnTo>
                  <a:pt x="335" y="100"/>
                </a:lnTo>
                <a:lnTo>
                  <a:pt x="335" y="98"/>
                </a:lnTo>
                <a:lnTo>
                  <a:pt x="337" y="97"/>
                </a:lnTo>
                <a:lnTo>
                  <a:pt x="337" y="97"/>
                </a:lnTo>
                <a:lnTo>
                  <a:pt x="338" y="97"/>
                </a:lnTo>
                <a:lnTo>
                  <a:pt x="338" y="97"/>
                </a:lnTo>
                <a:lnTo>
                  <a:pt x="338" y="97"/>
                </a:lnTo>
                <a:lnTo>
                  <a:pt x="338" y="97"/>
                </a:lnTo>
                <a:lnTo>
                  <a:pt x="339" y="97"/>
                </a:lnTo>
                <a:lnTo>
                  <a:pt x="341" y="96"/>
                </a:lnTo>
                <a:lnTo>
                  <a:pt x="341" y="96"/>
                </a:lnTo>
                <a:lnTo>
                  <a:pt x="341" y="94"/>
                </a:lnTo>
                <a:lnTo>
                  <a:pt x="341" y="94"/>
                </a:lnTo>
                <a:lnTo>
                  <a:pt x="342" y="93"/>
                </a:lnTo>
                <a:lnTo>
                  <a:pt x="343" y="93"/>
                </a:lnTo>
                <a:lnTo>
                  <a:pt x="345" y="93"/>
                </a:lnTo>
                <a:lnTo>
                  <a:pt x="349" y="94"/>
                </a:lnTo>
                <a:lnTo>
                  <a:pt x="350" y="94"/>
                </a:lnTo>
                <a:lnTo>
                  <a:pt x="350" y="96"/>
                </a:lnTo>
                <a:lnTo>
                  <a:pt x="350" y="96"/>
                </a:lnTo>
                <a:lnTo>
                  <a:pt x="350" y="97"/>
                </a:lnTo>
                <a:lnTo>
                  <a:pt x="352" y="97"/>
                </a:lnTo>
                <a:lnTo>
                  <a:pt x="352" y="97"/>
                </a:lnTo>
                <a:lnTo>
                  <a:pt x="354" y="98"/>
                </a:lnTo>
                <a:lnTo>
                  <a:pt x="354" y="98"/>
                </a:lnTo>
                <a:lnTo>
                  <a:pt x="356" y="97"/>
                </a:lnTo>
                <a:lnTo>
                  <a:pt x="357" y="96"/>
                </a:lnTo>
                <a:lnTo>
                  <a:pt x="357" y="96"/>
                </a:lnTo>
                <a:lnTo>
                  <a:pt x="358" y="97"/>
                </a:lnTo>
                <a:lnTo>
                  <a:pt x="360" y="97"/>
                </a:lnTo>
                <a:lnTo>
                  <a:pt x="364" y="97"/>
                </a:lnTo>
                <a:lnTo>
                  <a:pt x="367" y="96"/>
                </a:lnTo>
                <a:lnTo>
                  <a:pt x="368" y="96"/>
                </a:lnTo>
                <a:lnTo>
                  <a:pt x="368" y="96"/>
                </a:lnTo>
                <a:lnTo>
                  <a:pt x="367" y="94"/>
                </a:lnTo>
                <a:lnTo>
                  <a:pt x="367" y="94"/>
                </a:lnTo>
                <a:lnTo>
                  <a:pt x="367" y="92"/>
                </a:lnTo>
                <a:lnTo>
                  <a:pt x="367" y="90"/>
                </a:lnTo>
                <a:lnTo>
                  <a:pt x="367" y="89"/>
                </a:lnTo>
                <a:lnTo>
                  <a:pt x="367" y="89"/>
                </a:lnTo>
                <a:lnTo>
                  <a:pt x="367" y="88"/>
                </a:lnTo>
                <a:lnTo>
                  <a:pt x="367" y="86"/>
                </a:lnTo>
                <a:lnTo>
                  <a:pt x="365" y="86"/>
                </a:lnTo>
                <a:lnTo>
                  <a:pt x="365" y="86"/>
                </a:lnTo>
                <a:lnTo>
                  <a:pt x="364" y="85"/>
                </a:lnTo>
                <a:lnTo>
                  <a:pt x="364" y="85"/>
                </a:lnTo>
                <a:lnTo>
                  <a:pt x="365" y="85"/>
                </a:lnTo>
                <a:lnTo>
                  <a:pt x="367" y="83"/>
                </a:lnTo>
                <a:lnTo>
                  <a:pt x="368" y="83"/>
                </a:lnTo>
                <a:lnTo>
                  <a:pt x="368" y="82"/>
                </a:lnTo>
                <a:lnTo>
                  <a:pt x="368" y="82"/>
                </a:lnTo>
                <a:lnTo>
                  <a:pt x="368" y="81"/>
                </a:lnTo>
                <a:lnTo>
                  <a:pt x="368" y="81"/>
                </a:lnTo>
                <a:lnTo>
                  <a:pt x="368" y="79"/>
                </a:lnTo>
                <a:lnTo>
                  <a:pt x="368" y="79"/>
                </a:lnTo>
                <a:lnTo>
                  <a:pt x="368" y="79"/>
                </a:lnTo>
                <a:lnTo>
                  <a:pt x="368" y="79"/>
                </a:lnTo>
                <a:lnTo>
                  <a:pt x="368" y="79"/>
                </a:lnTo>
                <a:lnTo>
                  <a:pt x="368" y="79"/>
                </a:lnTo>
                <a:lnTo>
                  <a:pt x="369" y="78"/>
                </a:lnTo>
                <a:lnTo>
                  <a:pt x="369" y="78"/>
                </a:lnTo>
                <a:lnTo>
                  <a:pt x="369" y="78"/>
                </a:lnTo>
                <a:lnTo>
                  <a:pt x="368" y="77"/>
                </a:lnTo>
                <a:lnTo>
                  <a:pt x="372" y="74"/>
                </a:lnTo>
                <a:close/>
              </a:path>
            </a:pathLst>
          </a:custGeom>
          <a:solidFill>
            <a:schemeClr val="bg1"/>
          </a:solidFill>
          <a:ln w="12700" cap="flat">
            <a:solidFill>
              <a:srgbClr val="D5005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Ellipse 90">
            <a:extLst>
              <a:ext uri="{FF2B5EF4-FFF2-40B4-BE49-F238E27FC236}">
                <a16:creationId xmlns:a16="http://schemas.microsoft.com/office/drawing/2014/main" id="{B6237A45-07C0-4E0B-BF8C-366930CD41E9}"/>
              </a:ext>
            </a:extLst>
          </p:cNvPr>
          <p:cNvSpPr/>
          <p:nvPr/>
        </p:nvSpPr>
        <p:spPr>
          <a:xfrm>
            <a:off x="10731052" y="1344903"/>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92" name="Ellipse 91">
            <a:extLst>
              <a:ext uri="{FF2B5EF4-FFF2-40B4-BE49-F238E27FC236}">
                <a16:creationId xmlns:a16="http://schemas.microsoft.com/office/drawing/2014/main" id="{D04EDCA4-E9E4-4062-8E4D-5DCAE50248D7}"/>
              </a:ext>
            </a:extLst>
          </p:cNvPr>
          <p:cNvSpPr/>
          <p:nvPr/>
        </p:nvSpPr>
        <p:spPr>
          <a:xfrm>
            <a:off x="10700021" y="542519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pic>
        <p:nvPicPr>
          <p:cNvPr id="52" name="Grafik 51">
            <a:extLst>
              <a:ext uri="{FF2B5EF4-FFF2-40B4-BE49-F238E27FC236}">
                <a16:creationId xmlns:a16="http://schemas.microsoft.com/office/drawing/2014/main" id="{2479BEB0-74B1-4C08-8482-A5C24C9EE90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9055" y="654619"/>
            <a:ext cx="385718" cy="540000"/>
          </a:xfrm>
          <a:prstGeom prst="rect">
            <a:avLst/>
          </a:prstGeom>
        </p:spPr>
      </p:pic>
      <p:sp>
        <p:nvSpPr>
          <p:cNvPr id="4" name="Foliennummernplatzhalter 3">
            <a:extLst>
              <a:ext uri="{FF2B5EF4-FFF2-40B4-BE49-F238E27FC236}">
                <a16:creationId xmlns:a16="http://schemas.microsoft.com/office/drawing/2014/main" id="{4C04E5B6-9EA2-42D3-B026-C8F645803FF2}"/>
              </a:ext>
            </a:extLst>
          </p:cNvPr>
          <p:cNvSpPr>
            <a:spLocks noGrp="1"/>
          </p:cNvSpPr>
          <p:nvPr>
            <p:ph type="sldNum" sz="quarter" idx="4"/>
          </p:nvPr>
        </p:nvSpPr>
        <p:spPr/>
        <p:txBody>
          <a:bodyPr/>
          <a:lstStyle/>
          <a:p>
            <a:fld id="{4034BEE3-566C-4068-A777-C3A4762E861B}" type="slidenum">
              <a:rPr lang="en-GB" smtClean="0"/>
              <a:pPr/>
              <a:t>24</a:t>
            </a:fld>
            <a:endParaRPr lang="en-GB" dirty="0"/>
          </a:p>
        </p:txBody>
      </p:sp>
    </p:spTree>
    <p:extLst>
      <p:ext uri="{BB962C8B-B14F-4D97-AF65-F5344CB8AC3E}">
        <p14:creationId xmlns:p14="http://schemas.microsoft.com/office/powerpoint/2010/main" val="7280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61%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50%</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37%</a:t>
                      </a:r>
                      <a:r>
                        <a:rPr lang="en-US" sz="1200" b="0" noProof="0" dirty="0"/>
                        <a:t> (average 41%) </a:t>
                      </a:r>
                      <a:r>
                        <a:rPr lang="en-US" sz="1200" b="1" noProof="1"/>
                        <a:t>Eternal life </a:t>
                      </a:r>
                      <a:r>
                        <a:rPr lang="en-US" sz="1200" noProof="1"/>
                        <a:t>sounds like hocus pocus, </a:t>
                      </a:r>
                      <a:r>
                        <a:rPr lang="en-US" sz="1200" b="1" noProof="1"/>
                        <a:t>39%</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46%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38%</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90%</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27%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3%</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11%</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55%</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45%</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25%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57%</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93%</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82%</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72%</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29%</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35%</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25</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115" name="Textfeld 114">
            <a:extLst>
              <a:ext uri="{FF2B5EF4-FFF2-40B4-BE49-F238E27FC236}">
                <a16:creationId xmlns:a16="http://schemas.microsoft.com/office/drawing/2014/main" id="{41D53A43-F66F-429D-8F18-2782A3F760C2}"/>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1A4F39D8-446A-418C-9E16-30D3611BFB32}"/>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A1BD1A52-5C01-439D-AB50-2EDBC3D46E06}"/>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122" name="Gerader Verbinder 121">
            <a:extLst>
              <a:ext uri="{FF2B5EF4-FFF2-40B4-BE49-F238E27FC236}">
                <a16:creationId xmlns:a16="http://schemas.microsoft.com/office/drawing/2014/main" id="{9AB8E2B3-DB80-4777-89FF-70A4671FD834}"/>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3" name="Textfeld 122">
            <a:extLst>
              <a:ext uri="{FF2B5EF4-FFF2-40B4-BE49-F238E27FC236}">
                <a16:creationId xmlns:a16="http://schemas.microsoft.com/office/drawing/2014/main" id="{9897E4BB-916D-4F0C-BA51-63D7C334B41E}"/>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24" name="Group 236">
            <a:extLst>
              <a:ext uri="{FF2B5EF4-FFF2-40B4-BE49-F238E27FC236}">
                <a16:creationId xmlns:a16="http://schemas.microsoft.com/office/drawing/2014/main" id="{581D732A-11CE-4BD8-8084-3D65D594BF87}"/>
              </a:ext>
            </a:extLst>
          </p:cNvPr>
          <p:cNvGrpSpPr>
            <a:grpSpLocks noChangeAspect="1"/>
          </p:cNvGrpSpPr>
          <p:nvPr/>
        </p:nvGrpSpPr>
        <p:grpSpPr bwMode="auto">
          <a:xfrm>
            <a:off x="3433739" y="6332243"/>
            <a:ext cx="266344" cy="265587"/>
            <a:chOff x="2616" y="2049"/>
            <a:chExt cx="352" cy="351"/>
          </a:xfrm>
        </p:grpSpPr>
        <p:sp>
          <p:nvSpPr>
            <p:cNvPr id="125" name="Freeform 237">
              <a:extLst>
                <a:ext uri="{FF2B5EF4-FFF2-40B4-BE49-F238E27FC236}">
                  <a16:creationId xmlns:a16="http://schemas.microsoft.com/office/drawing/2014/main" id="{03754AAA-96F3-422C-8188-B7037FCD346D}"/>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6" name="Freeform 238">
              <a:extLst>
                <a:ext uri="{FF2B5EF4-FFF2-40B4-BE49-F238E27FC236}">
                  <a16:creationId xmlns:a16="http://schemas.microsoft.com/office/drawing/2014/main" id="{5544E87C-5FDA-455B-A130-BDD778C08F85}"/>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130" name="Grafik 129">
            <a:extLst>
              <a:ext uri="{FF2B5EF4-FFF2-40B4-BE49-F238E27FC236}">
                <a16:creationId xmlns:a16="http://schemas.microsoft.com/office/drawing/2014/main" id="{365F8902-BBB1-48A6-A5D8-49A1F0B7E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31" name="Graphic 5">
            <a:extLst>
              <a:ext uri="{FF2B5EF4-FFF2-40B4-BE49-F238E27FC236}">
                <a16:creationId xmlns:a16="http://schemas.microsoft.com/office/drawing/2014/main" id="{7D734FCA-98E7-4741-82E5-0279448D38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32" name="Graphic 11">
            <a:extLst>
              <a:ext uri="{FF2B5EF4-FFF2-40B4-BE49-F238E27FC236}">
                <a16:creationId xmlns:a16="http://schemas.microsoft.com/office/drawing/2014/main" id="{466A68C1-CB72-4F81-AB5E-67EB415ED0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61" name="Ellipse 60">
            <a:extLst>
              <a:ext uri="{FF2B5EF4-FFF2-40B4-BE49-F238E27FC236}">
                <a16:creationId xmlns:a16="http://schemas.microsoft.com/office/drawing/2014/main" id="{3296D2D7-4E0A-4A9A-9690-8B9D73674893}"/>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5F261873-5F3B-48B0-A2E9-680E44BE609F}"/>
              </a:ext>
            </a:extLst>
          </p:cNvPr>
          <p:cNvSpPr txBox="1">
            <a:spLocks/>
          </p:cNvSpPr>
          <p:nvPr/>
        </p:nvSpPr>
        <p:spPr>
          <a:xfrm>
            <a:off x="542544" y="719380"/>
            <a:ext cx="539845" cy="70593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accent2">
                    <a:lumMod val="50000"/>
                  </a:schemeClr>
                </a:solidFill>
                <a:latin typeface="+mj-lt"/>
                <a:ea typeface="+mj-ea"/>
                <a:cs typeface="+mj-cs"/>
              </a:defRPr>
            </a:lvl1pPr>
          </a:lstStyle>
          <a:p>
            <a:r>
              <a:rPr lang="en-US" dirty="0"/>
              <a:t>AUT</a:t>
            </a:r>
          </a:p>
        </p:txBody>
      </p:sp>
      <p:sp>
        <p:nvSpPr>
          <p:cNvPr id="73" name="Textfeld 72">
            <a:extLst>
              <a:ext uri="{FF2B5EF4-FFF2-40B4-BE49-F238E27FC236}">
                <a16:creationId xmlns:a16="http://schemas.microsoft.com/office/drawing/2014/main" id="{C562CF22-FD6F-430C-AE98-CFA37FA65986}"/>
              </a:ext>
            </a:extLst>
          </p:cNvPr>
          <p:cNvSpPr txBox="1"/>
          <p:nvPr/>
        </p:nvSpPr>
        <p:spPr>
          <a:xfrm>
            <a:off x="6925082" y="6257462"/>
            <a:ext cx="697627" cy="230832"/>
          </a:xfrm>
          <a:prstGeom prst="rect">
            <a:avLst/>
          </a:prstGeom>
          <a:noFill/>
        </p:spPr>
        <p:txBody>
          <a:bodyPr wrap="none" rtlCol="0">
            <a:spAutoFit/>
          </a:bodyPr>
          <a:lstStyle/>
          <a:p>
            <a:r>
              <a:rPr lang="en-US" sz="900" dirty="0"/>
              <a:t>48% Male</a:t>
            </a:r>
          </a:p>
        </p:txBody>
      </p:sp>
      <p:sp>
        <p:nvSpPr>
          <p:cNvPr id="74" name="Textfeld 73">
            <a:extLst>
              <a:ext uri="{FF2B5EF4-FFF2-40B4-BE49-F238E27FC236}">
                <a16:creationId xmlns:a16="http://schemas.microsoft.com/office/drawing/2014/main" id="{9441593A-6C16-4F17-8390-296E5123D680}"/>
              </a:ext>
            </a:extLst>
          </p:cNvPr>
          <p:cNvSpPr txBox="1"/>
          <p:nvPr/>
        </p:nvSpPr>
        <p:spPr>
          <a:xfrm>
            <a:off x="6925082" y="6459674"/>
            <a:ext cx="832279" cy="230832"/>
          </a:xfrm>
          <a:prstGeom prst="rect">
            <a:avLst/>
          </a:prstGeom>
          <a:noFill/>
        </p:spPr>
        <p:txBody>
          <a:bodyPr wrap="none" rtlCol="0">
            <a:spAutoFit/>
          </a:bodyPr>
          <a:lstStyle/>
          <a:p>
            <a:r>
              <a:rPr lang="en-US" sz="900" dirty="0"/>
              <a:t>52% Female</a:t>
            </a:r>
          </a:p>
        </p:txBody>
      </p:sp>
      <p:sp>
        <p:nvSpPr>
          <p:cNvPr id="75" name="Textfeld 74">
            <a:extLst>
              <a:ext uri="{FF2B5EF4-FFF2-40B4-BE49-F238E27FC236}">
                <a16:creationId xmlns:a16="http://schemas.microsoft.com/office/drawing/2014/main" id="{21931C77-D4DD-45A4-B3C5-B0B744F42950}"/>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78" name="Textfeld 77">
            <a:extLst>
              <a:ext uri="{FF2B5EF4-FFF2-40B4-BE49-F238E27FC236}">
                <a16:creationId xmlns:a16="http://schemas.microsoft.com/office/drawing/2014/main" id="{CAF38034-6E37-49BE-AAC8-CFCC01C2E988}"/>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80" name="Freeform 77">
            <a:extLst>
              <a:ext uri="{FF2B5EF4-FFF2-40B4-BE49-F238E27FC236}">
                <a16:creationId xmlns:a16="http://schemas.microsoft.com/office/drawing/2014/main" id="{4B21A299-E5DB-4E0B-87FF-8B60A94FEA64}"/>
              </a:ext>
            </a:extLst>
          </p:cNvPr>
          <p:cNvSpPr>
            <a:spLocks/>
          </p:cNvSpPr>
          <p:nvPr/>
        </p:nvSpPr>
        <p:spPr bwMode="auto">
          <a:xfrm>
            <a:off x="581713" y="873552"/>
            <a:ext cx="1166990" cy="579573"/>
          </a:xfrm>
          <a:custGeom>
            <a:avLst/>
            <a:gdLst>
              <a:gd name="T0" fmla="*/ 363 w 372"/>
              <a:gd name="T1" fmla="*/ 62 h 191"/>
              <a:gd name="T2" fmla="*/ 360 w 372"/>
              <a:gd name="T3" fmla="*/ 51 h 191"/>
              <a:gd name="T4" fmla="*/ 360 w 372"/>
              <a:gd name="T5" fmla="*/ 37 h 191"/>
              <a:gd name="T6" fmla="*/ 348 w 372"/>
              <a:gd name="T7" fmla="*/ 21 h 191"/>
              <a:gd name="T8" fmla="*/ 333 w 372"/>
              <a:gd name="T9" fmla="*/ 21 h 191"/>
              <a:gd name="T10" fmla="*/ 309 w 372"/>
              <a:gd name="T11" fmla="*/ 13 h 191"/>
              <a:gd name="T12" fmla="*/ 285 w 372"/>
              <a:gd name="T13" fmla="*/ 3 h 191"/>
              <a:gd name="T14" fmla="*/ 270 w 372"/>
              <a:gd name="T15" fmla="*/ 2 h 191"/>
              <a:gd name="T16" fmla="*/ 264 w 372"/>
              <a:gd name="T17" fmla="*/ 19 h 191"/>
              <a:gd name="T18" fmla="*/ 249 w 372"/>
              <a:gd name="T19" fmla="*/ 32 h 191"/>
              <a:gd name="T20" fmla="*/ 236 w 372"/>
              <a:gd name="T21" fmla="*/ 33 h 191"/>
              <a:gd name="T22" fmla="*/ 219 w 372"/>
              <a:gd name="T23" fmla="*/ 26 h 191"/>
              <a:gd name="T24" fmla="*/ 209 w 372"/>
              <a:gd name="T25" fmla="*/ 25 h 191"/>
              <a:gd name="T26" fmla="*/ 200 w 372"/>
              <a:gd name="T27" fmla="*/ 33 h 191"/>
              <a:gd name="T28" fmla="*/ 191 w 372"/>
              <a:gd name="T29" fmla="*/ 44 h 191"/>
              <a:gd name="T30" fmla="*/ 160 w 372"/>
              <a:gd name="T31" fmla="*/ 64 h 191"/>
              <a:gd name="T32" fmla="*/ 165 w 372"/>
              <a:gd name="T33" fmla="*/ 79 h 191"/>
              <a:gd name="T34" fmla="*/ 170 w 372"/>
              <a:gd name="T35" fmla="*/ 96 h 191"/>
              <a:gd name="T36" fmla="*/ 170 w 372"/>
              <a:gd name="T37" fmla="*/ 108 h 191"/>
              <a:gd name="T38" fmla="*/ 162 w 372"/>
              <a:gd name="T39" fmla="*/ 108 h 191"/>
              <a:gd name="T40" fmla="*/ 147 w 372"/>
              <a:gd name="T41" fmla="*/ 101 h 191"/>
              <a:gd name="T42" fmla="*/ 132 w 372"/>
              <a:gd name="T43" fmla="*/ 97 h 191"/>
              <a:gd name="T44" fmla="*/ 131 w 372"/>
              <a:gd name="T45" fmla="*/ 101 h 191"/>
              <a:gd name="T46" fmla="*/ 100 w 372"/>
              <a:gd name="T47" fmla="*/ 109 h 191"/>
              <a:gd name="T48" fmla="*/ 83 w 372"/>
              <a:gd name="T49" fmla="*/ 119 h 191"/>
              <a:gd name="T50" fmla="*/ 67 w 372"/>
              <a:gd name="T51" fmla="*/ 109 h 191"/>
              <a:gd name="T52" fmla="*/ 46 w 372"/>
              <a:gd name="T53" fmla="*/ 108 h 191"/>
              <a:gd name="T54" fmla="*/ 45 w 372"/>
              <a:gd name="T55" fmla="*/ 112 h 191"/>
              <a:gd name="T56" fmla="*/ 31 w 372"/>
              <a:gd name="T57" fmla="*/ 127 h 191"/>
              <a:gd name="T58" fmla="*/ 29 w 372"/>
              <a:gd name="T59" fmla="*/ 120 h 191"/>
              <a:gd name="T60" fmla="*/ 23 w 372"/>
              <a:gd name="T61" fmla="*/ 111 h 191"/>
              <a:gd name="T62" fmla="*/ 12 w 372"/>
              <a:gd name="T63" fmla="*/ 104 h 191"/>
              <a:gd name="T64" fmla="*/ 4 w 372"/>
              <a:gd name="T65" fmla="*/ 122 h 191"/>
              <a:gd name="T66" fmla="*/ 3 w 372"/>
              <a:gd name="T67" fmla="*/ 142 h 191"/>
              <a:gd name="T68" fmla="*/ 27 w 372"/>
              <a:gd name="T69" fmla="*/ 157 h 191"/>
              <a:gd name="T70" fmla="*/ 42 w 372"/>
              <a:gd name="T71" fmla="*/ 146 h 191"/>
              <a:gd name="T72" fmla="*/ 60 w 372"/>
              <a:gd name="T73" fmla="*/ 160 h 191"/>
              <a:gd name="T74" fmla="*/ 71 w 372"/>
              <a:gd name="T75" fmla="*/ 163 h 191"/>
              <a:gd name="T76" fmla="*/ 89 w 372"/>
              <a:gd name="T77" fmla="*/ 148 h 191"/>
              <a:gd name="T78" fmla="*/ 98 w 372"/>
              <a:gd name="T79" fmla="*/ 148 h 191"/>
              <a:gd name="T80" fmla="*/ 121 w 372"/>
              <a:gd name="T81" fmla="*/ 143 h 191"/>
              <a:gd name="T82" fmla="*/ 128 w 372"/>
              <a:gd name="T83" fmla="*/ 153 h 191"/>
              <a:gd name="T84" fmla="*/ 136 w 372"/>
              <a:gd name="T85" fmla="*/ 163 h 191"/>
              <a:gd name="T86" fmla="*/ 157 w 372"/>
              <a:gd name="T87" fmla="*/ 172 h 191"/>
              <a:gd name="T88" fmla="*/ 203 w 372"/>
              <a:gd name="T89" fmla="*/ 180 h 191"/>
              <a:gd name="T90" fmla="*/ 236 w 372"/>
              <a:gd name="T91" fmla="*/ 187 h 191"/>
              <a:gd name="T92" fmla="*/ 248 w 372"/>
              <a:gd name="T93" fmla="*/ 187 h 191"/>
              <a:gd name="T94" fmla="*/ 258 w 372"/>
              <a:gd name="T95" fmla="*/ 179 h 191"/>
              <a:gd name="T96" fmla="*/ 277 w 372"/>
              <a:gd name="T97" fmla="*/ 172 h 191"/>
              <a:gd name="T98" fmla="*/ 297 w 372"/>
              <a:gd name="T99" fmla="*/ 169 h 191"/>
              <a:gd name="T100" fmla="*/ 316 w 372"/>
              <a:gd name="T101" fmla="*/ 169 h 191"/>
              <a:gd name="T102" fmla="*/ 322 w 372"/>
              <a:gd name="T103" fmla="*/ 156 h 191"/>
              <a:gd name="T104" fmla="*/ 334 w 372"/>
              <a:gd name="T105" fmla="*/ 146 h 191"/>
              <a:gd name="T106" fmla="*/ 339 w 372"/>
              <a:gd name="T107" fmla="*/ 142 h 191"/>
              <a:gd name="T108" fmla="*/ 337 w 372"/>
              <a:gd name="T109" fmla="*/ 134 h 191"/>
              <a:gd name="T110" fmla="*/ 337 w 372"/>
              <a:gd name="T111" fmla="*/ 120 h 191"/>
              <a:gd name="T112" fmla="*/ 348 w 372"/>
              <a:gd name="T113" fmla="*/ 103 h 191"/>
              <a:gd name="T114" fmla="*/ 341 w 372"/>
              <a:gd name="T115" fmla="*/ 94 h 191"/>
              <a:gd name="T116" fmla="*/ 360 w 372"/>
              <a:gd name="T117" fmla="*/ 97 h 191"/>
              <a:gd name="T118" fmla="*/ 367 w 372"/>
              <a:gd name="T119" fmla="*/ 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191">
                <a:moveTo>
                  <a:pt x="372" y="74"/>
                </a:moveTo>
                <a:lnTo>
                  <a:pt x="371" y="74"/>
                </a:lnTo>
                <a:lnTo>
                  <a:pt x="369" y="73"/>
                </a:lnTo>
                <a:lnTo>
                  <a:pt x="368" y="73"/>
                </a:lnTo>
                <a:lnTo>
                  <a:pt x="368" y="71"/>
                </a:lnTo>
                <a:lnTo>
                  <a:pt x="368" y="70"/>
                </a:lnTo>
                <a:lnTo>
                  <a:pt x="367" y="70"/>
                </a:lnTo>
                <a:lnTo>
                  <a:pt x="368" y="68"/>
                </a:lnTo>
                <a:lnTo>
                  <a:pt x="368" y="68"/>
                </a:lnTo>
                <a:lnTo>
                  <a:pt x="368" y="67"/>
                </a:lnTo>
                <a:lnTo>
                  <a:pt x="368" y="67"/>
                </a:lnTo>
                <a:lnTo>
                  <a:pt x="368" y="67"/>
                </a:lnTo>
                <a:lnTo>
                  <a:pt x="367" y="66"/>
                </a:lnTo>
                <a:lnTo>
                  <a:pt x="367" y="64"/>
                </a:lnTo>
                <a:lnTo>
                  <a:pt x="365" y="64"/>
                </a:lnTo>
                <a:lnTo>
                  <a:pt x="365" y="64"/>
                </a:lnTo>
                <a:lnTo>
                  <a:pt x="364" y="63"/>
                </a:lnTo>
                <a:lnTo>
                  <a:pt x="363" y="62"/>
                </a:lnTo>
                <a:lnTo>
                  <a:pt x="363" y="60"/>
                </a:lnTo>
                <a:lnTo>
                  <a:pt x="363" y="59"/>
                </a:lnTo>
                <a:lnTo>
                  <a:pt x="363" y="56"/>
                </a:lnTo>
                <a:lnTo>
                  <a:pt x="363" y="56"/>
                </a:lnTo>
                <a:lnTo>
                  <a:pt x="363" y="55"/>
                </a:lnTo>
                <a:lnTo>
                  <a:pt x="363" y="55"/>
                </a:lnTo>
                <a:lnTo>
                  <a:pt x="363" y="55"/>
                </a:lnTo>
                <a:lnTo>
                  <a:pt x="361" y="55"/>
                </a:lnTo>
                <a:lnTo>
                  <a:pt x="361" y="54"/>
                </a:lnTo>
                <a:lnTo>
                  <a:pt x="361" y="54"/>
                </a:lnTo>
                <a:lnTo>
                  <a:pt x="360" y="54"/>
                </a:lnTo>
                <a:lnTo>
                  <a:pt x="360" y="54"/>
                </a:lnTo>
                <a:lnTo>
                  <a:pt x="360" y="52"/>
                </a:lnTo>
                <a:lnTo>
                  <a:pt x="360" y="52"/>
                </a:lnTo>
                <a:lnTo>
                  <a:pt x="360" y="52"/>
                </a:lnTo>
                <a:lnTo>
                  <a:pt x="360" y="52"/>
                </a:lnTo>
                <a:lnTo>
                  <a:pt x="360" y="52"/>
                </a:lnTo>
                <a:lnTo>
                  <a:pt x="360" y="51"/>
                </a:lnTo>
                <a:lnTo>
                  <a:pt x="360" y="51"/>
                </a:lnTo>
                <a:lnTo>
                  <a:pt x="360" y="51"/>
                </a:lnTo>
                <a:lnTo>
                  <a:pt x="360" y="49"/>
                </a:lnTo>
                <a:lnTo>
                  <a:pt x="358" y="49"/>
                </a:lnTo>
                <a:lnTo>
                  <a:pt x="358" y="49"/>
                </a:lnTo>
                <a:lnTo>
                  <a:pt x="358" y="49"/>
                </a:lnTo>
                <a:lnTo>
                  <a:pt x="357" y="49"/>
                </a:lnTo>
                <a:lnTo>
                  <a:pt x="357" y="48"/>
                </a:lnTo>
                <a:lnTo>
                  <a:pt x="357" y="48"/>
                </a:lnTo>
                <a:lnTo>
                  <a:pt x="357" y="47"/>
                </a:lnTo>
                <a:lnTo>
                  <a:pt x="357" y="47"/>
                </a:lnTo>
                <a:lnTo>
                  <a:pt x="357" y="47"/>
                </a:lnTo>
                <a:lnTo>
                  <a:pt x="357" y="47"/>
                </a:lnTo>
                <a:lnTo>
                  <a:pt x="357" y="43"/>
                </a:lnTo>
                <a:lnTo>
                  <a:pt x="358" y="41"/>
                </a:lnTo>
                <a:lnTo>
                  <a:pt x="358" y="40"/>
                </a:lnTo>
                <a:lnTo>
                  <a:pt x="360" y="39"/>
                </a:lnTo>
                <a:lnTo>
                  <a:pt x="360" y="37"/>
                </a:lnTo>
                <a:lnTo>
                  <a:pt x="360" y="37"/>
                </a:lnTo>
                <a:lnTo>
                  <a:pt x="361" y="36"/>
                </a:lnTo>
                <a:lnTo>
                  <a:pt x="361" y="36"/>
                </a:lnTo>
                <a:lnTo>
                  <a:pt x="363" y="34"/>
                </a:lnTo>
                <a:lnTo>
                  <a:pt x="363" y="34"/>
                </a:lnTo>
                <a:lnTo>
                  <a:pt x="361" y="30"/>
                </a:lnTo>
                <a:lnTo>
                  <a:pt x="360" y="29"/>
                </a:lnTo>
                <a:lnTo>
                  <a:pt x="360" y="24"/>
                </a:lnTo>
                <a:lnTo>
                  <a:pt x="358" y="22"/>
                </a:lnTo>
                <a:lnTo>
                  <a:pt x="357" y="22"/>
                </a:lnTo>
                <a:lnTo>
                  <a:pt x="356" y="22"/>
                </a:lnTo>
                <a:lnTo>
                  <a:pt x="354" y="24"/>
                </a:lnTo>
                <a:lnTo>
                  <a:pt x="353" y="22"/>
                </a:lnTo>
                <a:lnTo>
                  <a:pt x="352" y="21"/>
                </a:lnTo>
                <a:lnTo>
                  <a:pt x="352" y="21"/>
                </a:lnTo>
                <a:lnTo>
                  <a:pt x="349" y="21"/>
                </a:lnTo>
                <a:lnTo>
                  <a:pt x="349" y="21"/>
                </a:lnTo>
                <a:lnTo>
                  <a:pt x="348" y="21"/>
                </a:lnTo>
                <a:lnTo>
                  <a:pt x="348" y="19"/>
                </a:lnTo>
                <a:lnTo>
                  <a:pt x="348" y="18"/>
                </a:lnTo>
                <a:lnTo>
                  <a:pt x="348" y="18"/>
                </a:lnTo>
                <a:lnTo>
                  <a:pt x="346" y="18"/>
                </a:lnTo>
                <a:lnTo>
                  <a:pt x="345" y="17"/>
                </a:lnTo>
                <a:lnTo>
                  <a:pt x="342" y="17"/>
                </a:lnTo>
                <a:lnTo>
                  <a:pt x="342" y="15"/>
                </a:lnTo>
                <a:lnTo>
                  <a:pt x="341" y="15"/>
                </a:lnTo>
                <a:lnTo>
                  <a:pt x="341" y="15"/>
                </a:lnTo>
                <a:lnTo>
                  <a:pt x="339" y="17"/>
                </a:lnTo>
                <a:lnTo>
                  <a:pt x="339" y="17"/>
                </a:lnTo>
                <a:lnTo>
                  <a:pt x="338" y="17"/>
                </a:lnTo>
                <a:lnTo>
                  <a:pt x="337" y="17"/>
                </a:lnTo>
                <a:lnTo>
                  <a:pt x="334" y="21"/>
                </a:lnTo>
                <a:lnTo>
                  <a:pt x="334" y="21"/>
                </a:lnTo>
                <a:lnTo>
                  <a:pt x="333" y="22"/>
                </a:lnTo>
                <a:lnTo>
                  <a:pt x="333" y="21"/>
                </a:lnTo>
                <a:lnTo>
                  <a:pt x="333" y="21"/>
                </a:lnTo>
                <a:lnTo>
                  <a:pt x="331" y="21"/>
                </a:lnTo>
                <a:lnTo>
                  <a:pt x="331" y="21"/>
                </a:lnTo>
                <a:lnTo>
                  <a:pt x="324" y="21"/>
                </a:lnTo>
                <a:lnTo>
                  <a:pt x="320" y="21"/>
                </a:lnTo>
                <a:lnTo>
                  <a:pt x="318" y="19"/>
                </a:lnTo>
                <a:lnTo>
                  <a:pt x="312" y="15"/>
                </a:lnTo>
                <a:lnTo>
                  <a:pt x="312" y="15"/>
                </a:lnTo>
                <a:lnTo>
                  <a:pt x="312" y="15"/>
                </a:lnTo>
                <a:lnTo>
                  <a:pt x="312" y="14"/>
                </a:lnTo>
                <a:lnTo>
                  <a:pt x="311" y="15"/>
                </a:lnTo>
                <a:lnTo>
                  <a:pt x="311" y="14"/>
                </a:lnTo>
                <a:lnTo>
                  <a:pt x="311" y="14"/>
                </a:lnTo>
                <a:lnTo>
                  <a:pt x="311" y="14"/>
                </a:lnTo>
                <a:lnTo>
                  <a:pt x="309" y="14"/>
                </a:lnTo>
                <a:lnTo>
                  <a:pt x="311" y="13"/>
                </a:lnTo>
                <a:lnTo>
                  <a:pt x="309" y="13"/>
                </a:lnTo>
                <a:lnTo>
                  <a:pt x="309" y="13"/>
                </a:lnTo>
                <a:lnTo>
                  <a:pt x="309" y="13"/>
                </a:lnTo>
                <a:lnTo>
                  <a:pt x="308" y="13"/>
                </a:lnTo>
                <a:lnTo>
                  <a:pt x="308" y="13"/>
                </a:lnTo>
                <a:lnTo>
                  <a:pt x="307" y="13"/>
                </a:lnTo>
                <a:lnTo>
                  <a:pt x="307" y="11"/>
                </a:lnTo>
                <a:lnTo>
                  <a:pt x="307" y="11"/>
                </a:lnTo>
                <a:lnTo>
                  <a:pt x="305" y="11"/>
                </a:lnTo>
                <a:lnTo>
                  <a:pt x="305" y="11"/>
                </a:lnTo>
                <a:lnTo>
                  <a:pt x="303" y="11"/>
                </a:lnTo>
                <a:lnTo>
                  <a:pt x="303" y="13"/>
                </a:lnTo>
                <a:lnTo>
                  <a:pt x="301" y="13"/>
                </a:lnTo>
                <a:lnTo>
                  <a:pt x="300" y="11"/>
                </a:lnTo>
                <a:lnTo>
                  <a:pt x="296" y="10"/>
                </a:lnTo>
                <a:lnTo>
                  <a:pt x="293" y="9"/>
                </a:lnTo>
                <a:lnTo>
                  <a:pt x="293" y="9"/>
                </a:lnTo>
                <a:lnTo>
                  <a:pt x="290" y="6"/>
                </a:lnTo>
                <a:lnTo>
                  <a:pt x="289" y="6"/>
                </a:lnTo>
                <a:lnTo>
                  <a:pt x="286" y="4"/>
                </a:lnTo>
                <a:lnTo>
                  <a:pt x="285" y="3"/>
                </a:lnTo>
                <a:lnTo>
                  <a:pt x="284" y="3"/>
                </a:lnTo>
                <a:lnTo>
                  <a:pt x="281" y="3"/>
                </a:lnTo>
                <a:lnTo>
                  <a:pt x="281" y="3"/>
                </a:lnTo>
                <a:lnTo>
                  <a:pt x="281" y="3"/>
                </a:lnTo>
                <a:lnTo>
                  <a:pt x="281" y="3"/>
                </a:lnTo>
                <a:lnTo>
                  <a:pt x="279" y="3"/>
                </a:lnTo>
                <a:lnTo>
                  <a:pt x="279" y="3"/>
                </a:lnTo>
                <a:lnTo>
                  <a:pt x="279" y="3"/>
                </a:lnTo>
                <a:lnTo>
                  <a:pt x="279" y="4"/>
                </a:lnTo>
                <a:lnTo>
                  <a:pt x="279" y="4"/>
                </a:lnTo>
                <a:lnTo>
                  <a:pt x="278" y="4"/>
                </a:lnTo>
                <a:lnTo>
                  <a:pt x="275" y="6"/>
                </a:lnTo>
                <a:lnTo>
                  <a:pt x="274" y="6"/>
                </a:lnTo>
                <a:lnTo>
                  <a:pt x="274" y="4"/>
                </a:lnTo>
                <a:lnTo>
                  <a:pt x="274" y="4"/>
                </a:lnTo>
                <a:lnTo>
                  <a:pt x="274" y="3"/>
                </a:lnTo>
                <a:lnTo>
                  <a:pt x="274" y="2"/>
                </a:lnTo>
                <a:lnTo>
                  <a:pt x="270" y="2"/>
                </a:lnTo>
                <a:lnTo>
                  <a:pt x="267" y="0"/>
                </a:lnTo>
                <a:lnTo>
                  <a:pt x="266" y="0"/>
                </a:lnTo>
                <a:lnTo>
                  <a:pt x="266" y="0"/>
                </a:lnTo>
                <a:lnTo>
                  <a:pt x="266" y="2"/>
                </a:lnTo>
                <a:lnTo>
                  <a:pt x="266" y="2"/>
                </a:lnTo>
                <a:lnTo>
                  <a:pt x="266" y="2"/>
                </a:lnTo>
                <a:lnTo>
                  <a:pt x="266" y="3"/>
                </a:lnTo>
                <a:lnTo>
                  <a:pt x="266" y="6"/>
                </a:lnTo>
                <a:lnTo>
                  <a:pt x="266" y="9"/>
                </a:lnTo>
                <a:lnTo>
                  <a:pt x="266" y="10"/>
                </a:lnTo>
                <a:lnTo>
                  <a:pt x="264" y="14"/>
                </a:lnTo>
                <a:lnTo>
                  <a:pt x="264" y="15"/>
                </a:lnTo>
                <a:lnTo>
                  <a:pt x="264" y="15"/>
                </a:lnTo>
                <a:lnTo>
                  <a:pt x="264" y="17"/>
                </a:lnTo>
                <a:lnTo>
                  <a:pt x="264" y="17"/>
                </a:lnTo>
                <a:lnTo>
                  <a:pt x="264" y="18"/>
                </a:lnTo>
                <a:lnTo>
                  <a:pt x="264" y="18"/>
                </a:lnTo>
                <a:lnTo>
                  <a:pt x="264" y="19"/>
                </a:lnTo>
                <a:lnTo>
                  <a:pt x="263" y="19"/>
                </a:lnTo>
                <a:lnTo>
                  <a:pt x="260" y="18"/>
                </a:lnTo>
                <a:lnTo>
                  <a:pt x="258" y="18"/>
                </a:lnTo>
                <a:lnTo>
                  <a:pt x="258" y="18"/>
                </a:lnTo>
                <a:lnTo>
                  <a:pt x="258" y="18"/>
                </a:lnTo>
                <a:lnTo>
                  <a:pt x="256" y="19"/>
                </a:lnTo>
                <a:lnTo>
                  <a:pt x="256" y="21"/>
                </a:lnTo>
                <a:lnTo>
                  <a:pt x="256" y="22"/>
                </a:lnTo>
                <a:lnTo>
                  <a:pt x="254" y="24"/>
                </a:lnTo>
                <a:lnTo>
                  <a:pt x="252" y="25"/>
                </a:lnTo>
                <a:lnTo>
                  <a:pt x="252" y="28"/>
                </a:lnTo>
                <a:lnTo>
                  <a:pt x="252" y="30"/>
                </a:lnTo>
                <a:lnTo>
                  <a:pt x="252" y="32"/>
                </a:lnTo>
                <a:lnTo>
                  <a:pt x="252" y="32"/>
                </a:lnTo>
                <a:lnTo>
                  <a:pt x="251" y="33"/>
                </a:lnTo>
                <a:lnTo>
                  <a:pt x="251" y="33"/>
                </a:lnTo>
                <a:lnTo>
                  <a:pt x="249" y="32"/>
                </a:lnTo>
                <a:lnTo>
                  <a:pt x="249" y="32"/>
                </a:lnTo>
                <a:lnTo>
                  <a:pt x="249" y="30"/>
                </a:lnTo>
                <a:lnTo>
                  <a:pt x="249" y="30"/>
                </a:lnTo>
                <a:lnTo>
                  <a:pt x="248" y="30"/>
                </a:lnTo>
                <a:lnTo>
                  <a:pt x="248" y="30"/>
                </a:lnTo>
                <a:lnTo>
                  <a:pt x="248" y="30"/>
                </a:lnTo>
                <a:lnTo>
                  <a:pt x="248" y="30"/>
                </a:lnTo>
                <a:lnTo>
                  <a:pt x="248" y="29"/>
                </a:lnTo>
                <a:lnTo>
                  <a:pt x="247" y="29"/>
                </a:lnTo>
                <a:lnTo>
                  <a:pt x="247" y="29"/>
                </a:lnTo>
                <a:lnTo>
                  <a:pt x="245" y="30"/>
                </a:lnTo>
                <a:lnTo>
                  <a:pt x="244" y="30"/>
                </a:lnTo>
                <a:lnTo>
                  <a:pt x="244" y="30"/>
                </a:lnTo>
                <a:lnTo>
                  <a:pt x="241" y="29"/>
                </a:lnTo>
                <a:lnTo>
                  <a:pt x="241" y="28"/>
                </a:lnTo>
                <a:lnTo>
                  <a:pt x="240" y="28"/>
                </a:lnTo>
                <a:lnTo>
                  <a:pt x="239" y="32"/>
                </a:lnTo>
                <a:lnTo>
                  <a:pt x="239" y="32"/>
                </a:lnTo>
                <a:lnTo>
                  <a:pt x="236" y="33"/>
                </a:lnTo>
                <a:lnTo>
                  <a:pt x="234" y="34"/>
                </a:lnTo>
                <a:lnTo>
                  <a:pt x="234" y="34"/>
                </a:lnTo>
                <a:lnTo>
                  <a:pt x="233" y="34"/>
                </a:lnTo>
                <a:lnTo>
                  <a:pt x="229" y="32"/>
                </a:lnTo>
                <a:lnTo>
                  <a:pt x="222" y="32"/>
                </a:lnTo>
                <a:lnTo>
                  <a:pt x="221" y="30"/>
                </a:lnTo>
                <a:lnTo>
                  <a:pt x="219" y="30"/>
                </a:lnTo>
                <a:lnTo>
                  <a:pt x="219" y="29"/>
                </a:lnTo>
                <a:lnTo>
                  <a:pt x="219" y="29"/>
                </a:lnTo>
                <a:lnTo>
                  <a:pt x="218" y="28"/>
                </a:lnTo>
                <a:lnTo>
                  <a:pt x="218" y="28"/>
                </a:lnTo>
                <a:lnTo>
                  <a:pt x="219" y="28"/>
                </a:lnTo>
                <a:lnTo>
                  <a:pt x="219" y="28"/>
                </a:lnTo>
                <a:lnTo>
                  <a:pt x="219" y="26"/>
                </a:lnTo>
                <a:lnTo>
                  <a:pt x="219" y="28"/>
                </a:lnTo>
                <a:lnTo>
                  <a:pt x="219" y="26"/>
                </a:lnTo>
                <a:lnTo>
                  <a:pt x="219" y="26"/>
                </a:lnTo>
                <a:lnTo>
                  <a:pt x="219" y="26"/>
                </a:lnTo>
                <a:lnTo>
                  <a:pt x="219" y="26"/>
                </a:lnTo>
                <a:lnTo>
                  <a:pt x="219" y="26"/>
                </a:lnTo>
                <a:lnTo>
                  <a:pt x="219" y="25"/>
                </a:lnTo>
                <a:lnTo>
                  <a:pt x="218" y="25"/>
                </a:lnTo>
                <a:lnTo>
                  <a:pt x="218" y="24"/>
                </a:lnTo>
                <a:lnTo>
                  <a:pt x="218" y="24"/>
                </a:lnTo>
                <a:lnTo>
                  <a:pt x="214" y="21"/>
                </a:lnTo>
                <a:lnTo>
                  <a:pt x="213" y="21"/>
                </a:lnTo>
                <a:lnTo>
                  <a:pt x="213" y="19"/>
                </a:lnTo>
                <a:lnTo>
                  <a:pt x="211" y="19"/>
                </a:lnTo>
                <a:lnTo>
                  <a:pt x="210" y="18"/>
                </a:lnTo>
                <a:lnTo>
                  <a:pt x="209" y="22"/>
                </a:lnTo>
                <a:lnTo>
                  <a:pt x="207" y="22"/>
                </a:lnTo>
                <a:lnTo>
                  <a:pt x="209" y="22"/>
                </a:lnTo>
                <a:lnTo>
                  <a:pt x="209" y="24"/>
                </a:lnTo>
                <a:lnTo>
                  <a:pt x="209" y="24"/>
                </a:lnTo>
                <a:lnTo>
                  <a:pt x="210" y="24"/>
                </a:lnTo>
                <a:lnTo>
                  <a:pt x="209" y="25"/>
                </a:lnTo>
                <a:lnTo>
                  <a:pt x="209" y="25"/>
                </a:lnTo>
                <a:lnTo>
                  <a:pt x="209" y="28"/>
                </a:lnTo>
                <a:lnTo>
                  <a:pt x="209" y="29"/>
                </a:lnTo>
                <a:lnTo>
                  <a:pt x="209" y="30"/>
                </a:lnTo>
                <a:lnTo>
                  <a:pt x="209" y="30"/>
                </a:lnTo>
                <a:lnTo>
                  <a:pt x="207" y="33"/>
                </a:lnTo>
                <a:lnTo>
                  <a:pt x="207" y="33"/>
                </a:lnTo>
                <a:lnTo>
                  <a:pt x="207" y="33"/>
                </a:lnTo>
                <a:lnTo>
                  <a:pt x="207" y="33"/>
                </a:lnTo>
                <a:lnTo>
                  <a:pt x="206" y="34"/>
                </a:lnTo>
                <a:lnTo>
                  <a:pt x="206" y="34"/>
                </a:lnTo>
                <a:lnTo>
                  <a:pt x="204" y="34"/>
                </a:lnTo>
                <a:lnTo>
                  <a:pt x="204" y="37"/>
                </a:lnTo>
                <a:lnTo>
                  <a:pt x="204" y="37"/>
                </a:lnTo>
                <a:lnTo>
                  <a:pt x="202" y="36"/>
                </a:lnTo>
                <a:lnTo>
                  <a:pt x="202" y="34"/>
                </a:lnTo>
                <a:lnTo>
                  <a:pt x="200" y="34"/>
                </a:lnTo>
                <a:lnTo>
                  <a:pt x="200" y="33"/>
                </a:lnTo>
                <a:lnTo>
                  <a:pt x="195" y="32"/>
                </a:lnTo>
                <a:lnTo>
                  <a:pt x="194" y="32"/>
                </a:lnTo>
                <a:lnTo>
                  <a:pt x="192" y="33"/>
                </a:lnTo>
                <a:lnTo>
                  <a:pt x="191" y="33"/>
                </a:lnTo>
                <a:lnTo>
                  <a:pt x="191" y="34"/>
                </a:lnTo>
                <a:lnTo>
                  <a:pt x="191" y="34"/>
                </a:lnTo>
                <a:lnTo>
                  <a:pt x="191" y="34"/>
                </a:lnTo>
                <a:lnTo>
                  <a:pt x="191" y="36"/>
                </a:lnTo>
                <a:lnTo>
                  <a:pt x="192" y="36"/>
                </a:lnTo>
                <a:lnTo>
                  <a:pt x="192" y="37"/>
                </a:lnTo>
                <a:lnTo>
                  <a:pt x="192" y="37"/>
                </a:lnTo>
                <a:lnTo>
                  <a:pt x="191" y="39"/>
                </a:lnTo>
                <a:lnTo>
                  <a:pt x="191" y="40"/>
                </a:lnTo>
                <a:lnTo>
                  <a:pt x="191" y="40"/>
                </a:lnTo>
                <a:lnTo>
                  <a:pt x="191" y="43"/>
                </a:lnTo>
                <a:lnTo>
                  <a:pt x="191" y="44"/>
                </a:lnTo>
                <a:lnTo>
                  <a:pt x="191" y="44"/>
                </a:lnTo>
                <a:lnTo>
                  <a:pt x="191" y="44"/>
                </a:lnTo>
                <a:lnTo>
                  <a:pt x="191" y="44"/>
                </a:lnTo>
                <a:lnTo>
                  <a:pt x="190" y="47"/>
                </a:lnTo>
                <a:lnTo>
                  <a:pt x="190" y="47"/>
                </a:lnTo>
                <a:lnTo>
                  <a:pt x="184" y="51"/>
                </a:lnTo>
                <a:lnTo>
                  <a:pt x="183" y="52"/>
                </a:lnTo>
                <a:lnTo>
                  <a:pt x="176" y="54"/>
                </a:lnTo>
                <a:lnTo>
                  <a:pt x="172" y="55"/>
                </a:lnTo>
                <a:lnTo>
                  <a:pt x="170" y="56"/>
                </a:lnTo>
                <a:lnTo>
                  <a:pt x="169" y="58"/>
                </a:lnTo>
                <a:lnTo>
                  <a:pt x="168" y="59"/>
                </a:lnTo>
                <a:lnTo>
                  <a:pt x="166" y="59"/>
                </a:lnTo>
                <a:lnTo>
                  <a:pt x="166" y="59"/>
                </a:lnTo>
                <a:lnTo>
                  <a:pt x="164" y="60"/>
                </a:lnTo>
                <a:lnTo>
                  <a:pt x="164" y="60"/>
                </a:lnTo>
                <a:lnTo>
                  <a:pt x="162" y="60"/>
                </a:lnTo>
                <a:lnTo>
                  <a:pt x="162" y="62"/>
                </a:lnTo>
                <a:lnTo>
                  <a:pt x="161" y="63"/>
                </a:lnTo>
                <a:lnTo>
                  <a:pt x="160" y="64"/>
                </a:lnTo>
                <a:lnTo>
                  <a:pt x="160" y="64"/>
                </a:lnTo>
                <a:lnTo>
                  <a:pt x="158" y="66"/>
                </a:lnTo>
                <a:lnTo>
                  <a:pt x="158" y="66"/>
                </a:lnTo>
                <a:lnTo>
                  <a:pt x="158" y="66"/>
                </a:lnTo>
                <a:lnTo>
                  <a:pt x="157" y="66"/>
                </a:lnTo>
                <a:lnTo>
                  <a:pt x="157" y="67"/>
                </a:lnTo>
                <a:lnTo>
                  <a:pt x="157" y="67"/>
                </a:lnTo>
                <a:lnTo>
                  <a:pt x="157" y="68"/>
                </a:lnTo>
                <a:lnTo>
                  <a:pt x="158" y="70"/>
                </a:lnTo>
                <a:lnTo>
                  <a:pt x="158" y="70"/>
                </a:lnTo>
                <a:lnTo>
                  <a:pt x="161" y="74"/>
                </a:lnTo>
                <a:lnTo>
                  <a:pt x="162" y="75"/>
                </a:lnTo>
                <a:lnTo>
                  <a:pt x="162" y="75"/>
                </a:lnTo>
                <a:lnTo>
                  <a:pt x="162" y="77"/>
                </a:lnTo>
                <a:lnTo>
                  <a:pt x="162" y="77"/>
                </a:lnTo>
                <a:lnTo>
                  <a:pt x="162" y="78"/>
                </a:lnTo>
                <a:lnTo>
                  <a:pt x="164" y="78"/>
                </a:lnTo>
                <a:lnTo>
                  <a:pt x="165" y="79"/>
                </a:lnTo>
                <a:lnTo>
                  <a:pt x="165" y="79"/>
                </a:lnTo>
                <a:lnTo>
                  <a:pt x="166" y="81"/>
                </a:lnTo>
                <a:lnTo>
                  <a:pt x="168" y="83"/>
                </a:lnTo>
                <a:lnTo>
                  <a:pt x="169" y="86"/>
                </a:lnTo>
                <a:lnTo>
                  <a:pt x="169" y="86"/>
                </a:lnTo>
                <a:lnTo>
                  <a:pt x="166" y="90"/>
                </a:lnTo>
                <a:lnTo>
                  <a:pt x="166" y="92"/>
                </a:lnTo>
                <a:lnTo>
                  <a:pt x="166" y="92"/>
                </a:lnTo>
                <a:lnTo>
                  <a:pt x="166" y="92"/>
                </a:lnTo>
                <a:lnTo>
                  <a:pt x="165" y="93"/>
                </a:lnTo>
                <a:lnTo>
                  <a:pt x="165" y="93"/>
                </a:lnTo>
                <a:lnTo>
                  <a:pt x="165" y="93"/>
                </a:lnTo>
                <a:lnTo>
                  <a:pt x="165" y="93"/>
                </a:lnTo>
                <a:lnTo>
                  <a:pt x="165" y="94"/>
                </a:lnTo>
                <a:lnTo>
                  <a:pt x="165" y="96"/>
                </a:lnTo>
                <a:lnTo>
                  <a:pt x="168" y="96"/>
                </a:lnTo>
                <a:lnTo>
                  <a:pt x="169" y="96"/>
                </a:lnTo>
                <a:lnTo>
                  <a:pt x="170" y="96"/>
                </a:lnTo>
                <a:lnTo>
                  <a:pt x="170" y="96"/>
                </a:lnTo>
                <a:lnTo>
                  <a:pt x="172" y="96"/>
                </a:lnTo>
                <a:lnTo>
                  <a:pt x="172" y="97"/>
                </a:lnTo>
                <a:lnTo>
                  <a:pt x="173" y="98"/>
                </a:lnTo>
                <a:lnTo>
                  <a:pt x="173" y="100"/>
                </a:lnTo>
                <a:lnTo>
                  <a:pt x="173" y="100"/>
                </a:lnTo>
                <a:lnTo>
                  <a:pt x="173" y="101"/>
                </a:lnTo>
                <a:lnTo>
                  <a:pt x="173" y="103"/>
                </a:lnTo>
                <a:lnTo>
                  <a:pt x="173" y="103"/>
                </a:lnTo>
                <a:lnTo>
                  <a:pt x="172" y="104"/>
                </a:lnTo>
                <a:lnTo>
                  <a:pt x="172" y="104"/>
                </a:lnTo>
                <a:lnTo>
                  <a:pt x="172" y="105"/>
                </a:lnTo>
                <a:lnTo>
                  <a:pt x="172" y="105"/>
                </a:lnTo>
                <a:lnTo>
                  <a:pt x="172" y="107"/>
                </a:lnTo>
                <a:lnTo>
                  <a:pt x="172" y="107"/>
                </a:lnTo>
                <a:lnTo>
                  <a:pt x="172" y="107"/>
                </a:lnTo>
                <a:lnTo>
                  <a:pt x="172" y="108"/>
                </a:lnTo>
                <a:lnTo>
                  <a:pt x="170" y="108"/>
                </a:lnTo>
                <a:lnTo>
                  <a:pt x="170" y="109"/>
                </a:lnTo>
                <a:lnTo>
                  <a:pt x="170" y="109"/>
                </a:lnTo>
                <a:lnTo>
                  <a:pt x="172" y="109"/>
                </a:lnTo>
                <a:lnTo>
                  <a:pt x="172" y="111"/>
                </a:lnTo>
                <a:lnTo>
                  <a:pt x="172" y="111"/>
                </a:lnTo>
                <a:lnTo>
                  <a:pt x="172" y="111"/>
                </a:lnTo>
                <a:lnTo>
                  <a:pt x="170" y="113"/>
                </a:lnTo>
                <a:lnTo>
                  <a:pt x="169" y="113"/>
                </a:lnTo>
                <a:lnTo>
                  <a:pt x="169" y="113"/>
                </a:lnTo>
                <a:lnTo>
                  <a:pt x="169" y="113"/>
                </a:lnTo>
                <a:lnTo>
                  <a:pt x="169" y="113"/>
                </a:lnTo>
                <a:lnTo>
                  <a:pt x="168" y="112"/>
                </a:lnTo>
                <a:lnTo>
                  <a:pt x="168" y="112"/>
                </a:lnTo>
                <a:lnTo>
                  <a:pt x="168" y="112"/>
                </a:lnTo>
                <a:lnTo>
                  <a:pt x="166" y="113"/>
                </a:lnTo>
                <a:lnTo>
                  <a:pt x="166" y="112"/>
                </a:lnTo>
                <a:lnTo>
                  <a:pt x="164" y="111"/>
                </a:lnTo>
                <a:lnTo>
                  <a:pt x="162" y="108"/>
                </a:lnTo>
                <a:lnTo>
                  <a:pt x="161" y="108"/>
                </a:lnTo>
                <a:lnTo>
                  <a:pt x="161" y="108"/>
                </a:lnTo>
                <a:lnTo>
                  <a:pt x="160" y="108"/>
                </a:lnTo>
                <a:lnTo>
                  <a:pt x="160" y="107"/>
                </a:lnTo>
                <a:lnTo>
                  <a:pt x="158" y="105"/>
                </a:lnTo>
                <a:lnTo>
                  <a:pt x="160" y="104"/>
                </a:lnTo>
                <a:lnTo>
                  <a:pt x="161" y="103"/>
                </a:lnTo>
                <a:lnTo>
                  <a:pt x="160" y="101"/>
                </a:lnTo>
                <a:lnTo>
                  <a:pt x="158" y="101"/>
                </a:lnTo>
                <a:lnTo>
                  <a:pt x="158" y="100"/>
                </a:lnTo>
                <a:lnTo>
                  <a:pt x="158" y="98"/>
                </a:lnTo>
                <a:lnTo>
                  <a:pt x="157" y="98"/>
                </a:lnTo>
                <a:lnTo>
                  <a:pt x="154" y="98"/>
                </a:lnTo>
                <a:lnTo>
                  <a:pt x="153" y="98"/>
                </a:lnTo>
                <a:lnTo>
                  <a:pt x="151" y="98"/>
                </a:lnTo>
                <a:lnTo>
                  <a:pt x="150" y="98"/>
                </a:lnTo>
                <a:lnTo>
                  <a:pt x="149" y="101"/>
                </a:lnTo>
                <a:lnTo>
                  <a:pt x="147" y="101"/>
                </a:lnTo>
                <a:lnTo>
                  <a:pt x="147" y="101"/>
                </a:lnTo>
                <a:lnTo>
                  <a:pt x="146" y="101"/>
                </a:lnTo>
                <a:lnTo>
                  <a:pt x="145" y="101"/>
                </a:lnTo>
                <a:lnTo>
                  <a:pt x="145" y="101"/>
                </a:lnTo>
                <a:lnTo>
                  <a:pt x="143" y="100"/>
                </a:lnTo>
                <a:lnTo>
                  <a:pt x="143" y="100"/>
                </a:lnTo>
                <a:lnTo>
                  <a:pt x="142" y="98"/>
                </a:lnTo>
                <a:lnTo>
                  <a:pt x="142" y="97"/>
                </a:lnTo>
                <a:lnTo>
                  <a:pt x="142" y="97"/>
                </a:lnTo>
                <a:lnTo>
                  <a:pt x="140" y="97"/>
                </a:lnTo>
                <a:lnTo>
                  <a:pt x="139" y="97"/>
                </a:lnTo>
                <a:lnTo>
                  <a:pt x="138" y="97"/>
                </a:lnTo>
                <a:lnTo>
                  <a:pt x="135" y="97"/>
                </a:lnTo>
                <a:lnTo>
                  <a:pt x="134" y="97"/>
                </a:lnTo>
                <a:lnTo>
                  <a:pt x="134" y="98"/>
                </a:lnTo>
                <a:lnTo>
                  <a:pt x="132" y="98"/>
                </a:lnTo>
                <a:lnTo>
                  <a:pt x="132" y="97"/>
                </a:lnTo>
                <a:lnTo>
                  <a:pt x="132" y="97"/>
                </a:lnTo>
                <a:lnTo>
                  <a:pt x="132" y="96"/>
                </a:lnTo>
                <a:lnTo>
                  <a:pt x="132" y="96"/>
                </a:lnTo>
                <a:lnTo>
                  <a:pt x="132" y="96"/>
                </a:lnTo>
                <a:lnTo>
                  <a:pt x="132" y="94"/>
                </a:lnTo>
                <a:lnTo>
                  <a:pt x="132" y="94"/>
                </a:lnTo>
                <a:lnTo>
                  <a:pt x="132" y="94"/>
                </a:lnTo>
                <a:lnTo>
                  <a:pt x="132" y="94"/>
                </a:lnTo>
                <a:lnTo>
                  <a:pt x="131" y="94"/>
                </a:lnTo>
                <a:lnTo>
                  <a:pt x="131" y="96"/>
                </a:lnTo>
                <a:lnTo>
                  <a:pt x="130" y="96"/>
                </a:lnTo>
                <a:lnTo>
                  <a:pt x="130" y="97"/>
                </a:lnTo>
                <a:lnTo>
                  <a:pt x="130" y="97"/>
                </a:lnTo>
                <a:lnTo>
                  <a:pt x="130" y="97"/>
                </a:lnTo>
                <a:lnTo>
                  <a:pt x="131" y="98"/>
                </a:lnTo>
                <a:lnTo>
                  <a:pt x="131" y="98"/>
                </a:lnTo>
                <a:lnTo>
                  <a:pt x="131" y="98"/>
                </a:lnTo>
                <a:lnTo>
                  <a:pt x="131" y="100"/>
                </a:lnTo>
                <a:lnTo>
                  <a:pt x="131" y="101"/>
                </a:lnTo>
                <a:lnTo>
                  <a:pt x="131" y="101"/>
                </a:lnTo>
                <a:lnTo>
                  <a:pt x="130" y="103"/>
                </a:lnTo>
                <a:lnTo>
                  <a:pt x="130" y="104"/>
                </a:lnTo>
                <a:lnTo>
                  <a:pt x="117" y="103"/>
                </a:lnTo>
                <a:lnTo>
                  <a:pt x="113" y="104"/>
                </a:lnTo>
                <a:lnTo>
                  <a:pt x="113" y="104"/>
                </a:lnTo>
                <a:lnTo>
                  <a:pt x="113" y="105"/>
                </a:lnTo>
                <a:lnTo>
                  <a:pt x="112" y="105"/>
                </a:lnTo>
                <a:lnTo>
                  <a:pt x="109" y="105"/>
                </a:lnTo>
                <a:lnTo>
                  <a:pt x="105" y="105"/>
                </a:lnTo>
                <a:lnTo>
                  <a:pt x="104" y="104"/>
                </a:lnTo>
                <a:lnTo>
                  <a:pt x="102" y="104"/>
                </a:lnTo>
                <a:lnTo>
                  <a:pt x="102" y="104"/>
                </a:lnTo>
                <a:lnTo>
                  <a:pt x="101" y="105"/>
                </a:lnTo>
                <a:lnTo>
                  <a:pt x="101" y="107"/>
                </a:lnTo>
                <a:lnTo>
                  <a:pt x="100" y="108"/>
                </a:lnTo>
                <a:lnTo>
                  <a:pt x="100" y="109"/>
                </a:lnTo>
                <a:lnTo>
                  <a:pt x="100" y="109"/>
                </a:lnTo>
                <a:lnTo>
                  <a:pt x="98" y="111"/>
                </a:lnTo>
                <a:lnTo>
                  <a:pt x="96" y="111"/>
                </a:lnTo>
                <a:lnTo>
                  <a:pt x="94" y="111"/>
                </a:lnTo>
                <a:lnTo>
                  <a:pt x="94" y="111"/>
                </a:lnTo>
                <a:lnTo>
                  <a:pt x="93" y="111"/>
                </a:lnTo>
                <a:lnTo>
                  <a:pt x="90" y="113"/>
                </a:lnTo>
                <a:lnTo>
                  <a:pt x="90" y="113"/>
                </a:lnTo>
                <a:lnTo>
                  <a:pt x="91" y="113"/>
                </a:lnTo>
                <a:lnTo>
                  <a:pt x="91" y="113"/>
                </a:lnTo>
                <a:lnTo>
                  <a:pt x="91" y="115"/>
                </a:lnTo>
                <a:lnTo>
                  <a:pt x="90" y="115"/>
                </a:lnTo>
                <a:lnTo>
                  <a:pt x="89" y="115"/>
                </a:lnTo>
                <a:lnTo>
                  <a:pt x="87" y="115"/>
                </a:lnTo>
                <a:lnTo>
                  <a:pt x="86" y="116"/>
                </a:lnTo>
                <a:lnTo>
                  <a:pt x="86" y="118"/>
                </a:lnTo>
                <a:lnTo>
                  <a:pt x="85" y="118"/>
                </a:lnTo>
                <a:lnTo>
                  <a:pt x="83" y="119"/>
                </a:lnTo>
                <a:lnTo>
                  <a:pt x="83" y="119"/>
                </a:lnTo>
                <a:lnTo>
                  <a:pt x="83" y="116"/>
                </a:lnTo>
                <a:lnTo>
                  <a:pt x="82" y="116"/>
                </a:lnTo>
                <a:lnTo>
                  <a:pt x="81" y="116"/>
                </a:lnTo>
                <a:lnTo>
                  <a:pt x="78" y="119"/>
                </a:lnTo>
                <a:lnTo>
                  <a:pt x="76" y="119"/>
                </a:lnTo>
                <a:lnTo>
                  <a:pt x="71" y="119"/>
                </a:lnTo>
                <a:lnTo>
                  <a:pt x="71" y="119"/>
                </a:lnTo>
                <a:lnTo>
                  <a:pt x="70" y="118"/>
                </a:lnTo>
                <a:lnTo>
                  <a:pt x="70" y="118"/>
                </a:lnTo>
                <a:lnTo>
                  <a:pt x="71" y="118"/>
                </a:lnTo>
                <a:lnTo>
                  <a:pt x="71" y="116"/>
                </a:lnTo>
                <a:lnTo>
                  <a:pt x="71" y="116"/>
                </a:lnTo>
                <a:lnTo>
                  <a:pt x="71" y="116"/>
                </a:lnTo>
                <a:lnTo>
                  <a:pt x="68" y="113"/>
                </a:lnTo>
                <a:lnTo>
                  <a:pt x="66" y="112"/>
                </a:lnTo>
                <a:lnTo>
                  <a:pt x="66" y="111"/>
                </a:lnTo>
                <a:lnTo>
                  <a:pt x="67" y="111"/>
                </a:lnTo>
                <a:lnTo>
                  <a:pt x="67" y="109"/>
                </a:lnTo>
                <a:lnTo>
                  <a:pt x="66" y="109"/>
                </a:lnTo>
                <a:lnTo>
                  <a:pt x="66" y="108"/>
                </a:lnTo>
                <a:lnTo>
                  <a:pt x="64" y="108"/>
                </a:lnTo>
                <a:lnTo>
                  <a:pt x="64" y="109"/>
                </a:lnTo>
                <a:lnTo>
                  <a:pt x="61" y="109"/>
                </a:lnTo>
                <a:lnTo>
                  <a:pt x="60" y="109"/>
                </a:lnTo>
                <a:lnTo>
                  <a:pt x="60" y="109"/>
                </a:lnTo>
                <a:lnTo>
                  <a:pt x="60" y="109"/>
                </a:lnTo>
                <a:lnTo>
                  <a:pt x="60" y="109"/>
                </a:lnTo>
                <a:lnTo>
                  <a:pt x="60" y="109"/>
                </a:lnTo>
                <a:lnTo>
                  <a:pt x="53" y="107"/>
                </a:lnTo>
                <a:lnTo>
                  <a:pt x="52" y="107"/>
                </a:lnTo>
                <a:lnTo>
                  <a:pt x="52" y="107"/>
                </a:lnTo>
                <a:lnTo>
                  <a:pt x="51" y="108"/>
                </a:lnTo>
                <a:lnTo>
                  <a:pt x="49" y="108"/>
                </a:lnTo>
                <a:lnTo>
                  <a:pt x="49" y="109"/>
                </a:lnTo>
                <a:lnTo>
                  <a:pt x="46" y="108"/>
                </a:lnTo>
                <a:lnTo>
                  <a:pt x="46" y="108"/>
                </a:lnTo>
                <a:lnTo>
                  <a:pt x="46" y="108"/>
                </a:lnTo>
                <a:lnTo>
                  <a:pt x="45" y="108"/>
                </a:lnTo>
                <a:lnTo>
                  <a:pt x="45" y="107"/>
                </a:lnTo>
                <a:lnTo>
                  <a:pt x="46" y="107"/>
                </a:lnTo>
                <a:lnTo>
                  <a:pt x="46" y="107"/>
                </a:lnTo>
                <a:lnTo>
                  <a:pt x="46" y="105"/>
                </a:lnTo>
                <a:lnTo>
                  <a:pt x="46" y="105"/>
                </a:lnTo>
                <a:lnTo>
                  <a:pt x="45" y="105"/>
                </a:lnTo>
                <a:lnTo>
                  <a:pt x="45" y="105"/>
                </a:lnTo>
                <a:lnTo>
                  <a:pt x="45" y="105"/>
                </a:lnTo>
                <a:lnTo>
                  <a:pt x="44" y="105"/>
                </a:lnTo>
                <a:lnTo>
                  <a:pt x="44" y="107"/>
                </a:lnTo>
                <a:lnTo>
                  <a:pt x="44" y="107"/>
                </a:lnTo>
                <a:lnTo>
                  <a:pt x="45" y="108"/>
                </a:lnTo>
                <a:lnTo>
                  <a:pt x="45" y="108"/>
                </a:lnTo>
                <a:lnTo>
                  <a:pt x="44" y="111"/>
                </a:lnTo>
                <a:lnTo>
                  <a:pt x="45" y="112"/>
                </a:lnTo>
                <a:lnTo>
                  <a:pt x="45" y="112"/>
                </a:lnTo>
                <a:lnTo>
                  <a:pt x="45" y="112"/>
                </a:lnTo>
                <a:lnTo>
                  <a:pt x="45" y="113"/>
                </a:lnTo>
                <a:lnTo>
                  <a:pt x="45" y="115"/>
                </a:lnTo>
                <a:lnTo>
                  <a:pt x="45" y="116"/>
                </a:lnTo>
                <a:lnTo>
                  <a:pt x="45" y="119"/>
                </a:lnTo>
                <a:lnTo>
                  <a:pt x="44" y="119"/>
                </a:lnTo>
                <a:lnTo>
                  <a:pt x="44" y="120"/>
                </a:lnTo>
                <a:lnTo>
                  <a:pt x="42" y="120"/>
                </a:lnTo>
                <a:lnTo>
                  <a:pt x="42" y="120"/>
                </a:lnTo>
                <a:lnTo>
                  <a:pt x="41" y="120"/>
                </a:lnTo>
                <a:lnTo>
                  <a:pt x="41" y="123"/>
                </a:lnTo>
                <a:lnTo>
                  <a:pt x="40" y="124"/>
                </a:lnTo>
                <a:lnTo>
                  <a:pt x="38" y="124"/>
                </a:lnTo>
                <a:lnTo>
                  <a:pt x="37" y="126"/>
                </a:lnTo>
                <a:lnTo>
                  <a:pt x="36" y="127"/>
                </a:lnTo>
                <a:lnTo>
                  <a:pt x="31" y="127"/>
                </a:lnTo>
                <a:lnTo>
                  <a:pt x="31" y="127"/>
                </a:lnTo>
                <a:lnTo>
                  <a:pt x="31" y="127"/>
                </a:lnTo>
                <a:lnTo>
                  <a:pt x="31" y="127"/>
                </a:lnTo>
                <a:lnTo>
                  <a:pt x="31" y="126"/>
                </a:lnTo>
                <a:lnTo>
                  <a:pt x="31" y="126"/>
                </a:lnTo>
                <a:lnTo>
                  <a:pt x="33" y="126"/>
                </a:lnTo>
                <a:lnTo>
                  <a:pt x="33" y="126"/>
                </a:lnTo>
                <a:lnTo>
                  <a:pt x="33" y="124"/>
                </a:lnTo>
                <a:lnTo>
                  <a:pt x="33" y="124"/>
                </a:lnTo>
                <a:lnTo>
                  <a:pt x="33" y="124"/>
                </a:lnTo>
                <a:lnTo>
                  <a:pt x="34" y="122"/>
                </a:lnTo>
                <a:lnTo>
                  <a:pt x="34" y="120"/>
                </a:lnTo>
                <a:lnTo>
                  <a:pt x="33" y="119"/>
                </a:lnTo>
                <a:lnTo>
                  <a:pt x="30" y="120"/>
                </a:lnTo>
                <a:lnTo>
                  <a:pt x="30" y="120"/>
                </a:lnTo>
                <a:lnTo>
                  <a:pt x="30" y="120"/>
                </a:lnTo>
                <a:lnTo>
                  <a:pt x="30" y="120"/>
                </a:lnTo>
                <a:lnTo>
                  <a:pt x="29" y="120"/>
                </a:lnTo>
                <a:lnTo>
                  <a:pt x="29" y="120"/>
                </a:lnTo>
                <a:lnTo>
                  <a:pt x="29" y="120"/>
                </a:lnTo>
                <a:lnTo>
                  <a:pt x="27" y="120"/>
                </a:lnTo>
                <a:lnTo>
                  <a:pt x="27" y="120"/>
                </a:lnTo>
                <a:lnTo>
                  <a:pt x="27" y="120"/>
                </a:lnTo>
                <a:lnTo>
                  <a:pt x="27" y="120"/>
                </a:lnTo>
                <a:lnTo>
                  <a:pt x="27" y="119"/>
                </a:lnTo>
                <a:lnTo>
                  <a:pt x="27" y="119"/>
                </a:lnTo>
                <a:lnTo>
                  <a:pt x="26" y="118"/>
                </a:lnTo>
                <a:lnTo>
                  <a:pt x="27" y="116"/>
                </a:lnTo>
                <a:lnTo>
                  <a:pt x="27" y="116"/>
                </a:lnTo>
                <a:lnTo>
                  <a:pt x="27" y="115"/>
                </a:lnTo>
                <a:lnTo>
                  <a:pt x="25" y="112"/>
                </a:lnTo>
                <a:lnTo>
                  <a:pt x="25" y="112"/>
                </a:lnTo>
                <a:lnTo>
                  <a:pt x="23" y="112"/>
                </a:lnTo>
                <a:lnTo>
                  <a:pt x="23" y="112"/>
                </a:lnTo>
                <a:lnTo>
                  <a:pt x="23" y="112"/>
                </a:lnTo>
                <a:lnTo>
                  <a:pt x="23" y="112"/>
                </a:lnTo>
                <a:lnTo>
                  <a:pt x="23" y="112"/>
                </a:lnTo>
                <a:lnTo>
                  <a:pt x="23" y="111"/>
                </a:lnTo>
                <a:lnTo>
                  <a:pt x="22" y="111"/>
                </a:lnTo>
                <a:lnTo>
                  <a:pt x="22" y="109"/>
                </a:lnTo>
                <a:lnTo>
                  <a:pt x="21" y="109"/>
                </a:lnTo>
                <a:lnTo>
                  <a:pt x="21" y="108"/>
                </a:lnTo>
                <a:lnTo>
                  <a:pt x="21" y="108"/>
                </a:lnTo>
                <a:lnTo>
                  <a:pt x="19" y="108"/>
                </a:lnTo>
                <a:lnTo>
                  <a:pt x="18" y="108"/>
                </a:lnTo>
                <a:lnTo>
                  <a:pt x="16" y="108"/>
                </a:lnTo>
                <a:lnTo>
                  <a:pt x="16" y="108"/>
                </a:lnTo>
                <a:lnTo>
                  <a:pt x="16" y="108"/>
                </a:lnTo>
                <a:lnTo>
                  <a:pt x="15" y="108"/>
                </a:lnTo>
                <a:lnTo>
                  <a:pt x="15" y="108"/>
                </a:lnTo>
                <a:lnTo>
                  <a:pt x="14" y="107"/>
                </a:lnTo>
                <a:lnTo>
                  <a:pt x="14" y="107"/>
                </a:lnTo>
                <a:lnTo>
                  <a:pt x="14" y="105"/>
                </a:lnTo>
                <a:lnTo>
                  <a:pt x="14" y="105"/>
                </a:lnTo>
                <a:lnTo>
                  <a:pt x="12" y="104"/>
                </a:lnTo>
                <a:lnTo>
                  <a:pt x="12" y="104"/>
                </a:lnTo>
                <a:lnTo>
                  <a:pt x="11" y="105"/>
                </a:lnTo>
                <a:lnTo>
                  <a:pt x="11" y="107"/>
                </a:lnTo>
                <a:lnTo>
                  <a:pt x="10" y="108"/>
                </a:lnTo>
                <a:lnTo>
                  <a:pt x="10" y="108"/>
                </a:lnTo>
                <a:lnTo>
                  <a:pt x="8" y="109"/>
                </a:lnTo>
                <a:lnTo>
                  <a:pt x="4" y="109"/>
                </a:lnTo>
                <a:lnTo>
                  <a:pt x="1" y="108"/>
                </a:lnTo>
                <a:lnTo>
                  <a:pt x="1" y="108"/>
                </a:lnTo>
                <a:lnTo>
                  <a:pt x="1" y="108"/>
                </a:lnTo>
                <a:lnTo>
                  <a:pt x="1" y="109"/>
                </a:lnTo>
                <a:lnTo>
                  <a:pt x="1" y="109"/>
                </a:lnTo>
                <a:lnTo>
                  <a:pt x="3" y="112"/>
                </a:lnTo>
                <a:lnTo>
                  <a:pt x="6" y="113"/>
                </a:lnTo>
                <a:lnTo>
                  <a:pt x="7" y="115"/>
                </a:lnTo>
                <a:lnTo>
                  <a:pt x="7" y="118"/>
                </a:lnTo>
                <a:lnTo>
                  <a:pt x="6" y="119"/>
                </a:lnTo>
                <a:lnTo>
                  <a:pt x="4" y="120"/>
                </a:lnTo>
                <a:lnTo>
                  <a:pt x="4" y="122"/>
                </a:lnTo>
                <a:lnTo>
                  <a:pt x="4" y="123"/>
                </a:lnTo>
                <a:lnTo>
                  <a:pt x="3" y="123"/>
                </a:lnTo>
                <a:lnTo>
                  <a:pt x="1" y="126"/>
                </a:lnTo>
                <a:lnTo>
                  <a:pt x="0" y="128"/>
                </a:lnTo>
                <a:lnTo>
                  <a:pt x="0" y="128"/>
                </a:lnTo>
                <a:lnTo>
                  <a:pt x="1" y="130"/>
                </a:lnTo>
                <a:lnTo>
                  <a:pt x="1" y="130"/>
                </a:lnTo>
                <a:lnTo>
                  <a:pt x="1" y="131"/>
                </a:lnTo>
                <a:lnTo>
                  <a:pt x="1" y="131"/>
                </a:lnTo>
                <a:lnTo>
                  <a:pt x="3" y="133"/>
                </a:lnTo>
                <a:lnTo>
                  <a:pt x="3" y="133"/>
                </a:lnTo>
                <a:lnTo>
                  <a:pt x="1" y="134"/>
                </a:lnTo>
                <a:lnTo>
                  <a:pt x="1" y="135"/>
                </a:lnTo>
                <a:lnTo>
                  <a:pt x="3" y="135"/>
                </a:lnTo>
                <a:lnTo>
                  <a:pt x="4" y="137"/>
                </a:lnTo>
                <a:lnTo>
                  <a:pt x="6" y="139"/>
                </a:lnTo>
                <a:lnTo>
                  <a:pt x="4" y="141"/>
                </a:lnTo>
                <a:lnTo>
                  <a:pt x="3" y="142"/>
                </a:lnTo>
                <a:lnTo>
                  <a:pt x="4" y="142"/>
                </a:lnTo>
                <a:lnTo>
                  <a:pt x="7" y="142"/>
                </a:lnTo>
                <a:lnTo>
                  <a:pt x="7" y="142"/>
                </a:lnTo>
                <a:lnTo>
                  <a:pt x="16" y="145"/>
                </a:lnTo>
                <a:lnTo>
                  <a:pt x="16" y="146"/>
                </a:lnTo>
                <a:lnTo>
                  <a:pt x="16" y="146"/>
                </a:lnTo>
                <a:lnTo>
                  <a:pt x="16" y="146"/>
                </a:lnTo>
                <a:lnTo>
                  <a:pt x="18" y="146"/>
                </a:lnTo>
                <a:lnTo>
                  <a:pt x="18" y="148"/>
                </a:lnTo>
                <a:lnTo>
                  <a:pt x="16" y="148"/>
                </a:lnTo>
                <a:lnTo>
                  <a:pt x="16" y="149"/>
                </a:lnTo>
                <a:lnTo>
                  <a:pt x="16" y="150"/>
                </a:lnTo>
                <a:lnTo>
                  <a:pt x="16" y="150"/>
                </a:lnTo>
                <a:lnTo>
                  <a:pt x="18" y="152"/>
                </a:lnTo>
                <a:lnTo>
                  <a:pt x="19" y="153"/>
                </a:lnTo>
                <a:lnTo>
                  <a:pt x="23" y="154"/>
                </a:lnTo>
                <a:lnTo>
                  <a:pt x="26" y="156"/>
                </a:lnTo>
                <a:lnTo>
                  <a:pt x="27" y="157"/>
                </a:lnTo>
                <a:lnTo>
                  <a:pt x="29" y="157"/>
                </a:lnTo>
                <a:lnTo>
                  <a:pt x="30" y="157"/>
                </a:lnTo>
                <a:lnTo>
                  <a:pt x="30" y="157"/>
                </a:lnTo>
                <a:lnTo>
                  <a:pt x="31" y="157"/>
                </a:lnTo>
                <a:lnTo>
                  <a:pt x="33" y="156"/>
                </a:lnTo>
                <a:lnTo>
                  <a:pt x="34" y="156"/>
                </a:lnTo>
                <a:lnTo>
                  <a:pt x="34" y="154"/>
                </a:lnTo>
                <a:lnTo>
                  <a:pt x="34" y="154"/>
                </a:lnTo>
                <a:lnTo>
                  <a:pt x="34" y="153"/>
                </a:lnTo>
                <a:lnTo>
                  <a:pt x="36" y="152"/>
                </a:lnTo>
                <a:lnTo>
                  <a:pt x="36" y="152"/>
                </a:lnTo>
                <a:lnTo>
                  <a:pt x="37" y="152"/>
                </a:lnTo>
                <a:lnTo>
                  <a:pt x="38" y="152"/>
                </a:lnTo>
                <a:lnTo>
                  <a:pt x="38" y="150"/>
                </a:lnTo>
                <a:lnTo>
                  <a:pt x="38" y="149"/>
                </a:lnTo>
                <a:lnTo>
                  <a:pt x="40" y="148"/>
                </a:lnTo>
                <a:lnTo>
                  <a:pt x="41" y="148"/>
                </a:lnTo>
                <a:lnTo>
                  <a:pt x="42" y="146"/>
                </a:lnTo>
                <a:lnTo>
                  <a:pt x="42" y="148"/>
                </a:lnTo>
                <a:lnTo>
                  <a:pt x="42" y="148"/>
                </a:lnTo>
                <a:lnTo>
                  <a:pt x="42" y="148"/>
                </a:lnTo>
                <a:lnTo>
                  <a:pt x="42" y="148"/>
                </a:lnTo>
                <a:lnTo>
                  <a:pt x="42" y="148"/>
                </a:lnTo>
                <a:lnTo>
                  <a:pt x="44" y="149"/>
                </a:lnTo>
                <a:lnTo>
                  <a:pt x="45" y="150"/>
                </a:lnTo>
                <a:lnTo>
                  <a:pt x="46" y="152"/>
                </a:lnTo>
                <a:lnTo>
                  <a:pt x="46" y="152"/>
                </a:lnTo>
                <a:lnTo>
                  <a:pt x="45" y="154"/>
                </a:lnTo>
                <a:lnTo>
                  <a:pt x="45" y="156"/>
                </a:lnTo>
                <a:lnTo>
                  <a:pt x="48" y="157"/>
                </a:lnTo>
                <a:lnTo>
                  <a:pt x="49" y="157"/>
                </a:lnTo>
                <a:lnTo>
                  <a:pt x="55" y="156"/>
                </a:lnTo>
                <a:lnTo>
                  <a:pt x="55" y="156"/>
                </a:lnTo>
                <a:lnTo>
                  <a:pt x="56" y="157"/>
                </a:lnTo>
                <a:lnTo>
                  <a:pt x="60" y="158"/>
                </a:lnTo>
                <a:lnTo>
                  <a:pt x="60" y="160"/>
                </a:lnTo>
                <a:lnTo>
                  <a:pt x="60" y="160"/>
                </a:lnTo>
                <a:lnTo>
                  <a:pt x="59" y="161"/>
                </a:lnTo>
                <a:lnTo>
                  <a:pt x="59" y="161"/>
                </a:lnTo>
                <a:lnTo>
                  <a:pt x="59" y="161"/>
                </a:lnTo>
                <a:lnTo>
                  <a:pt x="59" y="161"/>
                </a:lnTo>
                <a:lnTo>
                  <a:pt x="60" y="161"/>
                </a:lnTo>
                <a:lnTo>
                  <a:pt x="61" y="161"/>
                </a:lnTo>
                <a:lnTo>
                  <a:pt x="63" y="163"/>
                </a:lnTo>
                <a:lnTo>
                  <a:pt x="63" y="163"/>
                </a:lnTo>
                <a:lnTo>
                  <a:pt x="64" y="163"/>
                </a:lnTo>
                <a:lnTo>
                  <a:pt x="64" y="163"/>
                </a:lnTo>
                <a:lnTo>
                  <a:pt x="64" y="163"/>
                </a:lnTo>
                <a:lnTo>
                  <a:pt x="66" y="163"/>
                </a:lnTo>
                <a:lnTo>
                  <a:pt x="66" y="164"/>
                </a:lnTo>
                <a:lnTo>
                  <a:pt x="67" y="164"/>
                </a:lnTo>
                <a:lnTo>
                  <a:pt x="68" y="163"/>
                </a:lnTo>
                <a:lnTo>
                  <a:pt x="68" y="163"/>
                </a:lnTo>
                <a:lnTo>
                  <a:pt x="71" y="163"/>
                </a:lnTo>
                <a:lnTo>
                  <a:pt x="71" y="163"/>
                </a:lnTo>
                <a:lnTo>
                  <a:pt x="72" y="163"/>
                </a:lnTo>
                <a:lnTo>
                  <a:pt x="72" y="163"/>
                </a:lnTo>
                <a:lnTo>
                  <a:pt x="74" y="160"/>
                </a:lnTo>
                <a:lnTo>
                  <a:pt x="74" y="160"/>
                </a:lnTo>
                <a:lnTo>
                  <a:pt x="75" y="160"/>
                </a:lnTo>
                <a:lnTo>
                  <a:pt x="75" y="160"/>
                </a:lnTo>
                <a:lnTo>
                  <a:pt x="75" y="160"/>
                </a:lnTo>
                <a:lnTo>
                  <a:pt x="75" y="158"/>
                </a:lnTo>
                <a:lnTo>
                  <a:pt x="75" y="158"/>
                </a:lnTo>
                <a:lnTo>
                  <a:pt x="76" y="156"/>
                </a:lnTo>
                <a:lnTo>
                  <a:pt x="76" y="153"/>
                </a:lnTo>
                <a:lnTo>
                  <a:pt x="76" y="153"/>
                </a:lnTo>
                <a:lnTo>
                  <a:pt x="81" y="150"/>
                </a:lnTo>
                <a:lnTo>
                  <a:pt x="81" y="149"/>
                </a:lnTo>
                <a:lnTo>
                  <a:pt x="85" y="148"/>
                </a:lnTo>
                <a:lnTo>
                  <a:pt x="87" y="148"/>
                </a:lnTo>
                <a:lnTo>
                  <a:pt x="89" y="148"/>
                </a:lnTo>
                <a:lnTo>
                  <a:pt x="91" y="149"/>
                </a:lnTo>
                <a:lnTo>
                  <a:pt x="93" y="149"/>
                </a:lnTo>
                <a:lnTo>
                  <a:pt x="94" y="148"/>
                </a:lnTo>
                <a:lnTo>
                  <a:pt x="94" y="148"/>
                </a:lnTo>
                <a:lnTo>
                  <a:pt x="94" y="146"/>
                </a:lnTo>
                <a:lnTo>
                  <a:pt x="94" y="146"/>
                </a:lnTo>
                <a:lnTo>
                  <a:pt x="96" y="146"/>
                </a:lnTo>
                <a:lnTo>
                  <a:pt x="96" y="146"/>
                </a:lnTo>
                <a:lnTo>
                  <a:pt x="97" y="146"/>
                </a:lnTo>
                <a:lnTo>
                  <a:pt x="97" y="146"/>
                </a:lnTo>
                <a:lnTo>
                  <a:pt x="97" y="148"/>
                </a:lnTo>
                <a:lnTo>
                  <a:pt x="97" y="148"/>
                </a:lnTo>
                <a:lnTo>
                  <a:pt x="98" y="148"/>
                </a:lnTo>
                <a:lnTo>
                  <a:pt x="98" y="148"/>
                </a:lnTo>
                <a:lnTo>
                  <a:pt x="98" y="148"/>
                </a:lnTo>
                <a:lnTo>
                  <a:pt x="98" y="148"/>
                </a:lnTo>
                <a:lnTo>
                  <a:pt x="98" y="148"/>
                </a:lnTo>
                <a:lnTo>
                  <a:pt x="98" y="148"/>
                </a:lnTo>
                <a:lnTo>
                  <a:pt x="100" y="146"/>
                </a:lnTo>
                <a:lnTo>
                  <a:pt x="101" y="146"/>
                </a:lnTo>
                <a:lnTo>
                  <a:pt x="104" y="148"/>
                </a:lnTo>
                <a:lnTo>
                  <a:pt x="104" y="148"/>
                </a:lnTo>
                <a:lnTo>
                  <a:pt x="104" y="148"/>
                </a:lnTo>
                <a:lnTo>
                  <a:pt x="104" y="148"/>
                </a:lnTo>
                <a:lnTo>
                  <a:pt x="105" y="148"/>
                </a:lnTo>
                <a:lnTo>
                  <a:pt x="105" y="148"/>
                </a:lnTo>
                <a:lnTo>
                  <a:pt x="108" y="149"/>
                </a:lnTo>
                <a:lnTo>
                  <a:pt x="108" y="149"/>
                </a:lnTo>
                <a:lnTo>
                  <a:pt x="109" y="149"/>
                </a:lnTo>
                <a:lnTo>
                  <a:pt x="109" y="148"/>
                </a:lnTo>
                <a:lnTo>
                  <a:pt x="110" y="148"/>
                </a:lnTo>
                <a:lnTo>
                  <a:pt x="112" y="148"/>
                </a:lnTo>
                <a:lnTo>
                  <a:pt x="115" y="146"/>
                </a:lnTo>
                <a:lnTo>
                  <a:pt x="116" y="145"/>
                </a:lnTo>
                <a:lnTo>
                  <a:pt x="119" y="143"/>
                </a:lnTo>
                <a:lnTo>
                  <a:pt x="121" y="143"/>
                </a:lnTo>
                <a:lnTo>
                  <a:pt x="127" y="141"/>
                </a:lnTo>
                <a:lnTo>
                  <a:pt x="127" y="141"/>
                </a:lnTo>
                <a:lnTo>
                  <a:pt x="130" y="141"/>
                </a:lnTo>
                <a:lnTo>
                  <a:pt x="131" y="141"/>
                </a:lnTo>
                <a:lnTo>
                  <a:pt x="131" y="142"/>
                </a:lnTo>
                <a:lnTo>
                  <a:pt x="131" y="142"/>
                </a:lnTo>
                <a:lnTo>
                  <a:pt x="130" y="145"/>
                </a:lnTo>
                <a:lnTo>
                  <a:pt x="127" y="146"/>
                </a:lnTo>
                <a:lnTo>
                  <a:pt x="127" y="148"/>
                </a:lnTo>
                <a:lnTo>
                  <a:pt x="127" y="148"/>
                </a:lnTo>
                <a:lnTo>
                  <a:pt x="127" y="149"/>
                </a:lnTo>
                <a:lnTo>
                  <a:pt x="127" y="150"/>
                </a:lnTo>
                <a:lnTo>
                  <a:pt x="128" y="152"/>
                </a:lnTo>
                <a:lnTo>
                  <a:pt x="128" y="152"/>
                </a:lnTo>
                <a:lnTo>
                  <a:pt x="128" y="153"/>
                </a:lnTo>
                <a:lnTo>
                  <a:pt x="127" y="153"/>
                </a:lnTo>
                <a:lnTo>
                  <a:pt x="128" y="153"/>
                </a:lnTo>
                <a:lnTo>
                  <a:pt x="128" y="153"/>
                </a:lnTo>
                <a:lnTo>
                  <a:pt x="130" y="154"/>
                </a:lnTo>
                <a:lnTo>
                  <a:pt x="130" y="154"/>
                </a:lnTo>
                <a:lnTo>
                  <a:pt x="130" y="154"/>
                </a:lnTo>
                <a:lnTo>
                  <a:pt x="131" y="156"/>
                </a:lnTo>
                <a:lnTo>
                  <a:pt x="131" y="156"/>
                </a:lnTo>
                <a:lnTo>
                  <a:pt x="134" y="156"/>
                </a:lnTo>
                <a:lnTo>
                  <a:pt x="134" y="156"/>
                </a:lnTo>
                <a:lnTo>
                  <a:pt x="135" y="157"/>
                </a:lnTo>
                <a:lnTo>
                  <a:pt x="135" y="158"/>
                </a:lnTo>
                <a:lnTo>
                  <a:pt x="134" y="158"/>
                </a:lnTo>
                <a:lnTo>
                  <a:pt x="134" y="160"/>
                </a:lnTo>
                <a:lnTo>
                  <a:pt x="134" y="160"/>
                </a:lnTo>
                <a:lnTo>
                  <a:pt x="134" y="161"/>
                </a:lnTo>
                <a:lnTo>
                  <a:pt x="134" y="161"/>
                </a:lnTo>
                <a:lnTo>
                  <a:pt x="135" y="163"/>
                </a:lnTo>
                <a:lnTo>
                  <a:pt x="135" y="163"/>
                </a:lnTo>
                <a:lnTo>
                  <a:pt x="136" y="163"/>
                </a:lnTo>
                <a:lnTo>
                  <a:pt x="136" y="163"/>
                </a:lnTo>
                <a:lnTo>
                  <a:pt x="138" y="164"/>
                </a:lnTo>
                <a:lnTo>
                  <a:pt x="138" y="165"/>
                </a:lnTo>
                <a:lnTo>
                  <a:pt x="139" y="167"/>
                </a:lnTo>
                <a:lnTo>
                  <a:pt x="140" y="168"/>
                </a:lnTo>
                <a:lnTo>
                  <a:pt x="143" y="169"/>
                </a:lnTo>
                <a:lnTo>
                  <a:pt x="143" y="169"/>
                </a:lnTo>
                <a:lnTo>
                  <a:pt x="146" y="169"/>
                </a:lnTo>
                <a:lnTo>
                  <a:pt x="147" y="171"/>
                </a:lnTo>
                <a:lnTo>
                  <a:pt x="147" y="171"/>
                </a:lnTo>
                <a:lnTo>
                  <a:pt x="149" y="171"/>
                </a:lnTo>
                <a:lnTo>
                  <a:pt x="151" y="171"/>
                </a:lnTo>
                <a:lnTo>
                  <a:pt x="154" y="171"/>
                </a:lnTo>
                <a:lnTo>
                  <a:pt x="154" y="171"/>
                </a:lnTo>
                <a:lnTo>
                  <a:pt x="154" y="171"/>
                </a:lnTo>
                <a:lnTo>
                  <a:pt x="155" y="172"/>
                </a:lnTo>
                <a:lnTo>
                  <a:pt x="155" y="172"/>
                </a:lnTo>
                <a:lnTo>
                  <a:pt x="155" y="172"/>
                </a:lnTo>
                <a:lnTo>
                  <a:pt x="157" y="172"/>
                </a:lnTo>
                <a:lnTo>
                  <a:pt x="157" y="172"/>
                </a:lnTo>
                <a:lnTo>
                  <a:pt x="157" y="172"/>
                </a:lnTo>
                <a:lnTo>
                  <a:pt x="158" y="172"/>
                </a:lnTo>
                <a:lnTo>
                  <a:pt x="161" y="175"/>
                </a:lnTo>
                <a:lnTo>
                  <a:pt x="173" y="175"/>
                </a:lnTo>
                <a:lnTo>
                  <a:pt x="177" y="176"/>
                </a:lnTo>
                <a:lnTo>
                  <a:pt x="180" y="178"/>
                </a:lnTo>
                <a:lnTo>
                  <a:pt x="181" y="179"/>
                </a:lnTo>
                <a:lnTo>
                  <a:pt x="183" y="179"/>
                </a:lnTo>
                <a:lnTo>
                  <a:pt x="188" y="178"/>
                </a:lnTo>
                <a:lnTo>
                  <a:pt x="190" y="178"/>
                </a:lnTo>
                <a:lnTo>
                  <a:pt x="194" y="178"/>
                </a:lnTo>
                <a:lnTo>
                  <a:pt x="194" y="178"/>
                </a:lnTo>
                <a:lnTo>
                  <a:pt x="194" y="179"/>
                </a:lnTo>
                <a:lnTo>
                  <a:pt x="195" y="179"/>
                </a:lnTo>
                <a:lnTo>
                  <a:pt x="196" y="179"/>
                </a:lnTo>
                <a:lnTo>
                  <a:pt x="202" y="180"/>
                </a:lnTo>
                <a:lnTo>
                  <a:pt x="203" y="180"/>
                </a:lnTo>
                <a:lnTo>
                  <a:pt x="203" y="180"/>
                </a:lnTo>
                <a:lnTo>
                  <a:pt x="204" y="180"/>
                </a:lnTo>
                <a:lnTo>
                  <a:pt x="207" y="182"/>
                </a:lnTo>
                <a:lnTo>
                  <a:pt x="209" y="182"/>
                </a:lnTo>
                <a:lnTo>
                  <a:pt x="211" y="180"/>
                </a:lnTo>
                <a:lnTo>
                  <a:pt x="213" y="182"/>
                </a:lnTo>
                <a:lnTo>
                  <a:pt x="218" y="183"/>
                </a:lnTo>
                <a:lnTo>
                  <a:pt x="218" y="183"/>
                </a:lnTo>
                <a:lnTo>
                  <a:pt x="219" y="183"/>
                </a:lnTo>
                <a:lnTo>
                  <a:pt x="219" y="183"/>
                </a:lnTo>
                <a:lnTo>
                  <a:pt x="221" y="183"/>
                </a:lnTo>
                <a:lnTo>
                  <a:pt x="222" y="183"/>
                </a:lnTo>
                <a:lnTo>
                  <a:pt x="222" y="184"/>
                </a:lnTo>
                <a:lnTo>
                  <a:pt x="225" y="186"/>
                </a:lnTo>
                <a:lnTo>
                  <a:pt x="225" y="186"/>
                </a:lnTo>
                <a:lnTo>
                  <a:pt x="226" y="186"/>
                </a:lnTo>
                <a:lnTo>
                  <a:pt x="230" y="186"/>
                </a:lnTo>
                <a:lnTo>
                  <a:pt x="236" y="187"/>
                </a:lnTo>
                <a:lnTo>
                  <a:pt x="237" y="186"/>
                </a:lnTo>
                <a:lnTo>
                  <a:pt x="239" y="186"/>
                </a:lnTo>
                <a:lnTo>
                  <a:pt x="239" y="187"/>
                </a:lnTo>
                <a:lnTo>
                  <a:pt x="239" y="187"/>
                </a:lnTo>
                <a:lnTo>
                  <a:pt x="239" y="187"/>
                </a:lnTo>
                <a:lnTo>
                  <a:pt x="240" y="187"/>
                </a:lnTo>
                <a:lnTo>
                  <a:pt x="240" y="188"/>
                </a:lnTo>
                <a:lnTo>
                  <a:pt x="241" y="188"/>
                </a:lnTo>
                <a:lnTo>
                  <a:pt x="243" y="187"/>
                </a:lnTo>
                <a:lnTo>
                  <a:pt x="244" y="188"/>
                </a:lnTo>
                <a:lnTo>
                  <a:pt x="244" y="190"/>
                </a:lnTo>
                <a:lnTo>
                  <a:pt x="244" y="191"/>
                </a:lnTo>
                <a:lnTo>
                  <a:pt x="245" y="190"/>
                </a:lnTo>
                <a:lnTo>
                  <a:pt x="245" y="190"/>
                </a:lnTo>
                <a:lnTo>
                  <a:pt x="245" y="188"/>
                </a:lnTo>
                <a:lnTo>
                  <a:pt x="247" y="187"/>
                </a:lnTo>
                <a:lnTo>
                  <a:pt x="247" y="187"/>
                </a:lnTo>
                <a:lnTo>
                  <a:pt x="248" y="187"/>
                </a:lnTo>
                <a:lnTo>
                  <a:pt x="248" y="186"/>
                </a:lnTo>
                <a:lnTo>
                  <a:pt x="249" y="186"/>
                </a:lnTo>
                <a:lnTo>
                  <a:pt x="249" y="186"/>
                </a:lnTo>
                <a:lnTo>
                  <a:pt x="251" y="184"/>
                </a:lnTo>
                <a:lnTo>
                  <a:pt x="251" y="184"/>
                </a:lnTo>
                <a:lnTo>
                  <a:pt x="251" y="184"/>
                </a:lnTo>
                <a:lnTo>
                  <a:pt x="251" y="184"/>
                </a:lnTo>
                <a:lnTo>
                  <a:pt x="252" y="184"/>
                </a:lnTo>
                <a:lnTo>
                  <a:pt x="252" y="183"/>
                </a:lnTo>
                <a:lnTo>
                  <a:pt x="252" y="183"/>
                </a:lnTo>
                <a:lnTo>
                  <a:pt x="254" y="183"/>
                </a:lnTo>
                <a:lnTo>
                  <a:pt x="254" y="182"/>
                </a:lnTo>
                <a:lnTo>
                  <a:pt x="254" y="183"/>
                </a:lnTo>
                <a:lnTo>
                  <a:pt x="255" y="182"/>
                </a:lnTo>
                <a:lnTo>
                  <a:pt x="256" y="182"/>
                </a:lnTo>
                <a:lnTo>
                  <a:pt x="256" y="182"/>
                </a:lnTo>
                <a:lnTo>
                  <a:pt x="258" y="180"/>
                </a:lnTo>
                <a:lnTo>
                  <a:pt x="258" y="179"/>
                </a:lnTo>
                <a:lnTo>
                  <a:pt x="258" y="179"/>
                </a:lnTo>
                <a:lnTo>
                  <a:pt x="259" y="178"/>
                </a:lnTo>
                <a:lnTo>
                  <a:pt x="259" y="176"/>
                </a:lnTo>
                <a:lnTo>
                  <a:pt x="260" y="175"/>
                </a:lnTo>
                <a:lnTo>
                  <a:pt x="260" y="175"/>
                </a:lnTo>
                <a:lnTo>
                  <a:pt x="260" y="175"/>
                </a:lnTo>
                <a:lnTo>
                  <a:pt x="262" y="175"/>
                </a:lnTo>
                <a:lnTo>
                  <a:pt x="262" y="175"/>
                </a:lnTo>
                <a:lnTo>
                  <a:pt x="263" y="173"/>
                </a:lnTo>
                <a:lnTo>
                  <a:pt x="264" y="173"/>
                </a:lnTo>
                <a:lnTo>
                  <a:pt x="264" y="173"/>
                </a:lnTo>
                <a:lnTo>
                  <a:pt x="266" y="175"/>
                </a:lnTo>
                <a:lnTo>
                  <a:pt x="267" y="172"/>
                </a:lnTo>
                <a:lnTo>
                  <a:pt x="270" y="172"/>
                </a:lnTo>
                <a:lnTo>
                  <a:pt x="271" y="172"/>
                </a:lnTo>
                <a:lnTo>
                  <a:pt x="273" y="172"/>
                </a:lnTo>
                <a:lnTo>
                  <a:pt x="275" y="172"/>
                </a:lnTo>
                <a:lnTo>
                  <a:pt x="277" y="172"/>
                </a:lnTo>
                <a:lnTo>
                  <a:pt x="284" y="172"/>
                </a:lnTo>
                <a:lnTo>
                  <a:pt x="286" y="172"/>
                </a:lnTo>
                <a:lnTo>
                  <a:pt x="288" y="172"/>
                </a:lnTo>
                <a:lnTo>
                  <a:pt x="288" y="173"/>
                </a:lnTo>
                <a:lnTo>
                  <a:pt x="289" y="173"/>
                </a:lnTo>
                <a:lnTo>
                  <a:pt x="289" y="173"/>
                </a:lnTo>
                <a:lnTo>
                  <a:pt x="290" y="173"/>
                </a:lnTo>
                <a:lnTo>
                  <a:pt x="292" y="173"/>
                </a:lnTo>
                <a:lnTo>
                  <a:pt x="292" y="172"/>
                </a:lnTo>
                <a:lnTo>
                  <a:pt x="292" y="172"/>
                </a:lnTo>
                <a:lnTo>
                  <a:pt x="292" y="172"/>
                </a:lnTo>
                <a:lnTo>
                  <a:pt x="292" y="172"/>
                </a:lnTo>
                <a:lnTo>
                  <a:pt x="293" y="171"/>
                </a:lnTo>
                <a:lnTo>
                  <a:pt x="293" y="169"/>
                </a:lnTo>
                <a:lnTo>
                  <a:pt x="294" y="169"/>
                </a:lnTo>
                <a:lnTo>
                  <a:pt x="296" y="169"/>
                </a:lnTo>
                <a:lnTo>
                  <a:pt x="296" y="169"/>
                </a:lnTo>
                <a:lnTo>
                  <a:pt x="297" y="169"/>
                </a:lnTo>
                <a:lnTo>
                  <a:pt x="297" y="169"/>
                </a:lnTo>
                <a:lnTo>
                  <a:pt x="297" y="169"/>
                </a:lnTo>
                <a:lnTo>
                  <a:pt x="297" y="168"/>
                </a:lnTo>
                <a:lnTo>
                  <a:pt x="297" y="168"/>
                </a:lnTo>
                <a:lnTo>
                  <a:pt x="299" y="167"/>
                </a:lnTo>
                <a:lnTo>
                  <a:pt x="299" y="167"/>
                </a:lnTo>
                <a:lnTo>
                  <a:pt x="303" y="168"/>
                </a:lnTo>
                <a:lnTo>
                  <a:pt x="304" y="168"/>
                </a:lnTo>
                <a:lnTo>
                  <a:pt x="305" y="167"/>
                </a:lnTo>
                <a:lnTo>
                  <a:pt x="307" y="167"/>
                </a:lnTo>
                <a:lnTo>
                  <a:pt x="308" y="167"/>
                </a:lnTo>
                <a:lnTo>
                  <a:pt x="309" y="167"/>
                </a:lnTo>
                <a:lnTo>
                  <a:pt x="313" y="168"/>
                </a:lnTo>
                <a:lnTo>
                  <a:pt x="315" y="168"/>
                </a:lnTo>
                <a:lnTo>
                  <a:pt x="316" y="169"/>
                </a:lnTo>
                <a:lnTo>
                  <a:pt x="316" y="169"/>
                </a:lnTo>
                <a:lnTo>
                  <a:pt x="316" y="169"/>
                </a:lnTo>
                <a:lnTo>
                  <a:pt x="316" y="169"/>
                </a:lnTo>
                <a:lnTo>
                  <a:pt x="316" y="168"/>
                </a:lnTo>
                <a:lnTo>
                  <a:pt x="316" y="167"/>
                </a:lnTo>
                <a:lnTo>
                  <a:pt x="315" y="167"/>
                </a:lnTo>
                <a:lnTo>
                  <a:pt x="315" y="165"/>
                </a:lnTo>
                <a:lnTo>
                  <a:pt x="315" y="164"/>
                </a:lnTo>
                <a:lnTo>
                  <a:pt x="315" y="163"/>
                </a:lnTo>
                <a:lnTo>
                  <a:pt x="315" y="163"/>
                </a:lnTo>
                <a:lnTo>
                  <a:pt x="315" y="160"/>
                </a:lnTo>
                <a:lnTo>
                  <a:pt x="315" y="160"/>
                </a:lnTo>
                <a:lnTo>
                  <a:pt x="315" y="160"/>
                </a:lnTo>
                <a:lnTo>
                  <a:pt x="315" y="160"/>
                </a:lnTo>
                <a:lnTo>
                  <a:pt x="315" y="158"/>
                </a:lnTo>
                <a:lnTo>
                  <a:pt x="315" y="158"/>
                </a:lnTo>
                <a:lnTo>
                  <a:pt x="318" y="158"/>
                </a:lnTo>
                <a:lnTo>
                  <a:pt x="318" y="158"/>
                </a:lnTo>
                <a:lnTo>
                  <a:pt x="319" y="157"/>
                </a:lnTo>
                <a:lnTo>
                  <a:pt x="320" y="156"/>
                </a:lnTo>
                <a:lnTo>
                  <a:pt x="322" y="156"/>
                </a:lnTo>
                <a:lnTo>
                  <a:pt x="322" y="156"/>
                </a:lnTo>
                <a:lnTo>
                  <a:pt x="323" y="153"/>
                </a:lnTo>
                <a:lnTo>
                  <a:pt x="324" y="153"/>
                </a:lnTo>
                <a:lnTo>
                  <a:pt x="326" y="152"/>
                </a:lnTo>
                <a:lnTo>
                  <a:pt x="326" y="152"/>
                </a:lnTo>
                <a:lnTo>
                  <a:pt x="327" y="150"/>
                </a:lnTo>
                <a:lnTo>
                  <a:pt x="327" y="150"/>
                </a:lnTo>
                <a:lnTo>
                  <a:pt x="327" y="150"/>
                </a:lnTo>
                <a:lnTo>
                  <a:pt x="327" y="149"/>
                </a:lnTo>
                <a:lnTo>
                  <a:pt x="327" y="149"/>
                </a:lnTo>
                <a:lnTo>
                  <a:pt x="327" y="149"/>
                </a:lnTo>
                <a:lnTo>
                  <a:pt x="328" y="149"/>
                </a:lnTo>
                <a:lnTo>
                  <a:pt x="328" y="148"/>
                </a:lnTo>
                <a:lnTo>
                  <a:pt x="328" y="148"/>
                </a:lnTo>
                <a:lnTo>
                  <a:pt x="328" y="146"/>
                </a:lnTo>
                <a:lnTo>
                  <a:pt x="330" y="146"/>
                </a:lnTo>
                <a:lnTo>
                  <a:pt x="331" y="146"/>
                </a:lnTo>
                <a:lnTo>
                  <a:pt x="334" y="146"/>
                </a:lnTo>
                <a:lnTo>
                  <a:pt x="334" y="146"/>
                </a:lnTo>
                <a:lnTo>
                  <a:pt x="335" y="148"/>
                </a:lnTo>
                <a:lnTo>
                  <a:pt x="335" y="148"/>
                </a:lnTo>
                <a:lnTo>
                  <a:pt x="335" y="148"/>
                </a:lnTo>
                <a:lnTo>
                  <a:pt x="337" y="148"/>
                </a:lnTo>
                <a:lnTo>
                  <a:pt x="337" y="148"/>
                </a:lnTo>
                <a:lnTo>
                  <a:pt x="337" y="148"/>
                </a:lnTo>
                <a:lnTo>
                  <a:pt x="337" y="148"/>
                </a:lnTo>
                <a:lnTo>
                  <a:pt x="338" y="148"/>
                </a:lnTo>
                <a:lnTo>
                  <a:pt x="339" y="146"/>
                </a:lnTo>
                <a:lnTo>
                  <a:pt x="339" y="146"/>
                </a:lnTo>
                <a:lnTo>
                  <a:pt x="338" y="145"/>
                </a:lnTo>
                <a:lnTo>
                  <a:pt x="338" y="145"/>
                </a:lnTo>
                <a:lnTo>
                  <a:pt x="337" y="145"/>
                </a:lnTo>
                <a:lnTo>
                  <a:pt x="337" y="145"/>
                </a:lnTo>
                <a:lnTo>
                  <a:pt x="339" y="143"/>
                </a:lnTo>
                <a:lnTo>
                  <a:pt x="339" y="143"/>
                </a:lnTo>
                <a:lnTo>
                  <a:pt x="339" y="142"/>
                </a:lnTo>
                <a:lnTo>
                  <a:pt x="339" y="142"/>
                </a:lnTo>
                <a:lnTo>
                  <a:pt x="339" y="142"/>
                </a:lnTo>
                <a:lnTo>
                  <a:pt x="338" y="142"/>
                </a:lnTo>
                <a:lnTo>
                  <a:pt x="338" y="141"/>
                </a:lnTo>
                <a:lnTo>
                  <a:pt x="338" y="139"/>
                </a:lnTo>
                <a:lnTo>
                  <a:pt x="339" y="139"/>
                </a:lnTo>
                <a:lnTo>
                  <a:pt x="341" y="138"/>
                </a:lnTo>
                <a:lnTo>
                  <a:pt x="341" y="137"/>
                </a:lnTo>
                <a:lnTo>
                  <a:pt x="339" y="135"/>
                </a:lnTo>
                <a:lnTo>
                  <a:pt x="339" y="135"/>
                </a:lnTo>
                <a:lnTo>
                  <a:pt x="338" y="137"/>
                </a:lnTo>
                <a:lnTo>
                  <a:pt x="337" y="137"/>
                </a:lnTo>
                <a:lnTo>
                  <a:pt x="337" y="135"/>
                </a:lnTo>
                <a:lnTo>
                  <a:pt x="337" y="134"/>
                </a:lnTo>
                <a:lnTo>
                  <a:pt x="337" y="134"/>
                </a:lnTo>
                <a:lnTo>
                  <a:pt x="337" y="134"/>
                </a:lnTo>
                <a:lnTo>
                  <a:pt x="337" y="134"/>
                </a:lnTo>
                <a:lnTo>
                  <a:pt x="337" y="134"/>
                </a:lnTo>
                <a:lnTo>
                  <a:pt x="335" y="133"/>
                </a:lnTo>
                <a:lnTo>
                  <a:pt x="335" y="133"/>
                </a:lnTo>
                <a:lnTo>
                  <a:pt x="337" y="130"/>
                </a:lnTo>
                <a:lnTo>
                  <a:pt x="337" y="130"/>
                </a:lnTo>
                <a:lnTo>
                  <a:pt x="337" y="130"/>
                </a:lnTo>
                <a:lnTo>
                  <a:pt x="338" y="128"/>
                </a:lnTo>
                <a:lnTo>
                  <a:pt x="338" y="127"/>
                </a:lnTo>
                <a:lnTo>
                  <a:pt x="339" y="127"/>
                </a:lnTo>
                <a:lnTo>
                  <a:pt x="338" y="126"/>
                </a:lnTo>
                <a:lnTo>
                  <a:pt x="337" y="123"/>
                </a:lnTo>
                <a:lnTo>
                  <a:pt x="337" y="123"/>
                </a:lnTo>
                <a:lnTo>
                  <a:pt x="337" y="122"/>
                </a:lnTo>
                <a:lnTo>
                  <a:pt x="337" y="122"/>
                </a:lnTo>
                <a:lnTo>
                  <a:pt x="337" y="122"/>
                </a:lnTo>
                <a:lnTo>
                  <a:pt x="337" y="122"/>
                </a:lnTo>
                <a:lnTo>
                  <a:pt x="337" y="122"/>
                </a:lnTo>
                <a:lnTo>
                  <a:pt x="337" y="122"/>
                </a:lnTo>
                <a:lnTo>
                  <a:pt x="337" y="120"/>
                </a:lnTo>
                <a:lnTo>
                  <a:pt x="337" y="118"/>
                </a:lnTo>
                <a:lnTo>
                  <a:pt x="337" y="118"/>
                </a:lnTo>
                <a:lnTo>
                  <a:pt x="338" y="118"/>
                </a:lnTo>
                <a:lnTo>
                  <a:pt x="338" y="118"/>
                </a:lnTo>
                <a:lnTo>
                  <a:pt x="339" y="119"/>
                </a:lnTo>
                <a:lnTo>
                  <a:pt x="345" y="116"/>
                </a:lnTo>
                <a:lnTo>
                  <a:pt x="346" y="115"/>
                </a:lnTo>
                <a:lnTo>
                  <a:pt x="348" y="115"/>
                </a:lnTo>
                <a:lnTo>
                  <a:pt x="346" y="111"/>
                </a:lnTo>
                <a:lnTo>
                  <a:pt x="348" y="111"/>
                </a:lnTo>
                <a:lnTo>
                  <a:pt x="349" y="111"/>
                </a:lnTo>
                <a:lnTo>
                  <a:pt x="349" y="109"/>
                </a:lnTo>
                <a:lnTo>
                  <a:pt x="349" y="108"/>
                </a:lnTo>
                <a:lnTo>
                  <a:pt x="349" y="107"/>
                </a:lnTo>
                <a:lnTo>
                  <a:pt x="348" y="107"/>
                </a:lnTo>
                <a:lnTo>
                  <a:pt x="348" y="107"/>
                </a:lnTo>
                <a:lnTo>
                  <a:pt x="348" y="105"/>
                </a:lnTo>
                <a:lnTo>
                  <a:pt x="348" y="103"/>
                </a:lnTo>
                <a:lnTo>
                  <a:pt x="346" y="103"/>
                </a:lnTo>
                <a:lnTo>
                  <a:pt x="345" y="101"/>
                </a:lnTo>
                <a:lnTo>
                  <a:pt x="343" y="101"/>
                </a:lnTo>
                <a:lnTo>
                  <a:pt x="341" y="100"/>
                </a:lnTo>
                <a:lnTo>
                  <a:pt x="339" y="101"/>
                </a:lnTo>
                <a:lnTo>
                  <a:pt x="337" y="100"/>
                </a:lnTo>
                <a:lnTo>
                  <a:pt x="335" y="100"/>
                </a:lnTo>
                <a:lnTo>
                  <a:pt x="335" y="98"/>
                </a:lnTo>
                <a:lnTo>
                  <a:pt x="337" y="97"/>
                </a:lnTo>
                <a:lnTo>
                  <a:pt x="337" y="97"/>
                </a:lnTo>
                <a:lnTo>
                  <a:pt x="338" y="97"/>
                </a:lnTo>
                <a:lnTo>
                  <a:pt x="338" y="97"/>
                </a:lnTo>
                <a:lnTo>
                  <a:pt x="338" y="97"/>
                </a:lnTo>
                <a:lnTo>
                  <a:pt x="338" y="97"/>
                </a:lnTo>
                <a:lnTo>
                  <a:pt x="339" y="97"/>
                </a:lnTo>
                <a:lnTo>
                  <a:pt x="341" y="96"/>
                </a:lnTo>
                <a:lnTo>
                  <a:pt x="341" y="96"/>
                </a:lnTo>
                <a:lnTo>
                  <a:pt x="341" y="94"/>
                </a:lnTo>
                <a:lnTo>
                  <a:pt x="341" y="94"/>
                </a:lnTo>
                <a:lnTo>
                  <a:pt x="342" y="93"/>
                </a:lnTo>
                <a:lnTo>
                  <a:pt x="343" y="93"/>
                </a:lnTo>
                <a:lnTo>
                  <a:pt x="345" y="93"/>
                </a:lnTo>
                <a:lnTo>
                  <a:pt x="349" y="94"/>
                </a:lnTo>
                <a:lnTo>
                  <a:pt x="350" y="94"/>
                </a:lnTo>
                <a:lnTo>
                  <a:pt x="350" y="96"/>
                </a:lnTo>
                <a:lnTo>
                  <a:pt x="350" y="96"/>
                </a:lnTo>
                <a:lnTo>
                  <a:pt x="350" y="97"/>
                </a:lnTo>
                <a:lnTo>
                  <a:pt x="352" y="97"/>
                </a:lnTo>
                <a:lnTo>
                  <a:pt x="352" y="97"/>
                </a:lnTo>
                <a:lnTo>
                  <a:pt x="354" y="98"/>
                </a:lnTo>
                <a:lnTo>
                  <a:pt x="354" y="98"/>
                </a:lnTo>
                <a:lnTo>
                  <a:pt x="356" y="97"/>
                </a:lnTo>
                <a:lnTo>
                  <a:pt x="357" y="96"/>
                </a:lnTo>
                <a:lnTo>
                  <a:pt x="357" y="96"/>
                </a:lnTo>
                <a:lnTo>
                  <a:pt x="358" y="97"/>
                </a:lnTo>
                <a:lnTo>
                  <a:pt x="360" y="97"/>
                </a:lnTo>
                <a:lnTo>
                  <a:pt x="364" y="97"/>
                </a:lnTo>
                <a:lnTo>
                  <a:pt x="367" y="96"/>
                </a:lnTo>
                <a:lnTo>
                  <a:pt x="368" y="96"/>
                </a:lnTo>
                <a:lnTo>
                  <a:pt x="368" y="96"/>
                </a:lnTo>
                <a:lnTo>
                  <a:pt x="367" y="94"/>
                </a:lnTo>
                <a:lnTo>
                  <a:pt x="367" y="94"/>
                </a:lnTo>
                <a:lnTo>
                  <a:pt x="367" y="92"/>
                </a:lnTo>
                <a:lnTo>
                  <a:pt x="367" y="90"/>
                </a:lnTo>
                <a:lnTo>
                  <a:pt x="367" y="89"/>
                </a:lnTo>
                <a:lnTo>
                  <a:pt x="367" y="89"/>
                </a:lnTo>
                <a:lnTo>
                  <a:pt x="367" y="88"/>
                </a:lnTo>
                <a:lnTo>
                  <a:pt x="367" y="86"/>
                </a:lnTo>
                <a:lnTo>
                  <a:pt x="365" y="86"/>
                </a:lnTo>
                <a:lnTo>
                  <a:pt x="365" y="86"/>
                </a:lnTo>
                <a:lnTo>
                  <a:pt x="364" y="85"/>
                </a:lnTo>
                <a:lnTo>
                  <a:pt x="364" y="85"/>
                </a:lnTo>
                <a:lnTo>
                  <a:pt x="365" y="85"/>
                </a:lnTo>
                <a:lnTo>
                  <a:pt x="367" y="83"/>
                </a:lnTo>
                <a:lnTo>
                  <a:pt x="368" y="83"/>
                </a:lnTo>
                <a:lnTo>
                  <a:pt x="368" y="82"/>
                </a:lnTo>
                <a:lnTo>
                  <a:pt x="368" y="82"/>
                </a:lnTo>
                <a:lnTo>
                  <a:pt x="368" y="81"/>
                </a:lnTo>
                <a:lnTo>
                  <a:pt x="368" y="81"/>
                </a:lnTo>
                <a:lnTo>
                  <a:pt x="368" y="79"/>
                </a:lnTo>
                <a:lnTo>
                  <a:pt x="368" y="79"/>
                </a:lnTo>
                <a:lnTo>
                  <a:pt x="368" y="79"/>
                </a:lnTo>
                <a:lnTo>
                  <a:pt x="368" y="79"/>
                </a:lnTo>
                <a:lnTo>
                  <a:pt x="368" y="79"/>
                </a:lnTo>
                <a:lnTo>
                  <a:pt x="368" y="79"/>
                </a:lnTo>
                <a:lnTo>
                  <a:pt x="369" y="78"/>
                </a:lnTo>
                <a:lnTo>
                  <a:pt x="369" y="78"/>
                </a:lnTo>
                <a:lnTo>
                  <a:pt x="369" y="78"/>
                </a:lnTo>
                <a:lnTo>
                  <a:pt x="368" y="77"/>
                </a:lnTo>
                <a:lnTo>
                  <a:pt x="372" y="74"/>
                </a:lnTo>
                <a:close/>
              </a:path>
            </a:pathLst>
          </a:custGeom>
          <a:solidFill>
            <a:schemeClr val="bg1"/>
          </a:solidFill>
          <a:ln w="12700" cap="flat">
            <a:solidFill>
              <a:srgbClr val="D5005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Textfeld 82">
            <a:extLst>
              <a:ext uri="{FF2B5EF4-FFF2-40B4-BE49-F238E27FC236}">
                <a16:creationId xmlns:a16="http://schemas.microsoft.com/office/drawing/2014/main" id="{82B70ED3-115C-4281-B661-4B35E9C8F680}"/>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91%</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70%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67%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86" name="Ellipse 85">
            <a:extLst>
              <a:ext uri="{FF2B5EF4-FFF2-40B4-BE49-F238E27FC236}">
                <a16:creationId xmlns:a16="http://schemas.microsoft.com/office/drawing/2014/main" id="{C78CC187-7F6C-4EFA-B623-C9DD7D173379}"/>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87" name="Ellipse 86">
            <a:extLst>
              <a:ext uri="{FF2B5EF4-FFF2-40B4-BE49-F238E27FC236}">
                <a16:creationId xmlns:a16="http://schemas.microsoft.com/office/drawing/2014/main" id="{7F8B08A8-1EE2-4D9F-B847-ACFC5C0CF28E}"/>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88" name="Ellipse 87">
            <a:extLst>
              <a:ext uri="{FF2B5EF4-FFF2-40B4-BE49-F238E27FC236}">
                <a16:creationId xmlns:a16="http://schemas.microsoft.com/office/drawing/2014/main" id="{5699ECEA-18C1-437C-B1F3-3B6D74968A92}"/>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92" name="Ellipse 91">
            <a:extLst>
              <a:ext uri="{FF2B5EF4-FFF2-40B4-BE49-F238E27FC236}">
                <a16:creationId xmlns:a16="http://schemas.microsoft.com/office/drawing/2014/main" id="{AB8B52F7-F5C7-4FF6-9A3A-1ED5E2BFC6C7}"/>
              </a:ext>
            </a:extLst>
          </p:cNvPr>
          <p:cNvSpPr/>
          <p:nvPr/>
        </p:nvSpPr>
        <p:spPr>
          <a:xfrm>
            <a:off x="7602184" y="2007326"/>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11</a:t>
            </a:r>
          </a:p>
        </p:txBody>
      </p:sp>
      <p:graphicFrame>
        <p:nvGraphicFramePr>
          <p:cNvPr id="67" name="Inhaltsplatzhalter 1">
            <a:extLst>
              <a:ext uri="{FF2B5EF4-FFF2-40B4-BE49-F238E27FC236}">
                <a16:creationId xmlns:a16="http://schemas.microsoft.com/office/drawing/2014/main" id="{FEC4BE35-DE71-479F-98BA-56B259570AD4}"/>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5" name="Foliennummernplatzhalter 4">
            <a:extLst>
              <a:ext uri="{FF2B5EF4-FFF2-40B4-BE49-F238E27FC236}">
                <a16:creationId xmlns:a16="http://schemas.microsoft.com/office/drawing/2014/main" id="{05E0D912-1566-4CA7-8354-D057E8FB22CD}"/>
              </a:ext>
            </a:extLst>
          </p:cNvPr>
          <p:cNvSpPr>
            <a:spLocks noGrp="1"/>
          </p:cNvSpPr>
          <p:nvPr>
            <p:ph type="sldNum" sz="quarter" idx="4"/>
          </p:nvPr>
        </p:nvSpPr>
        <p:spPr/>
        <p:txBody>
          <a:bodyPr/>
          <a:lstStyle/>
          <a:p>
            <a:fld id="{4034BEE3-566C-4068-A777-C3A4762E861B}" type="slidenum">
              <a:rPr lang="en-GB" smtClean="0"/>
              <a:pPr/>
              <a:t>25</a:t>
            </a:fld>
            <a:endParaRPr lang="en-GB" dirty="0"/>
          </a:p>
        </p:txBody>
      </p:sp>
    </p:spTree>
    <p:extLst>
      <p:ext uri="{BB962C8B-B14F-4D97-AF65-F5344CB8AC3E}">
        <p14:creationId xmlns:p14="http://schemas.microsoft.com/office/powerpoint/2010/main" val="77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4" name="Titel 3"/>
          <p:cNvSpPr>
            <a:spLocks noGrp="1"/>
          </p:cNvSpPr>
          <p:nvPr>
            <p:ph type="title"/>
          </p:nvPr>
        </p:nvSpPr>
        <p:spPr>
          <a:xfrm>
            <a:off x="542544" y="893116"/>
            <a:ext cx="631791" cy="705933"/>
          </a:xfrm>
        </p:spPr>
        <p:txBody>
          <a:bodyPr/>
          <a:lstStyle/>
          <a:p>
            <a:r>
              <a:rPr lang="en-US" dirty="0"/>
              <a:t>GER</a:t>
            </a:r>
          </a:p>
        </p:txBody>
      </p:sp>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58%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45%</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19%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38%</a:t>
                      </a:r>
                      <a:r>
                        <a:rPr lang="en-US" sz="1200" b="0" noProof="0" dirty="0"/>
                        <a:t> (average 41%) </a:t>
                      </a:r>
                      <a:r>
                        <a:rPr lang="en-US" sz="1200" b="1" noProof="1"/>
                        <a:t>Eternal life </a:t>
                      </a:r>
                      <a:r>
                        <a:rPr lang="en-US" sz="1200" noProof="1"/>
                        <a:t>sounds like hocus pocus, </a:t>
                      </a:r>
                      <a:r>
                        <a:rPr lang="en-US" sz="1200" b="1" noProof="1"/>
                        <a:t>35%</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48%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44%</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88%</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72%</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28%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10%</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46%</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41%</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36%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55%</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92%</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85%</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73%</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29%</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31%</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3849"/>
          <p:cNvSpPr>
            <a:spLocks noChangeAspect="1"/>
          </p:cNvSpPr>
          <p:nvPr/>
        </p:nvSpPr>
        <p:spPr bwMode="auto">
          <a:xfrm>
            <a:off x="1179296" y="704568"/>
            <a:ext cx="542932" cy="733426"/>
          </a:xfrm>
          <a:custGeom>
            <a:avLst/>
            <a:gdLst>
              <a:gd name="T0" fmla="*/ 61 w 171"/>
              <a:gd name="T1" fmla="*/ 2 h 231"/>
              <a:gd name="T2" fmla="*/ 74 w 171"/>
              <a:gd name="T3" fmla="*/ 4 h 231"/>
              <a:gd name="T4" fmla="*/ 81 w 171"/>
              <a:gd name="T5" fmla="*/ 16 h 231"/>
              <a:gd name="T6" fmla="*/ 93 w 171"/>
              <a:gd name="T7" fmla="*/ 18 h 231"/>
              <a:gd name="T8" fmla="*/ 91 w 171"/>
              <a:gd name="T9" fmla="*/ 27 h 231"/>
              <a:gd name="T10" fmla="*/ 98 w 171"/>
              <a:gd name="T11" fmla="*/ 28 h 231"/>
              <a:gd name="T12" fmla="*/ 112 w 171"/>
              <a:gd name="T13" fmla="*/ 21 h 231"/>
              <a:gd name="T14" fmla="*/ 124 w 171"/>
              <a:gd name="T15" fmla="*/ 14 h 231"/>
              <a:gd name="T16" fmla="*/ 138 w 171"/>
              <a:gd name="T17" fmla="*/ 7 h 231"/>
              <a:gd name="T18" fmla="*/ 138 w 171"/>
              <a:gd name="T19" fmla="*/ 20 h 231"/>
              <a:gd name="T20" fmla="*/ 143 w 171"/>
              <a:gd name="T21" fmla="*/ 23 h 231"/>
              <a:gd name="T22" fmla="*/ 152 w 171"/>
              <a:gd name="T23" fmla="*/ 35 h 231"/>
              <a:gd name="T24" fmla="*/ 154 w 171"/>
              <a:gd name="T25" fmla="*/ 56 h 231"/>
              <a:gd name="T26" fmla="*/ 157 w 171"/>
              <a:gd name="T27" fmla="*/ 65 h 231"/>
              <a:gd name="T28" fmla="*/ 164 w 171"/>
              <a:gd name="T29" fmla="*/ 86 h 231"/>
              <a:gd name="T30" fmla="*/ 168 w 171"/>
              <a:gd name="T31" fmla="*/ 102 h 231"/>
              <a:gd name="T32" fmla="*/ 168 w 171"/>
              <a:gd name="T33" fmla="*/ 119 h 231"/>
              <a:gd name="T34" fmla="*/ 159 w 171"/>
              <a:gd name="T35" fmla="*/ 116 h 231"/>
              <a:gd name="T36" fmla="*/ 152 w 171"/>
              <a:gd name="T37" fmla="*/ 123 h 231"/>
              <a:gd name="T38" fmla="*/ 138 w 171"/>
              <a:gd name="T39" fmla="*/ 133 h 231"/>
              <a:gd name="T40" fmla="*/ 123 w 171"/>
              <a:gd name="T41" fmla="*/ 137 h 231"/>
              <a:gd name="T42" fmla="*/ 119 w 171"/>
              <a:gd name="T43" fmla="*/ 145 h 231"/>
              <a:gd name="T44" fmla="*/ 124 w 171"/>
              <a:gd name="T45" fmla="*/ 154 h 231"/>
              <a:gd name="T46" fmla="*/ 131 w 171"/>
              <a:gd name="T47" fmla="*/ 166 h 231"/>
              <a:gd name="T48" fmla="*/ 145 w 171"/>
              <a:gd name="T49" fmla="*/ 177 h 231"/>
              <a:gd name="T50" fmla="*/ 152 w 171"/>
              <a:gd name="T51" fmla="*/ 184 h 231"/>
              <a:gd name="T52" fmla="*/ 143 w 171"/>
              <a:gd name="T53" fmla="*/ 191 h 231"/>
              <a:gd name="T54" fmla="*/ 133 w 171"/>
              <a:gd name="T55" fmla="*/ 203 h 231"/>
              <a:gd name="T56" fmla="*/ 136 w 171"/>
              <a:gd name="T57" fmla="*/ 213 h 231"/>
              <a:gd name="T58" fmla="*/ 135 w 171"/>
              <a:gd name="T59" fmla="*/ 215 h 231"/>
              <a:gd name="T60" fmla="*/ 138 w 171"/>
              <a:gd name="T61" fmla="*/ 222 h 231"/>
              <a:gd name="T62" fmla="*/ 133 w 171"/>
              <a:gd name="T63" fmla="*/ 220 h 231"/>
              <a:gd name="T64" fmla="*/ 114 w 171"/>
              <a:gd name="T65" fmla="*/ 220 h 231"/>
              <a:gd name="T66" fmla="*/ 98 w 171"/>
              <a:gd name="T67" fmla="*/ 227 h 231"/>
              <a:gd name="T68" fmla="*/ 86 w 171"/>
              <a:gd name="T69" fmla="*/ 224 h 231"/>
              <a:gd name="T70" fmla="*/ 75 w 171"/>
              <a:gd name="T71" fmla="*/ 227 h 231"/>
              <a:gd name="T72" fmla="*/ 51 w 171"/>
              <a:gd name="T73" fmla="*/ 217 h 231"/>
              <a:gd name="T74" fmla="*/ 39 w 171"/>
              <a:gd name="T75" fmla="*/ 220 h 231"/>
              <a:gd name="T76" fmla="*/ 25 w 171"/>
              <a:gd name="T77" fmla="*/ 219 h 231"/>
              <a:gd name="T78" fmla="*/ 30 w 171"/>
              <a:gd name="T79" fmla="*/ 199 h 231"/>
              <a:gd name="T80" fmla="*/ 37 w 171"/>
              <a:gd name="T81" fmla="*/ 177 h 231"/>
              <a:gd name="T82" fmla="*/ 18 w 171"/>
              <a:gd name="T83" fmla="*/ 173 h 231"/>
              <a:gd name="T84" fmla="*/ 13 w 171"/>
              <a:gd name="T85" fmla="*/ 171 h 231"/>
              <a:gd name="T86" fmla="*/ 4 w 171"/>
              <a:gd name="T87" fmla="*/ 161 h 231"/>
              <a:gd name="T88" fmla="*/ 4 w 171"/>
              <a:gd name="T89" fmla="*/ 151 h 231"/>
              <a:gd name="T90" fmla="*/ 6 w 171"/>
              <a:gd name="T91" fmla="*/ 135 h 231"/>
              <a:gd name="T92" fmla="*/ 0 w 171"/>
              <a:gd name="T93" fmla="*/ 116 h 231"/>
              <a:gd name="T94" fmla="*/ 4 w 171"/>
              <a:gd name="T95" fmla="*/ 107 h 231"/>
              <a:gd name="T96" fmla="*/ 2 w 171"/>
              <a:gd name="T97" fmla="*/ 89 h 231"/>
              <a:gd name="T98" fmla="*/ 16 w 171"/>
              <a:gd name="T99" fmla="*/ 84 h 231"/>
              <a:gd name="T100" fmla="*/ 21 w 171"/>
              <a:gd name="T101" fmla="*/ 74 h 231"/>
              <a:gd name="T102" fmla="*/ 16 w 171"/>
              <a:gd name="T103" fmla="*/ 67 h 231"/>
              <a:gd name="T104" fmla="*/ 25 w 171"/>
              <a:gd name="T105" fmla="*/ 63 h 231"/>
              <a:gd name="T106" fmla="*/ 23 w 171"/>
              <a:gd name="T107" fmla="*/ 44 h 231"/>
              <a:gd name="T108" fmla="*/ 32 w 171"/>
              <a:gd name="T109" fmla="*/ 35 h 231"/>
              <a:gd name="T110" fmla="*/ 49 w 171"/>
              <a:gd name="T111" fmla="*/ 37 h 231"/>
              <a:gd name="T112" fmla="*/ 56 w 171"/>
              <a:gd name="T113" fmla="*/ 27 h 231"/>
              <a:gd name="T114" fmla="*/ 58 w 171"/>
              <a:gd name="T115" fmla="*/ 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31">
                <a:moveTo>
                  <a:pt x="53" y="0"/>
                </a:moveTo>
                <a:lnTo>
                  <a:pt x="53" y="0"/>
                </a:lnTo>
                <a:lnTo>
                  <a:pt x="58" y="0"/>
                </a:lnTo>
                <a:lnTo>
                  <a:pt x="58" y="0"/>
                </a:lnTo>
                <a:lnTo>
                  <a:pt x="61" y="0"/>
                </a:lnTo>
                <a:lnTo>
                  <a:pt x="61" y="0"/>
                </a:lnTo>
                <a:lnTo>
                  <a:pt x="61" y="2"/>
                </a:lnTo>
                <a:lnTo>
                  <a:pt x="63" y="2"/>
                </a:lnTo>
                <a:lnTo>
                  <a:pt x="63" y="4"/>
                </a:lnTo>
                <a:lnTo>
                  <a:pt x="65" y="2"/>
                </a:lnTo>
                <a:lnTo>
                  <a:pt x="67" y="2"/>
                </a:lnTo>
                <a:lnTo>
                  <a:pt x="70" y="2"/>
                </a:lnTo>
                <a:lnTo>
                  <a:pt x="72" y="4"/>
                </a:lnTo>
                <a:lnTo>
                  <a:pt x="74" y="4"/>
                </a:lnTo>
                <a:lnTo>
                  <a:pt x="75" y="6"/>
                </a:lnTo>
                <a:lnTo>
                  <a:pt x="77" y="7"/>
                </a:lnTo>
                <a:lnTo>
                  <a:pt x="77" y="9"/>
                </a:lnTo>
                <a:lnTo>
                  <a:pt x="77" y="9"/>
                </a:lnTo>
                <a:lnTo>
                  <a:pt x="77" y="13"/>
                </a:lnTo>
                <a:lnTo>
                  <a:pt x="79" y="14"/>
                </a:lnTo>
                <a:lnTo>
                  <a:pt x="81" y="16"/>
                </a:lnTo>
                <a:lnTo>
                  <a:pt x="84" y="16"/>
                </a:lnTo>
                <a:lnTo>
                  <a:pt x="86" y="18"/>
                </a:lnTo>
                <a:lnTo>
                  <a:pt x="89" y="18"/>
                </a:lnTo>
                <a:lnTo>
                  <a:pt x="89" y="18"/>
                </a:lnTo>
                <a:lnTo>
                  <a:pt x="91" y="18"/>
                </a:lnTo>
                <a:lnTo>
                  <a:pt x="91" y="18"/>
                </a:lnTo>
                <a:lnTo>
                  <a:pt x="93" y="18"/>
                </a:lnTo>
                <a:lnTo>
                  <a:pt x="95" y="18"/>
                </a:lnTo>
                <a:lnTo>
                  <a:pt x="95" y="18"/>
                </a:lnTo>
                <a:lnTo>
                  <a:pt x="95" y="18"/>
                </a:lnTo>
                <a:lnTo>
                  <a:pt x="93" y="23"/>
                </a:lnTo>
                <a:lnTo>
                  <a:pt x="93" y="23"/>
                </a:lnTo>
                <a:lnTo>
                  <a:pt x="91" y="25"/>
                </a:lnTo>
                <a:lnTo>
                  <a:pt x="91" y="27"/>
                </a:lnTo>
                <a:lnTo>
                  <a:pt x="91" y="28"/>
                </a:lnTo>
                <a:lnTo>
                  <a:pt x="93" y="30"/>
                </a:lnTo>
                <a:lnTo>
                  <a:pt x="93" y="30"/>
                </a:lnTo>
                <a:lnTo>
                  <a:pt x="95" y="30"/>
                </a:lnTo>
                <a:lnTo>
                  <a:pt x="95" y="28"/>
                </a:lnTo>
                <a:lnTo>
                  <a:pt x="96" y="28"/>
                </a:lnTo>
                <a:lnTo>
                  <a:pt x="98" y="28"/>
                </a:lnTo>
                <a:lnTo>
                  <a:pt x="100" y="28"/>
                </a:lnTo>
                <a:lnTo>
                  <a:pt x="100" y="28"/>
                </a:lnTo>
                <a:lnTo>
                  <a:pt x="102" y="27"/>
                </a:lnTo>
                <a:lnTo>
                  <a:pt x="102" y="25"/>
                </a:lnTo>
                <a:lnTo>
                  <a:pt x="105" y="23"/>
                </a:lnTo>
                <a:lnTo>
                  <a:pt x="109" y="23"/>
                </a:lnTo>
                <a:lnTo>
                  <a:pt x="112" y="21"/>
                </a:lnTo>
                <a:lnTo>
                  <a:pt x="114" y="21"/>
                </a:lnTo>
                <a:lnTo>
                  <a:pt x="114" y="21"/>
                </a:lnTo>
                <a:lnTo>
                  <a:pt x="116" y="18"/>
                </a:lnTo>
                <a:lnTo>
                  <a:pt x="117" y="16"/>
                </a:lnTo>
                <a:lnTo>
                  <a:pt x="119" y="14"/>
                </a:lnTo>
                <a:lnTo>
                  <a:pt x="121" y="14"/>
                </a:lnTo>
                <a:lnTo>
                  <a:pt x="124" y="14"/>
                </a:lnTo>
                <a:lnTo>
                  <a:pt x="128" y="11"/>
                </a:lnTo>
                <a:lnTo>
                  <a:pt x="130" y="9"/>
                </a:lnTo>
                <a:lnTo>
                  <a:pt x="130" y="7"/>
                </a:lnTo>
                <a:lnTo>
                  <a:pt x="131" y="7"/>
                </a:lnTo>
                <a:lnTo>
                  <a:pt x="131" y="7"/>
                </a:lnTo>
                <a:lnTo>
                  <a:pt x="136" y="7"/>
                </a:lnTo>
                <a:lnTo>
                  <a:pt x="138" y="7"/>
                </a:lnTo>
                <a:lnTo>
                  <a:pt x="138" y="9"/>
                </a:lnTo>
                <a:lnTo>
                  <a:pt x="140" y="9"/>
                </a:lnTo>
                <a:lnTo>
                  <a:pt x="140" y="11"/>
                </a:lnTo>
                <a:lnTo>
                  <a:pt x="138" y="14"/>
                </a:lnTo>
                <a:lnTo>
                  <a:pt x="138" y="16"/>
                </a:lnTo>
                <a:lnTo>
                  <a:pt x="136" y="18"/>
                </a:lnTo>
                <a:lnTo>
                  <a:pt x="138" y="20"/>
                </a:lnTo>
                <a:lnTo>
                  <a:pt x="140" y="20"/>
                </a:lnTo>
                <a:lnTo>
                  <a:pt x="140" y="21"/>
                </a:lnTo>
                <a:lnTo>
                  <a:pt x="142" y="23"/>
                </a:lnTo>
                <a:lnTo>
                  <a:pt x="142" y="23"/>
                </a:lnTo>
                <a:lnTo>
                  <a:pt x="143" y="25"/>
                </a:lnTo>
                <a:lnTo>
                  <a:pt x="143" y="25"/>
                </a:lnTo>
                <a:lnTo>
                  <a:pt x="143" y="23"/>
                </a:lnTo>
                <a:lnTo>
                  <a:pt x="145" y="21"/>
                </a:lnTo>
                <a:lnTo>
                  <a:pt x="145" y="21"/>
                </a:lnTo>
                <a:lnTo>
                  <a:pt x="145" y="21"/>
                </a:lnTo>
                <a:lnTo>
                  <a:pt x="147" y="25"/>
                </a:lnTo>
                <a:lnTo>
                  <a:pt x="149" y="28"/>
                </a:lnTo>
                <a:lnTo>
                  <a:pt x="150" y="32"/>
                </a:lnTo>
                <a:lnTo>
                  <a:pt x="152" y="35"/>
                </a:lnTo>
                <a:lnTo>
                  <a:pt x="154" y="41"/>
                </a:lnTo>
                <a:lnTo>
                  <a:pt x="157" y="46"/>
                </a:lnTo>
                <a:lnTo>
                  <a:pt x="157" y="51"/>
                </a:lnTo>
                <a:lnTo>
                  <a:pt x="157" y="51"/>
                </a:lnTo>
                <a:lnTo>
                  <a:pt x="157" y="55"/>
                </a:lnTo>
                <a:lnTo>
                  <a:pt x="156" y="56"/>
                </a:lnTo>
                <a:lnTo>
                  <a:pt x="154" y="56"/>
                </a:lnTo>
                <a:lnTo>
                  <a:pt x="152" y="56"/>
                </a:lnTo>
                <a:lnTo>
                  <a:pt x="152" y="58"/>
                </a:lnTo>
                <a:lnTo>
                  <a:pt x="152" y="58"/>
                </a:lnTo>
                <a:lnTo>
                  <a:pt x="152" y="61"/>
                </a:lnTo>
                <a:lnTo>
                  <a:pt x="154" y="63"/>
                </a:lnTo>
                <a:lnTo>
                  <a:pt x="156" y="65"/>
                </a:lnTo>
                <a:lnTo>
                  <a:pt x="157" y="65"/>
                </a:lnTo>
                <a:lnTo>
                  <a:pt x="159" y="67"/>
                </a:lnTo>
                <a:lnTo>
                  <a:pt x="161" y="68"/>
                </a:lnTo>
                <a:lnTo>
                  <a:pt x="163" y="70"/>
                </a:lnTo>
                <a:lnTo>
                  <a:pt x="163" y="70"/>
                </a:lnTo>
                <a:lnTo>
                  <a:pt x="164" y="81"/>
                </a:lnTo>
                <a:lnTo>
                  <a:pt x="164" y="84"/>
                </a:lnTo>
                <a:lnTo>
                  <a:pt x="164" y="86"/>
                </a:lnTo>
                <a:lnTo>
                  <a:pt x="164" y="88"/>
                </a:lnTo>
                <a:lnTo>
                  <a:pt x="163" y="91"/>
                </a:lnTo>
                <a:lnTo>
                  <a:pt x="164" y="93"/>
                </a:lnTo>
                <a:lnTo>
                  <a:pt x="164" y="96"/>
                </a:lnTo>
                <a:lnTo>
                  <a:pt x="166" y="98"/>
                </a:lnTo>
                <a:lnTo>
                  <a:pt x="166" y="100"/>
                </a:lnTo>
                <a:lnTo>
                  <a:pt x="168" y="102"/>
                </a:lnTo>
                <a:lnTo>
                  <a:pt x="171" y="103"/>
                </a:lnTo>
                <a:lnTo>
                  <a:pt x="171" y="107"/>
                </a:lnTo>
                <a:lnTo>
                  <a:pt x="171" y="107"/>
                </a:lnTo>
                <a:lnTo>
                  <a:pt x="171" y="110"/>
                </a:lnTo>
                <a:lnTo>
                  <a:pt x="171" y="114"/>
                </a:lnTo>
                <a:lnTo>
                  <a:pt x="170" y="117"/>
                </a:lnTo>
                <a:lnTo>
                  <a:pt x="168" y="119"/>
                </a:lnTo>
                <a:lnTo>
                  <a:pt x="168" y="119"/>
                </a:lnTo>
                <a:lnTo>
                  <a:pt x="166" y="119"/>
                </a:lnTo>
                <a:lnTo>
                  <a:pt x="164" y="117"/>
                </a:lnTo>
                <a:lnTo>
                  <a:pt x="164" y="116"/>
                </a:lnTo>
                <a:lnTo>
                  <a:pt x="164" y="116"/>
                </a:lnTo>
                <a:lnTo>
                  <a:pt x="163" y="116"/>
                </a:lnTo>
                <a:lnTo>
                  <a:pt x="159" y="116"/>
                </a:lnTo>
                <a:lnTo>
                  <a:pt x="157" y="116"/>
                </a:lnTo>
                <a:lnTo>
                  <a:pt x="157" y="117"/>
                </a:lnTo>
                <a:lnTo>
                  <a:pt x="157" y="117"/>
                </a:lnTo>
                <a:lnTo>
                  <a:pt x="157" y="119"/>
                </a:lnTo>
                <a:lnTo>
                  <a:pt x="156" y="121"/>
                </a:lnTo>
                <a:lnTo>
                  <a:pt x="154" y="121"/>
                </a:lnTo>
                <a:lnTo>
                  <a:pt x="152" y="123"/>
                </a:lnTo>
                <a:lnTo>
                  <a:pt x="150" y="123"/>
                </a:lnTo>
                <a:lnTo>
                  <a:pt x="149" y="123"/>
                </a:lnTo>
                <a:lnTo>
                  <a:pt x="147" y="124"/>
                </a:lnTo>
                <a:lnTo>
                  <a:pt x="143" y="126"/>
                </a:lnTo>
                <a:lnTo>
                  <a:pt x="142" y="128"/>
                </a:lnTo>
                <a:lnTo>
                  <a:pt x="140" y="131"/>
                </a:lnTo>
                <a:lnTo>
                  <a:pt x="138" y="133"/>
                </a:lnTo>
                <a:lnTo>
                  <a:pt x="135" y="133"/>
                </a:lnTo>
                <a:lnTo>
                  <a:pt x="133" y="135"/>
                </a:lnTo>
                <a:lnTo>
                  <a:pt x="131" y="135"/>
                </a:lnTo>
                <a:lnTo>
                  <a:pt x="131" y="135"/>
                </a:lnTo>
                <a:lnTo>
                  <a:pt x="130" y="135"/>
                </a:lnTo>
                <a:lnTo>
                  <a:pt x="126" y="135"/>
                </a:lnTo>
                <a:lnTo>
                  <a:pt x="123" y="137"/>
                </a:lnTo>
                <a:lnTo>
                  <a:pt x="123" y="138"/>
                </a:lnTo>
                <a:lnTo>
                  <a:pt x="121" y="138"/>
                </a:lnTo>
                <a:lnTo>
                  <a:pt x="119" y="140"/>
                </a:lnTo>
                <a:lnTo>
                  <a:pt x="119" y="142"/>
                </a:lnTo>
                <a:lnTo>
                  <a:pt x="119" y="142"/>
                </a:lnTo>
                <a:lnTo>
                  <a:pt x="119" y="144"/>
                </a:lnTo>
                <a:lnTo>
                  <a:pt x="119" y="145"/>
                </a:lnTo>
                <a:lnTo>
                  <a:pt x="121" y="147"/>
                </a:lnTo>
                <a:lnTo>
                  <a:pt x="123" y="147"/>
                </a:lnTo>
                <a:lnTo>
                  <a:pt x="124" y="147"/>
                </a:lnTo>
                <a:lnTo>
                  <a:pt x="124" y="149"/>
                </a:lnTo>
                <a:lnTo>
                  <a:pt x="124" y="149"/>
                </a:lnTo>
                <a:lnTo>
                  <a:pt x="124" y="152"/>
                </a:lnTo>
                <a:lnTo>
                  <a:pt x="124" y="154"/>
                </a:lnTo>
                <a:lnTo>
                  <a:pt x="124" y="156"/>
                </a:lnTo>
                <a:lnTo>
                  <a:pt x="124" y="156"/>
                </a:lnTo>
                <a:lnTo>
                  <a:pt x="124" y="159"/>
                </a:lnTo>
                <a:lnTo>
                  <a:pt x="124" y="161"/>
                </a:lnTo>
                <a:lnTo>
                  <a:pt x="126" y="163"/>
                </a:lnTo>
                <a:lnTo>
                  <a:pt x="128" y="164"/>
                </a:lnTo>
                <a:lnTo>
                  <a:pt x="131" y="166"/>
                </a:lnTo>
                <a:lnTo>
                  <a:pt x="133" y="166"/>
                </a:lnTo>
                <a:lnTo>
                  <a:pt x="135" y="168"/>
                </a:lnTo>
                <a:lnTo>
                  <a:pt x="136" y="168"/>
                </a:lnTo>
                <a:lnTo>
                  <a:pt x="136" y="170"/>
                </a:lnTo>
                <a:lnTo>
                  <a:pt x="140" y="173"/>
                </a:lnTo>
                <a:lnTo>
                  <a:pt x="142" y="175"/>
                </a:lnTo>
                <a:lnTo>
                  <a:pt x="145" y="177"/>
                </a:lnTo>
                <a:lnTo>
                  <a:pt x="147" y="177"/>
                </a:lnTo>
                <a:lnTo>
                  <a:pt x="149" y="177"/>
                </a:lnTo>
                <a:lnTo>
                  <a:pt x="149" y="177"/>
                </a:lnTo>
                <a:lnTo>
                  <a:pt x="149" y="177"/>
                </a:lnTo>
                <a:lnTo>
                  <a:pt x="149" y="180"/>
                </a:lnTo>
                <a:lnTo>
                  <a:pt x="150" y="182"/>
                </a:lnTo>
                <a:lnTo>
                  <a:pt x="152" y="184"/>
                </a:lnTo>
                <a:lnTo>
                  <a:pt x="152" y="185"/>
                </a:lnTo>
                <a:lnTo>
                  <a:pt x="152" y="185"/>
                </a:lnTo>
                <a:lnTo>
                  <a:pt x="150" y="187"/>
                </a:lnTo>
                <a:lnTo>
                  <a:pt x="150" y="191"/>
                </a:lnTo>
                <a:lnTo>
                  <a:pt x="149" y="191"/>
                </a:lnTo>
                <a:lnTo>
                  <a:pt x="147" y="191"/>
                </a:lnTo>
                <a:lnTo>
                  <a:pt x="143" y="191"/>
                </a:lnTo>
                <a:lnTo>
                  <a:pt x="143" y="191"/>
                </a:lnTo>
                <a:lnTo>
                  <a:pt x="145" y="192"/>
                </a:lnTo>
                <a:lnTo>
                  <a:pt x="145" y="194"/>
                </a:lnTo>
                <a:lnTo>
                  <a:pt x="145" y="196"/>
                </a:lnTo>
                <a:lnTo>
                  <a:pt x="143" y="198"/>
                </a:lnTo>
                <a:lnTo>
                  <a:pt x="135" y="201"/>
                </a:lnTo>
                <a:lnTo>
                  <a:pt x="133" y="203"/>
                </a:lnTo>
                <a:lnTo>
                  <a:pt x="131" y="205"/>
                </a:lnTo>
                <a:lnTo>
                  <a:pt x="133" y="208"/>
                </a:lnTo>
                <a:lnTo>
                  <a:pt x="133" y="210"/>
                </a:lnTo>
                <a:lnTo>
                  <a:pt x="135" y="212"/>
                </a:lnTo>
                <a:lnTo>
                  <a:pt x="136" y="212"/>
                </a:lnTo>
                <a:lnTo>
                  <a:pt x="136" y="213"/>
                </a:lnTo>
                <a:lnTo>
                  <a:pt x="136" y="213"/>
                </a:lnTo>
                <a:lnTo>
                  <a:pt x="136" y="213"/>
                </a:lnTo>
                <a:lnTo>
                  <a:pt x="136" y="213"/>
                </a:lnTo>
                <a:lnTo>
                  <a:pt x="136" y="213"/>
                </a:lnTo>
                <a:lnTo>
                  <a:pt x="136" y="213"/>
                </a:lnTo>
                <a:lnTo>
                  <a:pt x="136" y="213"/>
                </a:lnTo>
                <a:lnTo>
                  <a:pt x="136" y="215"/>
                </a:lnTo>
                <a:lnTo>
                  <a:pt x="135" y="215"/>
                </a:lnTo>
                <a:lnTo>
                  <a:pt x="136" y="217"/>
                </a:lnTo>
                <a:lnTo>
                  <a:pt x="136" y="217"/>
                </a:lnTo>
                <a:lnTo>
                  <a:pt x="138" y="217"/>
                </a:lnTo>
                <a:lnTo>
                  <a:pt x="138" y="217"/>
                </a:lnTo>
                <a:lnTo>
                  <a:pt x="140" y="219"/>
                </a:lnTo>
                <a:lnTo>
                  <a:pt x="138" y="220"/>
                </a:lnTo>
                <a:lnTo>
                  <a:pt x="138" y="222"/>
                </a:lnTo>
                <a:lnTo>
                  <a:pt x="138" y="224"/>
                </a:lnTo>
                <a:lnTo>
                  <a:pt x="138" y="224"/>
                </a:lnTo>
                <a:lnTo>
                  <a:pt x="136" y="224"/>
                </a:lnTo>
                <a:lnTo>
                  <a:pt x="136" y="224"/>
                </a:lnTo>
                <a:lnTo>
                  <a:pt x="135" y="222"/>
                </a:lnTo>
                <a:lnTo>
                  <a:pt x="133" y="220"/>
                </a:lnTo>
                <a:lnTo>
                  <a:pt x="133" y="220"/>
                </a:lnTo>
                <a:lnTo>
                  <a:pt x="124" y="217"/>
                </a:lnTo>
                <a:lnTo>
                  <a:pt x="123" y="217"/>
                </a:lnTo>
                <a:lnTo>
                  <a:pt x="121" y="217"/>
                </a:lnTo>
                <a:lnTo>
                  <a:pt x="119" y="217"/>
                </a:lnTo>
                <a:lnTo>
                  <a:pt x="119" y="217"/>
                </a:lnTo>
                <a:lnTo>
                  <a:pt x="117" y="219"/>
                </a:lnTo>
                <a:lnTo>
                  <a:pt x="114" y="220"/>
                </a:lnTo>
                <a:lnTo>
                  <a:pt x="112" y="222"/>
                </a:lnTo>
                <a:lnTo>
                  <a:pt x="110" y="224"/>
                </a:lnTo>
                <a:lnTo>
                  <a:pt x="107" y="226"/>
                </a:lnTo>
                <a:lnTo>
                  <a:pt x="102" y="227"/>
                </a:lnTo>
                <a:lnTo>
                  <a:pt x="100" y="227"/>
                </a:lnTo>
                <a:lnTo>
                  <a:pt x="98" y="227"/>
                </a:lnTo>
                <a:lnTo>
                  <a:pt x="98" y="227"/>
                </a:lnTo>
                <a:lnTo>
                  <a:pt x="96" y="227"/>
                </a:lnTo>
                <a:lnTo>
                  <a:pt x="95" y="227"/>
                </a:lnTo>
                <a:lnTo>
                  <a:pt x="91" y="224"/>
                </a:lnTo>
                <a:lnTo>
                  <a:pt x="88" y="224"/>
                </a:lnTo>
                <a:lnTo>
                  <a:pt x="88" y="224"/>
                </a:lnTo>
                <a:lnTo>
                  <a:pt x="88" y="224"/>
                </a:lnTo>
                <a:lnTo>
                  <a:pt x="86" y="224"/>
                </a:lnTo>
                <a:lnTo>
                  <a:pt x="86" y="227"/>
                </a:lnTo>
                <a:lnTo>
                  <a:pt x="82" y="229"/>
                </a:lnTo>
                <a:lnTo>
                  <a:pt x="79" y="231"/>
                </a:lnTo>
                <a:lnTo>
                  <a:pt x="79" y="231"/>
                </a:lnTo>
                <a:lnTo>
                  <a:pt x="77" y="231"/>
                </a:lnTo>
                <a:lnTo>
                  <a:pt x="77" y="229"/>
                </a:lnTo>
                <a:lnTo>
                  <a:pt x="75" y="227"/>
                </a:lnTo>
                <a:lnTo>
                  <a:pt x="75" y="226"/>
                </a:lnTo>
                <a:lnTo>
                  <a:pt x="74" y="224"/>
                </a:lnTo>
                <a:lnTo>
                  <a:pt x="72" y="224"/>
                </a:lnTo>
                <a:lnTo>
                  <a:pt x="68" y="222"/>
                </a:lnTo>
                <a:lnTo>
                  <a:pt x="60" y="220"/>
                </a:lnTo>
                <a:lnTo>
                  <a:pt x="56" y="220"/>
                </a:lnTo>
                <a:lnTo>
                  <a:pt x="51" y="217"/>
                </a:lnTo>
                <a:lnTo>
                  <a:pt x="49" y="217"/>
                </a:lnTo>
                <a:lnTo>
                  <a:pt x="46" y="215"/>
                </a:lnTo>
                <a:lnTo>
                  <a:pt x="46" y="219"/>
                </a:lnTo>
                <a:lnTo>
                  <a:pt x="44" y="220"/>
                </a:lnTo>
                <a:lnTo>
                  <a:pt x="42" y="220"/>
                </a:lnTo>
                <a:lnTo>
                  <a:pt x="42" y="220"/>
                </a:lnTo>
                <a:lnTo>
                  <a:pt x="39" y="220"/>
                </a:lnTo>
                <a:lnTo>
                  <a:pt x="37" y="220"/>
                </a:lnTo>
                <a:lnTo>
                  <a:pt x="32" y="222"/>
                </a:lnTo>
                <a:lnTo>
                  <a:pt x="32" y="222"/>
                </a:lnTo>
                <a:lnTo>
                  <a:pt x="30" y="222"/>
                </a:lnTo>
                <a:lnTo>
                  <a:pt x="27" y="220"/>
                </a:lnTo>
                <a:lnTo>
                  <a:pt x="27" y="220"/>
                </a:lnTo>
                <a:lnTo>
                  <a:pt x="25" y="219"/>
                </a:lnTo>
                <a:lnTo>
                  <a:pt x="25" y="217"/>
                </a:lnTo>
                <a:lnTo>
                  <a:pt x="27" y="217"/>
                </a:lnTo>
                <a:lnTo>
                  <a:pt x="27" y="213"/>
                </a:lnTo>
                <a:lnTo>
                  <a:pt x="27" y="210"/>
                </a:lnTo>
                <a:lnTo>
                  <a:pt x="27" y="206"/>
                </a:lnTo>
                <a:lnTo>
                  <a:pt x="28" y="203"/>
                </a:lnTo>
                <a:lnTo>
                  <a:pt x="30" y="199"/>
                </a:lnTo>
                <a:lnTo>
                  <a:pt x="32" y="198"/>
                </a:lnTo>
                <a:lnTo>
                  <a:pt x="32" y="194"/>
                </a:lnTo>
                <a:lnTo>
                  <a:pt x="32" y="192"/>
                </a:lnTo>
                <a:lnTo>
                  <a:pt x="34" y="187"/>
                </a:lnTo>
                <a:lnTo>
                  <a:pt x="37" y="184"/>
                </a:lnTo>
                <a:lnTo>
                  <a:pt x="41" y="178"/>
                </a:lnTo>
                <a:lnTo>
                  <a:pt x="37" y="177"/>
                </a:lnTo>
                <a:lnTo>
                  <a:pt x="32" y="177"/>
                </a:lnTo>
                <a:lnTo>
                  <a:pt x="28" y="175"/>
                </a:lnTo>
                <a:lnTo>
                  <a:pt x="27" y="173"/>
                </a:lnTo>
                <a:lnTo>
                  <a:pt x="25" y="173"/>
                </a:lnTo>
                <a:lnTo>
                  <a:pt x="23" y="173"/>
                </a:lnTo>
                <a:lnTo>
                  <a:pt x="20" y="175"/>
                </a:lnTo>
                <a:lnTo>
                  <a:pt x="18" y="173"/>
                </a:lnTo>
                <a:lnTo>
                  <a:pt x="16" y="173"/>
                </a:lnTo>
                <a:lnTo>
                  <a:pt x="14" y="173"/>
                </a:lnTo>
                <a:lnTo>
                  <a:pt x="14" y="173"/>
                </a:lnTo>
                <a:lnTo>
                  <a:pt x="14" y="173"/>
                </a:lnTo>
                <a:lnTo>
                  <a:pt x="14" y="173"/>
                </a:lnTo>
                <a:lnTo>
                  <a:pt x="13" y="171"/>
                </a:lnTo>
                <a:lnTo>
                  <a:pt x="13" y="171"/>
                </a:lnTo>
                <a:lnTo>
                  <a:pt x="11" y="170"/>
                </a:lnTo>
                <a:lnTo>
                  <a:pt x="7" y="168"/>
                </a:lnTo>
                <a:lnTo>
                  <a:pt x="7" y="166"/>
                </a:lnTo>
                <a:lnTo>
                  <a:pt x="6" y="164"/>
                </a:lnTo>
                <a:lnTo>
                  <a:pt x="4" y="163"/>
                </a:lnTo>
                <a:lnTo>
                  <a:pt x="4" y="161"/>
                </a:lnTo>
                <a:lnTo>
                  <a:pt x="4" y="161"/>
                </a:lnTo>
                <a:lnTo>
                  <a:pt x="4" y="157"/>
                </a:lnTo>
                <a:lnTo>
                  <a:pt x="6" y="157"/>
                </a:lnTo>
                <a:lnTo>
                  <a:pt x="7" y="154"/>
                </a:lnTo>
                <a:lnTo>
                  <a:pt x="7" y="154"/>
                </a:lnTo>
                <a:lnTo>
                  <a:pt x="7" y="152"/>
                </a:lnTo>
                <a:lnTo>
                  <a:pt x="6" y="152"/>
                </a:lnTo>
                <a:lnTo>
                  <a:pt x="4" y="151"/>
                </a:lnTo>
                <a:lnTo>
                  <a:pt x="2" y="149"/>
                </a:lnTo>
                <a:lnTo>
                  <a:pt x="0" y="149"/>
                </a:lnTo>
                <a:lnTo>
                  <a:pt x="0" y="145"/>
                </a:lnTo>
                <a:lnTo>
                  <a:pt x="0" y="145"/>
                </a:lnTo>
                <a:lnTo>
                  <a:pt x="2" y="142"/>
                </a:lnTo>
                <a:lnTo>
                  <a:pt x="4" y="138"/>
                </a:lnTo>
                <a:lnTo>
                  <a:pt x="6" y="135"/>
                </a:lnTo>
                <a:lnTo>
                  <a:pt x="6" y="133"/>
                </a:lnTo>
                <a:lnTo>
                  <a:pt x="4" y="131"/>
                </a:lnTo>
                <a:lnTo>
                  <a:pt x="2" y="128"/>
                </a:lnTo>
                <a:lnTo>
                  <a:pt x="0" y="124"/>
                </a:lnTo>
                <a:lnTo>
                  <a:pt x="0" y="123"/>
                </a:lnTo>
                <a:lnTo>
                  <a:pt x="0" y="117"/>
                </a:lnTo>
                <a:lnTo>
                  <a:pt x="0" y="116"/>
                </a:lnTo>
                <a:lnTo>
                  <a:pt x="0" y="114"/>
                </a:lnTo>
                <a:lnTo>
                  <a:pt x="2" y="114"/>
                </a:lnTo>
                <a:lnTo>
                  <a:pt x="2" y="112"/>
                </a:lnTo>
                <a:lnTo>
                  <a:pt x="2" y="112"/>
                </a:lnTo>
                <a:lnTo>
                  <a:pt x="2" y="110"/>
                </a:lnTo>
                <a:lnTo>
                  <a:pt x="4" y="109"/>
                </a:lnTo>
                <a:lnTo>
                  <a:pt x="4" y="107"/>
                </a:lnTo>
                <a:lnTo>
                  <a:pt x="4" y="105"/>
                </a:lnTo>
                <a:lnTo>
                  <a:pt x="4" y="102"/>
                </a:lnTo>
                <a:lnTo>
                  <a:pt x="2" y="98"/>
                </a:lnTo>
                <a:lnTo>
                  <a:pt x="0" y="96"/>
                </a:lnTo>
                <a:lnTo>
                  <a:pt x="0" y="95"/>
                </a:lnTo>
                <a:lnTo>
                  <a:pt x="0" y="91"/>
                </a:lnTo>
                <a:lnTo>
                  <a:pt x="2" y="89"/>
                </a:lnTo>
                <a:lnTo>
                  <a:pt x="6" y="89"/>
                </a:lnTo>
                <a:lnTo>
                  <a:pt x="7" y="89"/>
                </a:lnTo>
                <a:lnTo>
                  <a:pt x="9" y="89"/>
                </a:lnTo>
                <a:lnTo>
                  <a:pt x="13" y="89"/>
                </a:lnTo>
                <a:lnTo>
                  <a:pt x="16" y="88"/>
                </a:lnTo>
                <a:lnTo>
                  <a:pt x="16" y="86"/>
                </a:lnTo>
                <a:lnTo>
                  <a:pt x="16" y="84"/>
                </a:lnTo>
                <a:lnTo>
                  <a:pt x="18" y="82"/>
                </a:lnTo>
                <a:lnTo>
                  <a:pt x="20" y="81"/>
                </a:lnTo>
                <a:lnTo>
                  <a:pt x="21" y="79"/>
                </a:lnTo>
                <a:lnTo>
                  <a:pt x="23" y="77"/>
                </a:lnTo>
                <a:lnTo>
                  <a:pt x="23" y="77"/>
                </a:lnTo>
                <a:lnTo>
                  <a:pt x="23" y="75"/>
                </a:lnTo>
                <a:lnTo>
                  <a:pt x="21" y="74"/>
                </a:lnTo>
                <a:lnTo>
                  <a:pt x="20" y="74"/>
                </a:lnTo>
                <a:lnTo>
                  <a:pt x="18" y="72"/>
                </a:lnTo>
                <a:lnTo>
                  <a:pt x="16" y="72"/>
                </a:lnTo>
                <a:lnTo>
                  <a:pt x="16" y="70"/>
                </a:lnTo>
                <a:lnTo>
                  <a:pt x="16" y="68"/>
                </a:lnTo>
                <a:lnTo>
                  <a:pt x="16" y="67"/>
                </a:lnTo>
                <a:lnTo>
                  <a:pt x="16" y="67"/>
                </a:lnTo>
                <a:lnTo>
                  <a:pt x="16" y="67"/>
                </a:lnTo>
                <a:lnTo>
                  <a:pt x="18" y="67"/>
                </a:lnTo>
                <a:lnTo>
                  <a:pt x="20" y="67"/>
                </a:lnTo>
                <a:lnTo>
                  <a:pt x="21" y="67"/>
                </a:lnTo>
                <a:lnTo>
                  <a:pt x="23" y="67"/>
                </a:lnTo>
                <a:lnTo>
                  <a:pt x="23" y="67"/>
                </a:lnTo>
                <a:lnTo>
                  <a:pt x="25" y="63"/>
                </a:lnTo>
                <a:lnTo>
                  <a:pt x="25" y="61"/>
                </a:lnTo>
                <a:lnTo>
                  <a:pt x="27" y="51"/>
                </a:lnTo>
                <a:lnTo>
                  <a:pt x="27" y="49"/>
                </a:lnTo>
                <a:lnTo>
                  <a:pt x="27" y="48"/>
                </a:lnTo>
                <a:lnTo>
                  <a:pt x="25" y="48"/>
                </a:lnTo>
                <a:lnTo>
                  <a:pt x="25" y="46"/>
                </a:lnTo>
                <a:lnTo>
                  <a:pt x="23" y="44"/>
                </a:lnTo>
                <a:lnTo>
                  <a:pt x="23" y="42"/>
                </a:lnTo>
                <a:lnTo>
                  <a:pt x="25" y="41"/>
                </a:lnTo>
                <a:lnTo>
                  <a:pt x="27" y="37"/>
                </a:lnTo>
                <a:lnTo>
                  <a:pt x="28" y="35"/>
                </a:lnTo>
                <a:lnTo>
                  <a:pt x="28" y="35"/>
                </a:lnTo>
                <a:lnTo>
                  <a:pt x="28" y="35"/>
                </a:lnTo>
                <a:lnTo>
                  <a:pt x="32" y="35"/>
                </a:lnTo>
                <a:lnTo>
                  <a:pt x="37" y="35"/>
                </a:lnTo>
                <a:lnTo>
                  <a:pt x="39" y="35"/>
                </a:lnTo>
                <a:lnTo>
                  <a:pt x="41" y="37"/>
                </a:lnTo>
                <a:lnTo>
                  <a:pt x="44" y="37"/>
                </a:lnTo>
                <a:lnTo>
                  <a:pt x="46" y="37"/>
                </a:lnTo>
                <a:lnTo>
                  <a:pt x="46" y="37"/>
                </a:lnTo>
                <a:lnTo>
                  <a:pt x="49" y="37"/>
                </a:lnTo>
                <a:lnTo>
                  <a:pt x="51" y="35"/>
                </a:lnTo>
                <a:lnTo>
                  <a:pt x="53" y="32"/>
                </a:lnTo>
                <a:lnTo>
                  <a:pt x="53" y="32"/>
                </a:lnTo>
                <a:lnTo>
                  <a:pt x="54" y="30"/>
                </a:lnTo>
                <a:lnTo>
                  <a:pt x="56" y="30"/>
                </a:lnTo>
                <a:lnTo>
                  <a:pt x="56" y="28"/>
                </a:lnTo>
                <a:lnTo>
                  <a:pt x="56" y="27"/>
                </a:lnTo>
                <a:lnTo>
                  <a:pt x="56" y="25"/>
                </a:lnTo>
                <a:lnTo>
                  <a:pt x="54" y="21"/>
                </a:lnTo>
                <a:lnTo>
                  <a:pt x="54" y="20"/>
                </a:lnTo>
                <a:lnTo>
                  <a:pt x="54" y="16"/>
                </a:lnTo>
                <a:lnTo>
                  <a:pt x="56" y="14"/>
                </a:lnTo>
                <a:lnTo>
                  <a:pt x="58" y="14"/>
                </a:lnTo>
                <a:lnTo>
                  <a:pt x="58" y="13"/>
                </a:lnTo>
                <a:lnTo>
                  <a:pt x="58" y="13"/>
                </a:lnTo>
                <a:lnTo>
                  <a:pt x="56" y="9"/>
                </a:lnTo>
                <a:lnTo>
                  <a:pt x="53" y="0"/>
                </a:lnTo>
                <a:lnTo>
                  <a:pt x="53" y="0"/>
                </a:lnTo>
                <a:close/>
              </a:path>
            </a:pathLst>
          </a:custGeom>
          <a:solidFill>
            <a:schemeClr val="bg1"/>
          </a:solid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3</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115" name="Textfeld 114">
            <a:extLst>
              <a:ext uri="{FF2B5EF4-FFF2-40B4-BE49-F238E27FC236}">
                <a16:creationId xmlns:a16="http://schemas.microsoft.com/office/drawing/2014/main" id="{41D53A43-F66F-429D-8F18-2782A3F760C2}"/>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116" name="Textfeld 115">
            <a:extLst>
              <a:ext uri="{FF2B5EF4-FFF2-40B4-BE49-F238E27FC236}">
                <a16:creationId xmlns:a16="http://schemas.microsoft.com/office/drawing/2014/main" id="{AF841996-16BE-4D05-B34D-7E723857C2D7}"/>
              </a:ext>
            </a:extLst>
          </p:cNvPr>
          <p:cNvSpPr txBox="1"/>
          <p:nvPr/>
        </p:nvSpPr>
        <p:spPr>
          <a:xfrm>
            <a:off x="6925082" y="6257462"/>
            <a:ext cx="704039" cy="230832"/>
          </a:xfrm>
          <a:prstGeom prst="rect">
            <a:avLst/>
          </a:prstGeom>
          <a:noFill/>
        </p:spPr>
        <p:txBody>
          <a:bodyPr wrap="none" rtlCol="0">
            <a:spAutoFit/>
          </a:bodyPr>
          <a:lstStyle/>
          <a:p>
            <a:r>
              <a:rPr lang="en-US" sz="900" dirty="0"/>
              <a:t>46% Male</a:t>
            </a:r>
          </a:p>
        </p:txBody>
      </p:sp>
      <p:sp>
        <p:nvSpPr>
          <p:cNvPr id="117" name="Textfeld 116">
            <a:extLst>
              <a:ext uri="{FF2B5EF4-FFF2-40B4-BE49-F238E27FC236}">
                <a16:creationId xmlns:a16="http://schemas.microsoft.com/office/drawing/2014/main" id="{4EF357C0-7859-4F94-BAF8-2D69EF21ABCB}"/>
              </a:ext>
            </a:extLst>
          </p:cNvPr>
          <p:cNvSpPr txBox="1"/>
          <p:nvPr/>
        </p:nvSpPr>
        <p:spPr>
          <a:xfrm>
            <a:off x="6925082" y="6459674"/>
            <a:ext cx="845103" cy="230832"/>
          </a:xfrm>
          <a:prstGeom prst="rect">
            <a:avLst/>
          </a:prstGeom>
          <a:noFill/>
        </p:spPr>
        <p:txBody>
          <a:bodyPr wrap="none" rtlCol="0">
            <a:spAutoFit/>
          </a:bodyPr>
          <a:lstStyle/>
          <a:p>
            <a:r>
              <a:rPr lang="en-US" sz="900" dirty="0"/>
              <a:t>54% Female</a:t>
            </a:r>
          </a:p>
        </p:txBody>
      </p:sp>
      <p:cxnSp>
        <p:nvCxnSpPr>
          <p:cNvPr id="118" name="Gerader Verbinder 117">
            <a:extLst>
              <a:ext uri="{FF2B5EF4-FFF2-40B4-BE49-F238E27FC236}">
                <a16:creationId xmlns:a16="http://schemas.microsoft.com/office/drawing/2014/main" id="{FD710D6A-74EB-4E1F-BDA1-B3BC8BD58E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A69BF15-13AA-4F8C-AE0D-16F517D2A0EF}"/>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1A4F39D8-446A-418C-9E16-30D3611BFB32}"/>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A1BD1A52-5C01-439D-AB50-2EDBC3D46E06}"/>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122" name="Gerader Verbinder 121">
            <a:extLst>
              <a:ext uri="{FF2B5EF4-FFF2-40B4-BE49-F238E27FC236}">
                <a16:creationId xmlns:a16="http://schemas.microsoft.com/office/drawing/2014/main" id="{9AB8E2B3-DB80-4777-89FF-70A4671FD834}"/>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3" name="Textfeld 122">
            <a:extLst>
              <a:ext uri="{FF2B5EF4-FFF2-40B4-BE49-F238E27FC236}">
                <a16:creationId xmlns:a16="http://schemas.microsoft.com/office/drawing/2014/main" id="{9897E4BB-916D-4F0C-BA51-63D7C334B41E}"/>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124" name="Group 236">
            <a:extLst>
              <a:ext uri="{FF2B5EF4-FFF2-40B4-BE49-F238E27FC236}">
                <a16:creationId xmlns:a16="http://schemas.microsoft.com/office/drawing/2014/main" id="{581D732A-11CE-4BD8-8084-3D65D594BF87}"/>
              </a:ext>
            </a:extLst>
          </p:cNvPr>
          <p:cNvGrpSpPr>
            <a:grpSpLocks noChangeAspect="1"/>
          </p:cNvGrpSpPr>
          <p:nvPr/>
        </p:nvGrpSpPr>
        <p:grpSpPr bwMode="auto">
          <a:xfrm>
            <a:off x="3433739" y="6332243"/>
            <a:ext cx="266344" cy="265587"/>
            <a:chOff x="2616" y="2049"/>
            <a:chExt cx="352" cy="351"/>
          </a:xfrm>
        </p:grpSpPr>
        <p:sp>
          <p:nvSpPr>
            <p:cNvPr id="125" name="Freeform 237">
              <a:extLst>
                <a:ext uri="{FF2B5EF4-FFF2-40B4-BE49-F238E27FC236}">
                  <a16:creationId xmlns:a16="http://schemas.microsoft.com/office/drawing/2014/main" id="{03754AAA-96F3-422C-8188-B7037FCD346D}"/>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126" name="Freeform 238">
              <a:extLst>
                <a:ext uri="{FF2B5EF4-FFF2-40B4-BE49-F238E27FC236}">
                  <a16:creationId xmlns:a16="http://schemas.microsoft.com/office/drawing/2014/main" id="{5544E87C-5FDA-455B-A130-BDD778C08F85}"/>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sp>
        <p:nvSpPr>
          <p:cNvPr id="127" name="Textfeld 126">
            <a:extLst>
              <a:ext uri="{FF2B5EF4-FFF2-40B4-BE49-F238E27FC236}">
                <a16:creationId xmlns:a16="http://schemas.microsoft.com/office/drawing/2014/main" id="{EA696CD9-B393-4587-A8E9-56AFCD56753D}"/>
              </a:ext>
            </a:extLst>
          </p:cNvPr>
          <p:cNvSpPr txBox="1"/>
          <p:nvPr/>
        </p:nvSpPr>
        <p:spPr>
          <a:xfrm>
            <a:off x="3781712" y="6359261"/>
            <a:ext cx="579005" cy="230832"/>
          </a:xfrm>
          <a:prstGeom prst="rect">
            <a:avLst/>
          </a:prstGeom>
          <a:noFill/>
        </p:spPr>
        <p:txBody>
          <a:bodyPr wrap="none" rtlCol="0">
            <a:spAutoFit/>
          </a:bodyPr>
          <a:lstStyle/>
          <a:p>
            <a:r>
              <a:rPr lang="en-US" sz="900" dirty="0"/>
              <a:t>n=2000</a:t>
            </a:r>
          </a:p>
        </p:txBody>
      </p:sp>
      <p:sp>
        <p:nvSpPr>
          <p:cNvPr id="128" name="Textfeld 127">
            <a:extLst>
              <a:ext uri="{FF2B5EF4-FFF2-40B4-BE49-F238E27FC236}">
                <a16:creationId xmlns:a16="http://schemas.microsoft.com/office/drawing/2014/main" id="{0903F4B8-EB33-4802-8332-FF08B5E5A84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129" name="Ellipse 128">
            <a:extLst>
              <a:ext uri="{FF2B5EF4-FFF2-40B4-BE49-F238E27FC236}">
                <a16:creationId xmlns:a16="http://schemas.microsoft.com/office/drawing/2014/main" id="{6D667A3A-D442-415C-BA3F-BCC73CE00DC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130" name="Grafik 129">
            <a:extLst>
              <a:ext uri="{FF2B5EF4-FFF2-40B4-BE49-F238E27FC236}">
                <a16:creationId xmlns:a16="http://schemas.microsoft.com/office/drawing/2014/main" id="{365F8902-BBB1-48A6-A5D8-49A1F0B7E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31" name="Graphic 5">
            <a:extLst>
              <a:ext uri="{FF2B5EF4-FFF2-40B4-BE49-F238E27FC236}">
                <a16:creationId xmlns:a16="http://schemas.microsoft.com/office/drawing/2014/main" id="{7D734FCA-98E7-4741-82E5-0279448D38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32" name="Graphic 11">
            <a:extLst>
              <a:ext uri="{FF2B5EF4-FFF2-40B4-BE49-F238E27FC236}">
                <a16:creationId xmlns:a16="http://schemas.microsoft.com/office/drawing/2014/main" id="{466A68C1-CB72-4F81-AB5E-67EB415ED0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33" name="Textfeld 132">
            <a:extLst>
              <a:ext uri="{FF2B5EF4-FFF2-40B4-BE49-F238E27FC236}">
                <a16:creationId xmlns:a16="http://schemas.microsoft.com/office/drawing/2014/main" id="{FFEB7318-ECC3-48A2-8CE1-41C6BE57511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34" name="Ellipse 133">
            <a:extLst>
              <a:ext uri="{FF2B5EF4-FFF2-40B4-BE49-F238E27FC236}">
                <a16:creationId xmlns:a16="http://schemas.microsoft.com/office/drawing/2014/main" id="{5F182DF0-10D3-452B-BC59-9E3D58E531E2}"/>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35" name="Textfeld 134">
            <a:extLst>
              <a:ext uri="{FF2B5EF4-FFF2-40B4-BE49-F238E27FC236}">
                <a16:creationId xmlns:a16="http://schemas.microsoft.com/office/drawing/2014/main" id="{83A6F6E4-47EC-4003-837A-6988AE71590F}"/>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sp>
        <p:nvSpPr>
          <p:cNvPr id="137" name="Textfeld 136">
            <a:extLst>
              <a:ext uri="{FF2B5EF4-FFF2-40B4-BE49-F238E27FC236}">
                <a16:creationId xmlns:a16="http://schemas.microsoft.com/office/drawing/2014/main" id="{F8EBA676-3C64-432D-8254-86B25F7785CF}"/>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38" name="Textfeld 137">
            <a:extLst>
              <a:ext uri="{FF2B5EF4-FFF2-40B4-BE49-F238E27FC236}">
                <a16:creationId xmlns:a16="http://schemas.microsoft.com/office/drawing/2014/main" id="{BF8F19E8-654F-42D1-9AC0-B1C8736A0847}"/>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39" name="Ellipse 138">
            <a:extLst>
              <a:ext uri="{FF2B5EF4-FFF2-40B4-BE49-F238E27FC236}">
                <a16:creationId xmlns:a16="http://schemas.microsoft.com/office/drawing/2014/main" id="{F0250C30-4D3E-4F70-9419-5965CE34476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40" name="Textfeld 139">
            <a:extLst>
              <a:ext uri="{FF2B5EF4-FFF2-40B4-BE49-F238E27FC236}">
                <a16:creationId xmlns:a16="http://schemas.microsoft.com/office/drawing/2014/main" id="{4015D83A-463A-4914-9653-6B6590DF74D4}"/>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141" name="Textfeld 140">
            <a:extLst>
              <a:ext uri="{FF2B5EF4-FFF2-40B4-BE49-F238E27FC236}">
                <a16:creationId xmlns:a16="http://schemas.microsoft.com/office/drawing/2014/main" id="{C7B11387-FB2E-42A2-827E-652BD6782F62}"/>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80%</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72%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62% </a:t>
            </a:r>
            <a:r>
              <a:rPr lang="en-US" sz="1200" dirty="0">
                <a:solidFill>
                  <a:srgbClr val="333333"/>
                </a:solidFill>
              </a:rPr>
              <a:t>(</a:t>
            </a:r>
            <a:r>
              <a:rPr lang="en-US" sz="1200" dirty="0"/>
              <a:t>average</a:t>
            </a:r>
            <a:r>
              <a:rPr lang="en-US" sz="1200" dirty="0">
                <a:solidFill>
                  <a:srgbClr val="333333"/>
                </a:solidFill>
              </a:rPr>
              <a:t> 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143" name="Ellipse 142">
            <a:extLst>
              <a:ext uri="{FF2B5EF4-FFF2-40B4-BE49-F238E27FC236}">
                <a16:creationId xmlns:a16="http://schemas.microsoft.com/office/drawing/2014/main" id="{DD66E066-B47F-42E0-AA75-74353C1F9FC0}"/>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144" name="Ellipse 143">
            <a:extLst>
              <a:ext uri="{FF2B5EF4-FFF2-40B4-BE49-F238E27FC236}">
                <a16:creationId xmlns:a16="http://schemas.microsoft.com/office/drawing/2014/main" id="{B55091D4-4354-4D2D-9AC6-6024FC123333}"/>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49" name="Textfeld 48">
            <a:extLst>
              <a:ext uri="{FF2B5EF4-FFF2-40B4-BE49-F238E27FC236}">
                <a16:creationId xmlns:a16="http://schemas.microsoft.com/office/drawing/2014/main" id="{2930C41C-3A18-4025-8740-019880AE757E}"/>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graphicFrame>
        <p:nvGraphicFramePr>
          <p:cNvPr id="50" name="Inhaltsplatzhalter 1">
            <a:extLst>
              <a:ext uri="{FF2B5EF4-FFF2-40B4-BE49-F238E27FC236}">
                <a16:creationId xmlns:a16="http://schemas.microsoft.com/office/drawing/2014/main" id="{FCB04086-9C2E-4B70-A074-8F2436AF57AF}"/>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53" name="Ellipse 52">
            <a:extLst>
              <a:ext uri="{FF2B5EF4-FFF2-40B4-BE49-F238E27FC236}">
                <a16:creationId xmlns:a16="http://schemas.microsoft.com/office/drawing/2014/main" id="{DFED6146-6E21-4CE3-9101-2C2A98CACF56}"/>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6" name="Foliennummernplatzhalter 5">
            <a:extLst>
              <a:ext uri="{FF2B5EF4-FFF2-40B4-BE49-F238E27FC236}">
                <a16:creationId xmlns:a16="http://schemas.microsoft.com/office/drawing/2014/main" id="{B589A3CE-F13B-4F09-B95A-9EFB7F193264}"/>
              </a:ext>
            </a:extLst>
          </p:cNvPr>
          <p:cNvSpPr>
            <a:spLocks noGrp="1"/>
          </p:cNvSpPr>
          <p:nvPr>
            <p:ph type="sldNum" sz="quarter" idx="4"/>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48152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169015354"/>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20%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16% </a:t>
                      </a:r>
                      <a:r>
                        <a:rPr lang="en-US" sz="1200" b="0" noProof="0" dirty="0"/>
                        <a:t>(average 21%)</a:t>
                      </a:r>
                    </a:p>
                    <a:p>
                      <a:pPr algn="ctr"/>
                      <a:r>
                        <a:rPr lang="en-US" sz="1200" b="0" noProof="0" dirty="0"/>
                        <a:t>trust </a:t>
                      </a:r>
                      <a:r>
                        <a:rPr lang="en-US" sz="1200" b="1" noProof="0" dirty="0"/>
                        <a:t>mail order pharmacies </a:t>
                      </a:r>
                    </a:p>
                    <a:p>
                      <a:pPr algn="ctr"/>
                      <a:r>
                        <a:rPr lang="en-US" sz="1200" b="0" noProof="0" dirty="0"/>
                        <a:t>and mail order companies </a:t>
                      </a:r>
                    </a:p>
                    <a:p>
                      <a:pPr algn="ctr"/>
                      <a:r>
                        <a:rPr lang="en-US" sz="1200" b="0" noProof="0" dirty="0"/>
                        <a:t>completely, </a:t>
                      </a:r>
                      <a:r>
                        <a:rPr lang="en-GB" sz="1200" b="1" noProof="0" dirty="0"/>
                        <a:t>38% </a:t>
                      </a:r>
                      <a:r>
                        <a:rPr lang="en-GB" sz="1200" b="0" noProof="0" dirty="0"/>
                        <a:t>(average 35%)</a:t>
                      </a:r>
                    </a:p>
                    <a:p>
                      <a:pPr algn="ctr"/>
                      <a:r>
                        <a:rPr lang="en-GB" sz="1200" b="0" kern="1200" noProof="0" dirty="0">
                          <a:solidFill>
                            <a:schemeClr val="dk1"/>
                          </a:solidFill>
                          <a:latin typeface="+mn-lt"/>
                          <a:ea typeface="+mn-ea"/>
                          <a:cs typeface="+mn-cs"/>
                        </a:rPr>
                        <a:t>would have more confidence in the shipping of medicine if it were carried out by a stationary pharmacy to be sure to not </a:t>
                      </a:r>
                      <a:r>
                        <a:rPr lang="en-GB" sz="1200" b="0" noProof="0" dirty="0"/>
                        <a:t>receive counterfeit drugs.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65%</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de-DE" sz="1200" b="0" i="0" kern="1200" noProof="0" dirty="0">
                          <a:solidFill>
                            <a:schemeClr val="tx1"/>
                          </a:solidFill>
                          <a:effectLst/>
                          <a:latin typeface="+mn-lt"/>
                          <a:ea typeface="+mn-ea"/>
                          <a:cs typeface="+mn-cs"/>
                        </a:rPr>
                        <a:t>The </a:t>
                      </a:r>
                      <a:r>
                        <a:rPr lang="de-DE" sz="1200" b="0" i="0" kern="1200" noProof="0" dirty="0" err="1">
                          <a:solidFill>
                            <a:schemeClr val="tx1"/>
                          </a:solidFill>
                          <a:effectLst/>
                          <a:latin typeface="+mn-lt"/>
                          <a:ea typeface="+mn-ea"/>
                          <a:cs typeface="+mn-cs"/>
                        </a:rPr>
                        <a:t>medical</a:t>
                      </a:r>
                      <a:r>
                        <a:rPr lang="de-DE" sz="1200" b="0" i="0" kern="1200" noProof="0" dirty="0">
                          <a:solidFill>
                            <a:schemeClr val="tx1"/>
                          </a:solidFill>
                          <a:effectLst/>
                          <a:latin typeface="+mn-lt"/>
                          <a:ea typeface="+mn-ea"/>
                          <a:cs typeface="+mn-cs"/>
                        </a:rPr>
                        <a:t> report</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kern="1200" noProof="0" dirty="0">
                          <a:solidFill>
                            <a:schemeClr val="tx1"/>
                          </a:solidFill>
                          <a:effectLst/>
                          <a:latin typeface="+mn-lt"/>
                          <a:ea typeface="+mn-ea"/>
                          <a:cs typeface="+mn-cs"/>
                        </a:rPr>
                        <a:t>The Vaccination Record</a:t>
                      </a:r>
                      <a:endParaRPr lang="en-US" sz="1200" b="0" i="0" kern="1200" noProof="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67%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64%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Vaccination Record</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8%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34%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82%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60%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42%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85%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effectLst/>
                          <a:latin typeface="+mn-lt"/>
                          <a:ea typeface="+mn-ea"/>
                          <a:cs typeface="+mn-cs"/>
                        </a:rPr>
                        <a:t>have a positive attitude towards </a:t>
                      </a:r>
                      <a:r>
                        <a:rPr lang="en-GB" sz="1200" b="1" kern="1200" noProof="0" dirty="0">
                          <a:solidFill>
                            <a:schemeClr val="tx1"/>
                          </a:solidFill>
                          <a:effectLst/>
                          <a:latin typeface="+mn-lt"/>
                          <a:ea typeface="+mn-ea"/>
                          <a:cs typeface="+mn-cs"/>
                        </a:rPr>
                        <a:t>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47%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36%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27%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61%</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59%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50%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50%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85%</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84%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69%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de-DE" sz="1200" dirty="0">
                <a:solidFill>
                  <a:srgbClr val="C00000"/>
                </a:solidFill>
              </a:rPr>
              <a:t>11</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066" y="2711016"/>
            <a:ext cx="524348" cy="540000"/>
          </a:xfrm>
          <a:prstGeom prst="rect">
            <a:avLst/>
          </a:prstGeom>
        </p:spPr>
      </p:pic>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95" name="Ellipse 94">
            <a:extLst>
              <a:ext uri="{FF2B5EF4-FFF2-40B4-BE49-F238E27FC236}">
                <a16:creationId xmlns:a16="http://schemas.microsoft.com/office/drawing/2014/main" id="{042CE919-3A93-465E-8168-365DC2F67583}"/>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96" name="Titel 3">
            <a:extLst>
              <a:ext uri="{FF2B5EF4-FFF2-40B4-BE49-F238E27FC236}">
                <a16:creationId xmlns:a16="http://schemas.microsoft.com/office/drawing/2014/main" id="{A3F7720D-AEC1-444C-B0BB-B16E44831780}"/>
              </a:ext>
            </a:extLst>
          </p:cNvPr>
          <p:cNvSpPr>
            <a:spLocks noGrp="1"/>
          </p:cNvSpPr>
          <p:nvPr>
            <p:ph type="title"/>
          </p:nvPr>
        </p:nvSpPr>
        <p:spPr>
          <a:xfrm>
            <a:off x="542544" y="893116"/>
            <a:ext cx="539845" cy="705933"/>
          </a:xfrm>
        </p:spPr>
        <p:txBody>
          <a:bodyPr/>
          <a:lstStyle/>
          <a:p>
            <a:r>
              <a:rPr lang="en-US" dirty="0"/>
              <a:t>UK</a:t>
            </a:r>
          </a:p>
        </p:txBody>
      </p:sp>
      <p:grpSp>
        <p:nvGrpSpPr>
          <p:cNvPr id="97" name="Group 5049">
            <a:extLst>
              <a:ext uri="{FF2B5EF4-FFF2-40B4-BE49-F238E27FC236}">
                <a16:creationId xmlns:a16="http://schemas.microsoft.com/office/drawing/2014/main" id="{256EFD41-C224-4C5E-9BFC-B70B37B89349}"/>
              </a:ext>
            </a:extLst>
          </p:cNvPr>
          <p:cNvGrpSpPr>
            <a:grpSpLocks noChangeAspect="1"/>
          </p:cNvGrpSpPr>
          <p:nvPr/>
        </p:nvGrpSpPr>
        <p:grpSpPr>
          <a:xfrm>
            <a:off x="1024553" y="570306"/>
            <a:ext cx="650809" cy="948432"/>
            <a:chOff x="2805113" y="6375401"/>
            <a:chExt cx="260351" cy="379413"/>
          </a:xfrm>
          <a:solidFill>
            <a:schemeClr val="bg1"/>
          </a:solidFill>
        </p:grpSpPr>
        <p:sp>
          <p:nvSpPr>
            <p:cNvPr id="98" name="Freeform 3822">
              <a:extLst>
                <a:ext uri="{FF2B5EF4-FFF2-40B4-BE49-F238E27FC236}">
                  <a16:creationId xmlns:a16="http://schemas.microsoft.com/office/drawing/2014/main" id="{01ED5C80-AAA6-4809-861E-3C5EF31DAB96}"/>
                </a:ext>
              </a:extLst>
            </p:cNvPr>
            <p:cNvSpPr>
              <a:spLocks/>
            </p:cNvSpPr>
            <p:nvPr/>
          </p:nvSpPr>
          <p:spPr bwMode="auto">
            <a:xfrm>
              <a:off x="2857501" y="6375401"/>
              <a:ext cx="207963" cy="379413"/>
            </a:xfrm>
            <a:custGeom>
              <a:avLst/>
              <a:gdLst>
                <a:gd name="T0" fmla="*/ 44 w 131"/>
                <a:gd name="T1" fmla="*/ 13 h 239"/>
                <a:gd name="T2" fmla="*/ 35 w 131"/>
                <a:gd name="T3" fmla="*/ 30 h 239"/>
                <a:gd name="T4" fmla="*/ 63 w 131"/>
                <a:gd name="T5" fmla="*/ 26 h 239"/>
                <a:gd name="T6" fmla="*/ 61 w 131"/>
                <a:gd name="T7" fmla="*/ 51 h 239"/>
                <a:gd name="T8" fmla="*/ 56 w 131"/>
                <a:gd name="T9" fmla="*/ 68 h 239"/>
                <a:gd name="T10" fmla="*/ 42 w 131"/>
                <a:gd name="T11" fmla="*/ 74 h 239"/>
                <a:gd name="T12" fmla="*/ 63 w 131"/>
                <a:gd name="T13" fmla="*/ 77 h 239"/>
                <a:gd name="T14" fmla="*/ 77 w 131"/>
                <a:gd name="T15" fmla="*/ 107 h 239"/>
                <a:gd name="T16" fmla="*/ 96 w 131"/>
                <a:gd name="T17" fmla="*/ 128 h 239"/>
                <a:gd name="T18" fmla="*/ 98 w 131"/>
                <a:gd name="T19" fmla="*/ 138 h 239"/>
                <a:gd name="T20" fmla="*/ 105 w 131"/>
                <a:gd name="T21" fmla="*/ 147 h 239"/>
                <a:gd name="T22" fmla="*/ 105 w 131"/>
                <a:gd name="T23" fmla="*/ 161 h 239"/>
                <a:gd name="T24" fmla="*/ 119 w 131"/>
                <a:gd name="T25" fmla="*/ 157 h 239"/>
                <a:gd name="T26" fmla="*/ 120 w 131"/>
                <a:gd name="T27" fmla="*/ 189 h 239"/>
                <a:gd name="T28" fmla="*/ 115 w 131"/>
                <a:gd name="T29" fmla="*/ 196 h 239"/>
                <a:gd name="T30" fmla="*/ 115 w 131"/>
                <a:gd name="T31" fmla="*/ 201 h 239"/>
                <a:gd name="T32" fmla="*/ 124 w 131"/>
                <a:gd name="T33" fmla="*/ 208 h 239"/>
                <a:gd name="T34" fmla="*/ 108 w 131"/>
                <a:gd name="T35" fmla="*/ 218 h 239"/>
                <a:gd name="T36" fmla="*/ 73 w 131"/>
                <a:gd name="T37" fmla="*/ 220 h 239"/>
                <a:gd name="T38" fmla="*/ 61 w 131"/>
                <a:gd name="T39" fmla="*/ 224 h 239"/>
                <a:gd name="T40" fmla="*/ 42 w 131"/>
                <a:gd name="T41" fmla="*/ 227 h 239"/>
                <a:gd name="T42" fmla="*/ 30 w 131"/>
                <a:gd name="T43" fmla="*/ 231 h 239"/>
                <a:gd name="T44" fmla="*/ 14 w 131"/>
                <a:gd name="T45" fmla="*/ 236 h 239"/>
                <a:gd name="T46" fmla="*/ 5 w 131"/>
                <a:gd name="T47" fmla="*/ 238 h 239"/>
                <a:gd name="T48" fmla="*/ 10 w 131"/>
                <a:gd name="T49" fmla="*/ 231 h 239"/>
                <a:gd name="T50" fmla="*/ 23 w 131"/>
                <a:gd name="T51" fmla="*/ 218 h 239"/>
                <a:gd name="T52" fmla="*/ 30 w 131"/>
                <a:gd name="T53" fmla="*/ 206 h 239"/>
                <a:gd name="T54" fmla="*/ 51 w 131"/>
                <a:gd name="T55" fmla="*/ 205 h 239"/>
                <a:gd name="T56" fmla="*/ 47 w 131"/>
                <a:gd name="T57" fmla="*/ 201 h 239"/>
                <a:gd name="T58" fmla="*/ 33 w 131"/>
                <a:gd name="T59" fmla="*/ 196 h 239"/>
                <a:gd name="T60" fmla="*/ 30 w 131"/>
                <a:gd name="T61" fmla="*/ 194 h 239"/>
                <a:gd name="T62" fmla="*/ 16 w 131"/>
                <a:gd name="T63" fmla="*/ 194 h 239"/>
                <a:gd name="T64" fmla="*/ 14 w 131"/>
                <a:gd name="T65" fmla="*/ 185 h 239"/>
                <a:gd name="T66" fmla="*/ 31 w 131"/>
                <a:gd name="T67" fmla="*/ 170 h 239"/>
                <a:gd name="T68" fmla="*/ 24 w 131"/>
                <a:gd name="T69" fmla="*/ 163 h 239"/>
                <a:gd name="T70" fmla="*/ 28 w 131"/>
                <a:gd name="T71" fmla="*/ 154 h 239"/>
                <a:gd name="T72" fmla="*/ 33 w 131"/>
                <a:gd name="T73" fmla="*/ 150 h 239"/>
                <a:gd name="T74" fmla="*/ 47 w 131"/>
                <a:gd name="T75" fmla="*/ 149 h 239"/>
                <a:gd name="T76" fmla="*/ 49 w 131"/>
                <a:gd name="T77" fmla="*/ 142 h 239"/>
                <a:gd name="T78" fmla="*/ 49 w 131"/>
                <a:gd name="T79" fmla="*/ 131 h 239"/>
                <a:gd name="T80" fmla="*/ 51 w 131"/>
                <a:gd name="T81" fmla="*/ 126 h 239"/>
                <a:gd name="T82" fmla="*/ 42 w 131"/>
                <a:gd name="T83" fmla="*/ 117 h 239"/>
                <a:gd name="T84" fmla="*/ 44 w 131"/>
                <a:gd name="T85" fmla="*/ 103 h 239"/>
                <a:gd name="T86" fmla="*/ 30 w 131"/>
                <a:gd name="T87" fmla="*/ 107 h 239"/>
                <a:gd name="T88" fmla="*/ 28 w 131"/>
                <a:gd name="T89" fmla="*/ 110 h 239"/>
                <a:gd name="T90" fmla="*/ 17 w 131"/>
                <a:gd name="T91" fmla="*/ 109 h 239"/>
                <a:gd name="T92" fmla="*/ 21 w 131"/>
                <a:gd name="T93" fmla="*/ 82 h 239"/>
                <a:gd name="T94" fmla="*/ 14 w 131"/>
                <a:gd name="T95" fmla="*/ 79 h 239"/>
                <a:gd name="T96" fmla="*/ 9 w 131"/>
                <a:gd name="T97" fmla="*/ 93 h 239"/>
                <a:gd name="T98" fmla="*/ 10 w 131"/>
                <a:gd name="T99" fmla="*/ 72 h 239"/>
                <a:gd name="T100" fmla="*/ 16 w 131"/>
                <a:gd name="T101" fmla="*/ 54 h 239"/>
                <a:gd name="T102" fmla="*/ 0 w 131"/>
                <a:gd name="T103" fmla="*/ 65 h 239"/>
                <a:gd name="T104" fmla="*/ 2 w 131"/>
                <a:gd name="T105" fmla="*/ 56 h 239"/>
                <a:gd name="T106" fmla="*/ 5 w 131"/>
                <a:gd name="T107" fmla="*/ 51 h 239"/>
                <a:gd name="T108" fmla="*/ 9 w 131"/>
                <a:gd name="T109" fmla="*/ 26 h 239"/>
                <a:gd name="T110" fmla="*/ 16 w 131"/>
                <a:gd name="T111" fmla="*/ 18 h 239"/>
                <a:gd name="T112" fmla="*/ 19 w 131"/>
                <a:gd name="T113" fmla="*/ 6 h 239"/>
                <a:gd name="T114" fmla="*/ 31 w 131"/>
                <a:gd name="T115" fmla="*/ 4 h 239"/>
                <a:gd name="T116" fmla="*/ 45 w 131"/>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239">
                  <a:moveTo>
                    <a:pt x="45" y="0"/>
                  </a:moveTo>
                  <a:lnTo>
                    <a:pt x="47" y="0"/>
                  </a:lnTo>
                  <a:lnTo>
                    <a:pt x="49" y="2"/>
                  </a:lnTo>
                  <a:lnTo>
                    <a:pt x="49" y="2"/>
                  </a:lnTo>
                  <a:lnTo>
                    <a:pt x="49" y="6"/>
                  </a:lnTo>
                  <a:lnTo>
                    <a:pt x="49" y="6"/>
                  </a:lnTo>
                  <a:lnTo>
                    <a:pt x="49" y="7"/>
                  </a:lnTo>
                  <a:lnTo>
                    <a:pt x="47" y="11"/>
                  </a:lnTo>
                  <a:lnTo>
                    <a:pt x="45" y="11"/>
                  </a:lnTo>
                  <a:lnTo>
                    <a:pt x="44" y="13"/>
                  </a:lnTo>
                  <a:lnTo>
                    <a:pt x="42" y="14"/>
                  </a:lnTo>
                  <a:lnTo>
                    <a:pt x="40" y="16"/>
                  </a:lnTo>
                  <a:lnTo>
                    <a:pt x="38" y="18"/>
                  </a:lnTo>
                  <a:lnTo>
                    <a:pt x="37" y="19"/>
                  </a:lnTo>
                  <a:lnTo>
                    <a:pt x="37" y="21"/>
                  </a:lnTo>
                  <a:lnTo>
                    <a:pt x="37" y="23"/>
                  </a:lnTo>
                  <a:lnTo>
                    <a:pt x="38" y="23"/>
                  </a:lnTo>
                  <a:lnTo>
                    <a:pt x="37" y="26"/>
                  </a:lnTo>
                  <a:lnTo>
                    <a:pt x="35" y="28"/>
                  </a:lnTo>
                  <a:lnTo>
                    <a:pt x="35" y="30"/>
                  </a:lnTo>
                  <a:lnTo>
                    <a:pt x="35" y="30"/>
                  </a:lnTo>
                  <a:lnTo>
                    <a:pt x="37" y="30"/>
                  </a:lnTo>
                  <a:lnTo>
                    <a:pt x="38" y="30"/>
                  </a:lnTo>
                  <a:lnTo>
                    <a:pt x="38" y="30"/>
                  </a:lnTo>
                  <a:lnTo>
                    <a:pt x="42" y="28"/>
                  </a:lnTo>
                  <a:lnTo>
                    <a:pt x="44" y="26"/>
                  </a:lnTo>
                  <a:lnTo>
                    <a:pt x="45" y="26"/>
                  </a:lnTo>
                  <a:lnTo>
                    <a:pt x="54" y="28"/>
                  </a:lnTo>
                  <a:lnTo>
                    <a:pt x="58" y="28"/>
                  </a:lnTo>
                  <a:lnTo>
                    <a:pt x="63" y="26"/>
                  </a:lnTo>
                  <a:lnTo>
                    <a:pt x="64" y="26"/>
                  </a:lnTo>
                  <a:lnTo>
                    <a:pt x="66" y="28"/>
                  </a:lnTo>
                  <a:lnTo>
                    <a:pt x="68" y="30"/>
                  </a:lnTo>
                  <a:lnTo>
                    <a:pt x="68" y="32"/>
                  </a:lnTo>
                  <a:lnTo>
                    <a:pt x="68" y="35"/>
                  </a:lnTo>
                  <a:lnTo>
                    <a:pt x="66" y="37"/>
                  </a:lnTo>
                  <a:lnTo>
                    <a:pt x="64" y="40"/>
                  </a:lnTo>
                  <a:lnTo>
                    <a:pt x="64" y="44"/>
                  </a:lnTo>
                  <a:lnTo>
                    <a:pt x="63" y="47"/>
                  </a:lnTo>
                  <a:lnTo>
                    <a:pt x="61" y="51"/>
                  </a:lnTo>
                  <a:lnTo>
                    <a:pt x="59" y="53"/>
                  </a:lnTo>
                  <a:lnTo>
                    <a:pt x="58" y="56"/>
                  </a:lnTo>
                  <a:lnTo>
                    <a:pt x="58" y="58"/>
                  </a:lnTo>
                  <a:lnTo>
                    <a:pt x="56" y="60"/>
                  </a:lnTo>
                  <a:lnTo>
                    <a:pt x="54" y="61"/>
                  </a:lnTo>
                  <a:lnTo>
                    <a:pt x="52" y="63"/>
                  </a:lnTo>
                  <a:lnTo>
                    <a:pt x="54" y="65"/>
                  </a:lnTo>
                  <a:lnTo>
                    <a:pt x="56" y="67"/>
                  </a:lnTo>
                  <a:lnTo>
                    <a:pt x="56" y="67"/>
                  </a:lnTo>
                  <a:lnTo>
                    <a:pt x="56" y="68"/>
                  </a:lnTo>
                  <a:lnTo>
                    <a:pt x="54" y="68"/>
                  </a:lnTo>
                  <a:lnTo>
                    <a:pt x="52" y="68"/>
                  </a:lnTo>
                  <a:lnTo>
                    <a:pt x="51" y="68"/>
                  </a:lnTo>
                  <a:lnTo>
                    <a:pt x="51" y="68"/>
                  </a:lnTo>
                  <a:lnTo>
                    <a:pt x="51" y="70"/>
                  </a:lnTo>
                  <a:lnTo>
                    <a:pt x="49" y="72"/>
                  </a:lnTo>
                  <a:lnTo>
                    <a:pt x="49" y="72"/>
                  </a:lnTo>
                  <a:lnTo>
                    <a:pt x="47" y="74"/>
                  </a:lnTo>
                  <a:lnTo>
                    <a:pt x="44" y="74"/>
                  </a:lnTo>
                  <a:lnTo>
                    <a:pt x="42" y="74"/>
                  </a:lnTo>
                  <a:lnTo>
                    <a:pt x="44" y="74"/>
                  </a:lnTo>
                  <a:lnTo>
                    <a:pt x="47" y="75"/>
                  </a:lnTo>
                  <a:lnTo>
                    <a:pt x="49" y="75"/>
                  </a:lnTo>
                  <a:lnTo>
                    <a:pt x="51" y="75"/>
                  </a:lnTo>
                  <a:lnTo>
                    <a:pt x="52" y="74"/>
                  </a:lnTo>
                  <a:lnTo>
                    <a:pt x="54" y="72"/>
                  </a:lnTo>
                  <a:lnTo>
                    <a:pt x="56" y="72"/>
                  </a:lnTo>
                  <a:lnTo>
                    <a:pt x="58" y="74"/>
                  </a:lnTo>
                  <a:lnTo>
                    <a:pt x="59" y="74"/>
                  </a:lnTo>
                  <a:lnTo>
                    <a:pt x="63" y="77"/>
                  </a:lnTo>
                  <a:lnTo>
                    <a:pt x="64" y="81"/>
                  </a:lnTo>
                  <a:lnTo>
                    <a:pt x="68" y="82"/>
                  </a:lnTo>
                  <a:lnTo>
                    <a:pt x="70" y="84"/>
                  </a:lnTo>
                  <a:lnTo>
                    <a:pt x="71" y="86"/>
                  </a:lnTo>
                  <a:lnTo>
                    <a:pt x="73" y="88"/>
                  </a:lnTo>
                  <a:lnTo>
                    <a:pt x="73" y="89"/>
                  </a:lnTo>
                  <a:lnTo>
                    <a:pt x="73" y="91"/>
                  </a:lnTo>
                  <a:lnTo>
                    <a:pt x="73" y="96"/>
                  </a:lnTo>
                  <a:lnTo>
                    <a:pt x="75" y="102"/>
                  </a:lnTo>
                  <a:lnTo>
                    <a:pt x="77" y="107"/>
                  </a:lnTo>
                  <a:lnTo>
                    <a:pt x="78" y="109"/>
                  </a:lnTo>
                  <a:lnTo>
                    <a:pt x="82" y="112"/>
                  </a:lnTo>
                  <a:lnTo>
                    <a:pt x="84" y="114"/>
                  </a:lnTo>
                  <a:lnTo>
                    <a:pt x="87" y="114"/>
                  </a:lnTo>
                  <a:lnTo>
                    <a:pt x="89" y="115"/>
                  </a:lnTo>
                  <a:lnTo>
                    <a:pt x="91" y="117"/>
                  </a:lnTo>
                  <a:lnTo>
                    <a:pt x="92" y="121"/>
                  </a:lnTo>
                  <a:lnTo>
                    <a:pt x="94" y="122"/>
                  </a:lnTo>
                  <a:lnTo>
                    <a:pt x="98" y="126"/>
                  </a:lnTo>
                  <a:lnTo>
                    <a:pt x="96" y="128"/>
                  </a:lnTo>
                  <a:lnTo>
                    <a:pt x="96" y="128"/>
                  </a:lnTo>
                  <a:lnTo>
                    <a:pt x="96" y="129"/>
                  </a:lnTo>
                  <a:lnTo>
                    <a:pt x="98" y="133"/>
                  </a:lnTo>
                  <a:lnTo>
                    <a:pt x="101" y="136"/>
                  </a:lnTo>
                  <a:lnTo>
                    <a:pt x="101" y="138"/>
                  </a:lnTo>
                  <a:lnTo>
                    <a:pt x="101" y="140"/>
                  </a:lnTo>
                  <a:lnTo>
                    <a:pt x="101" y="140"/>
                  </a:lnTo>
                  <a:lnTo>
                    <a:pt x="99" y="140"/>
                  </a:lnTo>
                  <a:lnTo>
                    <a:pt x="99" y="140"/>
                  </a:lnTo>
                  <a:lnTo>
                    <a:pt x="98" y="138"/>
                  </a:lnTo>
                  <a:lnTo>
                    <a:pt x="96" y="136"/>
                  </a:lnTo>
                  <a:lnTo>
                    <a:pt x="96" y="136"/>
                  </a:lnTo>
                  <a:lnTo>
                    <a:pt x="96" y="138"/>
                  </a:lnTo>
                  <a:lnTo>
                    <a:pt x="96" y="138"/>
                  </a:lnTo>
                  <a:lnTo>
                    <a:pt x="98" y="140"/>
                  </a:lnTo>
                  <a:lnTo>
                    <a:pt x="99" y="142"/>
                  </a:lnTo>
                  <a:lnTo>
                    <a:pt x="101" y="142"/>
                  </a:lnTo>
                  <a:lnTo>
                    <a:pt x="103" y="143"/>
                  </a:lnTo>
                  <a:lnTo>
                    <a:pt x="103" y="145"/>
                  </a:lnTo>
                  <a:lnTo>
                    <a:pt x="105" y="147"/>
                  </a:lnTo>
                  <a:lnTo>
                    <a:pt x="106" y="150"/>
                  </a:lnTo>
                  <a:lnTo>
                    <a:pt x="106" y="152"/>
                  </a:lnTo>
                  <a:lnTo>
                    <a:pt x="105" y="154"/>
                  </a:lnTo>
                  <a:lnTo>
                    <a:pt x="103" y="156"/>
                  </a:lnTo>
                  <a:lnTo>
                    <a:pt x="101" y="157"/>
                  </a:lnTo>
                  <a:lnTo>
                    <a:pt x="101" y="159"/>
                  </a:lnTo>
                  <a:lnTo>
                    <a:pt x="101" y="159"/>
                  </a:lnTo>
                  <a:lnTo>
                    <a:pt x="103" y="159"/>
                  </a:lnTo>
                  <a:lnTo>
                    <a:pt x="103" y="159"/>
                  </a:lnTo>
                  <a:lnTo>
                    <a:pt x="105" y="161"/>
                  </a:lnTo>
                  <a:lnTo>
                    <a:pt x="105" y="161"/>
                  </a:lnTo>
                  <a:lnTo>
                    <a:pt x="105" y="163"/>
                  </a:lnTo>
                  <a:lnTo>
                    <a:pt x="106" y="161"/>
                  </a:lnTo>
                  <a:lnTo>
                    <a:pt x="108" y="161"/>
                  </a:lnTo>
                  <a:lnTo>
                    <a:pt x="108" y="161"/>
                  </a:lnTo>
                  <a:lnTo>
                    <a:pt x="108" y="159"/>
                  </a:lnTo>
                  <a:lnTo>
                    <a:pt x="110" y="157"/>
                  </a:lnTo>
                  <a:lnTo>
                    <a:pt x="112" y="156"/>
                  </a:lnTo>
                  <a:lnTo>
                    <a:pt x="113" y="156"/>
                  </a:lnTo>
                  <a:lnTo>
                    <a:pt x="119" y="157"/>
                  </a:lnTo>
                  <a:lnTo>
                    <a:pt x="122" y="157"/>
                  </a:lnTo>
                  <a:lnTo>
                    <a:pt x="127" y="161"/>
                  </a:lnTo>
                  <a:lnTo>
                    <a:pt x="129" y="166"/>
                  </a:lnTo>
                  <a:lnTo>
                    <a:pt x="131" y="171"/>
                  </a:lnTo>
                  <a:lnTo>
                    <a:pt x="129" y="175"/>
                  </a:lnTo>
                  <a:lnTo>
                    <a:pt x="127" y="180"/>
                  </a:lnTo>
                  <a:lnTo>
                    <a:pt x="126" y="184"/>
                  </a:lnTo>
                  <a:lnTo>
                    <a:pt x="124" y="185"/>
                  </a:lnTo>
                  <a:lnTo>
                    <a:pt x="122" y="189"/>
                  </a:lnTo>
                  <a:lnTo>
                    <a:pt x="120" y="189"/>
                  </a:lnTo>
                  <a:lnTo>
                    <a:pt x="120" y="189"/>
                  </a:lnTo>
                  <a:lnTo>
                    <a:pt x="119" y="189"/>
                  </a:lnTo>
                  <a:lnTo>
                    <a:pt x="117" y="189"/>
                  </a:lnTo>
                  <a:lnTo>
                    <a:pt x="117" y="191"/>
                  </a:lnTo>
                  <a:lnTo>
                    <a:pt x="117" y="191"/>
                  </a:lnTo>
                  <a:lnTo>
                    <a:pt x="119" y="192"/>
                  </a:lnTo>
                  <a:lnTo>
                    <a:pt x="119" y="194"/>
                  </a:lnTo>
                  <a:lnTo>
                    <a:pt x="119" y="194"/>
                  </a:lnTo>
                  <a:lnTo>
                    <a:pt x="117" y="196"/>
                  </a:lnTo>
                  <a:lnTo>
                    <a:pt x="115" y="196"/>
                  </a:lnTo>
                  <a:lnTo>
                    <a:pt x="113" y="196"/>
                  </a:lnTo>
                  <a:lnTo>
                    <a:pt x="112" y="198"/>
                  </a:lnTo>
                  <a:lnTo>
                    <a:pt x="113" y="198"/>
                  </a:lnTo>
                  <a:lnTo>
                    <a:pt x="113" y="198"/>
                  </a:lnTo>
                  <a:lnTo>
                    <a:pt x="113" y="199"/>
                  </a:lnTo>
                  <a:lnTo>
                    <a:pt x="113" y="199"/>
                  </a:lnTo>
                  <a:lnTo>
                    <a:pt x="112" y="201"/>
                  </a:lnTo>
                  <a:lnTo>
                    <a:pt x="113" y="201"/>
                  </a:lnTo>
                  <a:lnTo>
                    <a:pt x="113" y="201"/>
                  </a:lnTo>
                  <a:lnTo>
                    <a:pt x="115" y="201"/>
                  </a:lnTo>
                  <a:lnTo>
                    <a:pt x="117" y="201"/>
                  </a:lnTo>
                  <a:lnTo>
                    <a:pt x="120" y="201"/>
                  </a:lnTo>
                  <a:lnTo>
                    <a:pt x="124" y="201"/>
                  </a:lnTo>
                  <a:lnTo>
                    <a:pt x="126" y="199"/>
                  </a:lnTo>
                  <a:lnTo>
                    <a:pt x="126" y="199"/>
                  </a:lnTo>
                  <a:lnTo>
                    <a:pt x="127" y="201"/>
                  </a:lnTo>
                  <a:lnTo>
                    <a:pt x="127" y="203"/>
                  </a:lnTo>
                  <a:lnTo>
                    <a:pt x="127" y="205"/>
                  </a:lnTo>
                  <a:lnTo>
                    <a:pt x="126" y="206"/>
                  </a:lnTo>
                  <a:lnTo>
                    <a:pt x="124" y="208"/>
                  </a:lnTo>
                  <a:lnTo>
                    <a:pt x="122" y="210"/>
                  </a:lnTo>
                  <a:lnTo>
                    <a:pt x="120" y="210"/>
                  </a:lnTo>
                  <a:lnTo>
                    <a:pt x="120" y="211"/>
                  </a:lnTo>
                  <a:lnTo>
                    <a:pt x="119" y="213"/>
                  </a:lnTo>
                  <a:lnTo>
                    <a:pt x="117" y="213"/>
                  </a:lnTo>
                  <a:lnTo>
                    <a:pt x="115" y="213"/>
                  </a:lnTo>
                  <a:lnTo>
                    <a:pt x="113" y="215"/>
                  </a:lnTo>
                  <a:lnTo>
                    <a:pt x="112" y="215"/>
                  </a:lnTo>
                  <a:lnTo>
                    <a:pt x="110" y="217"/>
                  </a:lnTo>
                  <a:lnTo>
                    <a:pt x="108" y="218"/>
                  </a:lnTo>
                  <a:lnTo>
                    <a:pt x="106" y="218"/>
                  </a:lnTo>
                  <a:lnTo>
                    <a:pt x="103" y="218"/>
                  </a:lnTo>
                  <a:lnTo>
                    <a:pt x="99" y="217"/>
                  </a:lnTo>
                  <a:lnTo>
                    <a:pt x="98" y="217"/>
                  </a:lnTo>
                  <a:lnTo>
                    <a:pt x="94" y="218"/>
                  </a:lnTo>
                  <a:lnTo>
                    <a:pt x="89" y="218"/>
                  </a:lnTo>
                  <a:lnTo>
                    <a:pt x="84" y="218"/>
                  </a:lnTo>
                  <a:lnTo>
                    <a:pt x="80" y="217"/>
                  </a:lnTo>
                  <a:lnTo>
                    <a:pt x="78" y="218"/>
                  </a:lnTo>
                  <a:lnTo>
                    <a:pt x="73" y="220"/>
                  </a:lnTo>
                  <a:lnTo>
                    <a:pt x="71" y="220"/>
                  </a:lnTo>
                  <a:lnTo>
                    <a:pt x="70" y="220"/>
                  </a:lnTo>
                  <a:lnTo>
                    <a:pt x="70" y="222"/>
                  </a:lnTo>
                  <a:lnTo>
                    <a:pt x="70" y="222"/>
                  </a:lnTo>
                  <a:lnTo>
                    <a:pt x="68" y="224"/>
                  </a:lnTo>
                  <a:lnTo>
                    <a:pt x="66" y="224"/>
                  </a:lnTo>
                  <a:lnTo>
                    <a:pt x="66" y="224"/>
                  </a:lnTo>
                  <a:lnTo>
                    <a:pt x="64" y="224"/>
                  </a:lnTo>
                  <a:lnTo>
                    <a:pt x="63" y="224"/>
                  </a:lnTo>
                  <a:lnTo>
                    <a:pt x="61" y="224"/>
                  </a:lnTo>
                  <a:lnTo>
                    <a:pt x="58" y="224"/>
                  </a:lnTo>
                  <a:lnTo>
                    <a:pt x="56" y="222"/>
                  </a:lnTo>
                  <a:lnTo>
                    <a:pt x="54" y="220"/>
                  </a:lnTo>
                  <a:lnTo>
                    <a:pt x="52" y="220"/>
                  </a:lnTo>
                  <a:lnTo>
                    <a:pt x="49" y="220"/>
                  </a:lnTo>
                  <a:lnTo>
                    <a:pt x="47" y="222"/>
                  </a:lnTo>
                  <a:lnTo>
                    <a:pt x="45" y="222"/>
                  </a:lnTo>
                  <a:lnTo>
                    <a:pt x="44" y="224"/>
                  </a:lnTo>
                  <a:lnTo>
                    <a:pt x="42" y="225"/>
                  </a:lnTo>
                  <a:lnTo>
                    <a:pt x="42" y="227"/>
                  </a:lnTo>
                  <a:lnTo>
                    <a:pt x="40" y="229"/>
                  </a:lnTo>
                  <a:lnTo>
                    <a:pt x="40" y="231"/>
                  </a:lnTo>
                  <a:lnTo>
                    <a:pt x="40" y="231"/>
                  </a:lnTo>
                  <a:lnTo>
                    <a:pt x="38" y="232"/>
                  </a:lnTo>
                  <a:lnTo>
                    <a:pt x="38" y="234"/>
                  </a:lnTo>
                  <a:lnTo>
                    <a:pt x="37" y="234"/>
                  </a:lnTo>
                  <a:lnTo>
                    <a:pt x="35" y="232"/>
                  </a:lnTo>
                  <a:lnTo>
                    <a:pt x="33" y="232"/>
                  </a:lnTo>
                  <a:lnTo>
                    <a:pt x="31" y="231"/>
                  </a:lnTo>
                  <a:lnTo>
                    <a:pt x="30" y="231"/>
                  </a:lnTo>
                  <a:lnTo>
                    <a:pt x="30" y="229"/>
                  </a:lnTo>
                  <a:lnTo>
                    <a:pt x="28" y="229"/>
                  </a:lnTo>
                  <a:lnTo>
                    <a:pt x="28" y="231"/>
                  </a:lnTo>
                  <a:lnTo>
                    <a:pt x="26" y="231"/>
                  </a:lnTo>
                  <a:lnTo>
                    <a:pt x="23" y="231"/>
                  </a:lnTo>
                  <a:lnTo>
                    <a:pt x="21" y="231"/>
                  </a:lnTo>
                  <a:lnTo>
                    <a:pt x="17" y="232"/>
                  </a:lnTo>
                  <a:lnTo>
                    <a:pt x="16" y="234"/>
                  </a:lnTo>
                  <a:lnTo>
                    <a:pt x="14" y="236"/>
                  </a:lnTo>
                  <a:lnTo>
                    <a:pt x="14" y="236"/>
                  </a:lnTo>
                  <a:lnTo>
                    <a:pt x="14" y="238"/>
                  </a:lnTo>
                  <a:lnTo>
                    <a:pt x="14" y="238"/>
                  </a:lnTo>
                  <a:lnTo>
                    <a:pt x="12" y="239"/>
                  </a:lnTo>
                  <a:lnTo>
                    <a:pt x="12" y="239"/>
                  </a:lnTo>
                  <a:lnTo>
                    <a:pt x="10" y="239"/>
                  </a:lnTo>
                  <a:lnTo>
                    <a:pt x="10" y="238"/>
                  </a:lnTo>
                  <a:lnTo>
                    <a:pt x="9" y="236"/>
                  </a:lnTo>
                  <a:lnTo>
                    <a:pt x="9" y="236"/>
                  </a:lnTo>
                  <a:lnTo>
                    <a:pt x="5" y="236"/>
                  </a:lnTo>
                  <a:lnTo>
                    <a:pt x="5" y="238"/>
                  </a:lnTo>
                  <a:lnTo>
                    <a:pt x="5" y="238"/>
                  </a:lnTo>
                  <a:lnTo>
                    <a:pt x="3" y="239"/>
                  </a:lnTo>
                  <a:lnTo>
                    <a:pt x="2" y="238"/>
                  </a:lnTo>
                  <a:lnTo>
                    <a:pt x="2" y="238"/>
                  </a:lnTo>
                  <a:lnTo>
                    <a:pt x="2" y="236"/>
                  </a:lnTo>
                  <a:lnTo>
                    <a:pt x="3" y="234"/>
                  </a:lnTo>
                  <a:lnTo>
                    <a:pt x="5" y="234"/>
                  </a:lnTo>
                  <a:lnTo>
                    <a:pt x="7" y="234"/>
                  </a:lnTo>
                  <a:lnTo>
                    <a:pt x="9" y="232"/>
                  </a:lnTo>
                  <a:lnTo>
                    <a:pt x="10" y="231"/>
                  </a:lnTo>
                  <a:lnTo>
                    <a:pt x="12" y="229"/>
                  </a:lnTo>
                  <a:lnTo>
                    <a:pt x="14" y="227"/>
                  </a:lnTo>
                  <a:lnTo>
                    <a:pt x="14" y="227"/>
                  </a:lnTo>
                  <a:lnTo>
                    <a:pt x="16" y="225"/>
                  </a:lnTo>
                  <a:lnTo>
                    <a:pt x="16" y="224"/>
                  </a:lnTo>
                  <a:lnTo>
                    <a:pt x="17" y="224"/>
                  </a:lnTo>
                  <a:lnTo>
                    <a:pt x="19" y="222"/>
                  </a:lnTo>
                  <a:lnTo>
                    <a:pt x="21" y="222"/>
                  </a:lnTo>
                  <a:lnTo>
                    <a:pt x="21" y="220"/>
                  </a:lnTo>
                  <a:lnTo>
                    <a:pt x="23" y="218"/>
                  </a:lnTo>
                  <a:lnTo>
                    <a:pt x="23" y="217"/>
                  </a:lnTo>
                  <a:lnTo>
                    <a:pt x="24" y="213"/>
                  </a:lnTo>
                  <a:lnTo>
                    <a:pt x="24" y="213"/>
                  </a:lnTo>
                  <a:lnTo>
                    <a:pt x="24" y="213"/>
                  </a:lnTo>
                  <a:lnTo>
                    <a:pt x="26" y="213"/>
                  </a:lnTo>
                  <a:lnTo>
                    <a:pt x="28" y="213"/>
                  </a:lnTo>
                  <a:lnTo>
                    <a:pt x="28" y="211"/>
                  </a:lnTo>
                  <a:lnTo>
                    <a:pt x="30" y="210"/>
                  </a:lnTo>
                  <a:lnTo>
                    <a:pt x="30" y="208"/>
                  </a:lnTo>
                  <a:lnTo>
                    <a:pt x="30" y="206"/>
                  </a:lnTo>
                  <a:lnTo>
                    <a:pt x="31" y="206"/>
                  </a:lnTo>
                  <a:lnTo>
                    <a:pt x="33" y="206"/>
                  </a:lnTo>
                  <a:lnTo>
                    <a:pt x="37" y="206"/>
                  </a:lnTo>
                  <a:lnTo>
                    <a:pt x="40" y="206"/>
                  </a:lnTo>
                  <a:lnTo>
                    <a:pt x="42" y="206"/>
                  </a:lnTo>
                  <a:lnTo>
                    <a:pt x="44" y="208"/>
                  </a:lnTo>
                  <a:lnTo>
                    <a:pt x="45" y="208"/>
                  </a:lnTo>
                  <a:lnTo>
                    <a:pt x="49" y="208"/>
                  </a:lnTo>
                  <a:lnTo>
                    <a:pt x="51" y="206"/>
                  </a:lnTo>
                  <a:lnTo>
                    <a:pt x="51" y="205"/>
                  </a:lnTo>
                  <a:lnTo>
                    <a:pt x="51" y="203"/>
                  </a:lnTo>
                  <a:lnTo>
                    <a:pt x="52" y="201"/>
                  </a:lnTo>
                  <a:lnTo>
                    <a:pt x="56" y="198"/>
                  </a:lnTo>
                  <a:lnTo>
                    <a:pt x="59" y="194"/>
                  </a:lnTo>
                  <a:lnTo>
                    <a:pt x="56" y="196"/>
                  </a:lnTo>
                  <a:lnTo>
                    <a:pt x="54" y="198"/>
                  </a:lnTo>
                  <a:lnTo>
                    <a:pt x="52" y="198"/>
                  </a:lnTo>
                  <a:lnTo>
                    <a:pt x="51" y="199"/>
                  </a:lnTo>
                  <a:lnTo>
                    <a:pt x="49" y="199"/>
                  </a:lnTo>
                  <a:lnTo>
                    <a:pt x="47" y="201"/>
                  </a:lnTo>
                  <a:lnTo>
                    <a:pt x="45" y="203"/>
                  </a:lnTo>
                  <a:lnTo>
                    <a:pt x="44" y="203"/>
                  </a:lnTo>
                  <a:lnTo>
                    <a:pt x="42" y="203"/>
                  </a:lnTo>
                  <a:lnTo>
                    <a:pt x="42" y="203"/>
                  </a:lnTo>
                  <a:lnTo>
                    <a:pt x="40" y="201"/>
                  </a:lnTo>
                  <a:lnTo>
                    <a:pt x="38" y="199"/>
                  </a:lnTo>
                  <a:lnTo>
                    <a:pt x="37" y="198"/>
                  </a:lnTo>
                  <a:lnTo>
                    <a:pt x="37" y="196"/>
                  </a:lnTo>
                  <a:lnTo>
                    <a:pt x="35" y="196"/>
                  </a:lnTo>
                  <a:lnTo>
                    <a:pt x="33" y="196"/>
                  </a:lnTo>
                  <a:lnTo>
                    <a:pt x="31" y="198"/>
                  </a:lnTo>
                  <a:lnTo>
                    <a:pt x="30" y="198"/>
                  </a:lnTo>
                  <a:lnTo>
                    <a:pt x="28" y="198"/>
                  </a:lnTo>
                  <a:lnTo>
                    <a:pt x="28" y="196"/>
                  </a:lnTo>
                  <a:lnTo>
                    <a:pt x="30" y="196"/>
                  </a:lnTo>
                  <a:lnTo>
                    <a:pt x="30" y="196"/>
                  </a:lnTo>
                  <a:lnTo>
                    <a:pt x="31" y="196"/>
                  </a:lnTo>
                  <a:lnTo>
                    <a:pt x="31" y="194"/>
                  </a:lnTo>
                  <a:lnTo>
                    <a:pt x="31" y="194"/>
                  </a:lnTo>
                  <a:lnTo>
                    <a:pt x="30" y="194"/>
                  </a:lnTo>
                  <a:lnTo>
                    <a:pt x="28" y="194"/>
                  </a:lnTo>
                  <a:lnTo>
                    <a:pt x="26" y="192"/>
                  </a:lnTo>
                  <a:lnTo>
                    <a:pt x="24" y="192"/>
                  </a:lnTo>
                  <a:lnTo>
                    <a:pt x="24" y="192"/>
                  </a:lnTo>
                  <a:lnTo>
                    <a:pt x="23" y="192"/>
                  </a:lnTo>
                  <a:lnTo>
                    <a:pt x="19" y="194"/>
                  </a:lnTo>
                  <a:lnTo>
                    <a:pt x="19" y="194"/>
                  </a:lnTo>
                  <a:lnTo>
                    <a:pt x="17" y="196"/>
                  </a:lnTo>
                  <a:lnTo>
                    <a:pt x="16" y="196"/>
                  </a:lnTo>
                  <a:lnTo>
                    <a:pt x="16" y="194"/>
                  </a:lnTo>
                  <a:lnTo>
                    <a:pt x="16" y="194"/>
                  </a:lnTo>
                  <a:lnTo>
                    <a:pt x="14" y="192"/>
                  </a:lnTo>
                  <a:lnTo>
                    <a:pt x="12" y="192"/>
                  </a:lnTo>
                  <a:lnTo>
                    <a:pt x="14" y="191"/>
                  </a:lnTo>
                  <a:lnTo>
                    <a:pt x="14" y="189"/>
                  </a:lnTo>
                  <a:lnTo>
                    <a:pt x="12" y="189"/>
                  </a:lnTo>
                  <a:lnTo>
                    <a:pt x="10" y="187"/>
                  </a:lnTo>
                  <a:lnTo>
                    <a:pt x="10" y="187"/>
                  </a:lnTo>
                  <a:lnTo>
                    <a:pt x="12" y="187"/>
                  </a:lnTo>
                  <a:lnTo>
                    <a:pt x="14" y="185"/>
                  </a:lnTo>
                  <a:lnTo>
                    <a:pt x="16" y="185"/>
                  </a:lnTo>
                  <a:lnTo>
                    <a:pt x="17" y="184"/>
                  </a:lnTo>
                  <a:lnTo>
                    <a:pt x="19" y="184"/>
                  </a:lnTo>
                  <a:lnTo>
                    <a:pt x="21" y="182"/>
                  </a:lnTo>
                  <a:lnTo>
                    <a:pt x="24" y="180"/>
                  </a:lnTo>
                  <a:lnTo>
                    <a:pt x="26" y="180"/>
                  </a:lnTo>
                  <a:lnTo>
                    <a:pt x="30" y="177"/>
                  </a:lnTo>
                  <a:lnTo>
                    <a:pt x="31" y="175"/>
                  </a:lnTo>
                  <a:lnTo>
                    <a:pt x="31" y="173"/>
                  </a:lnTo>
                  <a:lnTo>
                    <a:pt x="31" y="170"/>
                  </a:lnTo>
                  <a:lnTo>
                    <a:pt x="31" y="168"/>
                  </a:lnTo>
                  <a:lnTo>
                    <a:pt x="31" y="166"/>
                  </a:lnTo>
                  <a:lnTo>
                    <a:pt x="31" y="163"/>
                  </a:lnTo>
                  <a:lnTo>
                    <a:pt x="31" y="163"/>
                  </a:lnTo>
                  <a:lnTo>
                    <a:pt x="31" y="159"/>
                  </a:lnTo>
                  <a:lnTo>
                    <a:pt x="30" y="159"/>
                  </a:lnTo>
                  <a:lnTo>
                    <a:pt x="28" y="159"/>
                  </a:lnTo>
                  <a:lnTo>
                    <a:pt x="26" y="161"/>
                  </a:lnTo>
                  <a:lnTo>
                    <a:pt x="26" y="161"/>
                  </a:lnTo>
                  <a:lnTo>
                    <a:pt x="24" y="163"/>
                  </a:lnTo>
                  <a:lnTo>
                    <a:pt x="23" y="163"/>
                  </a:lnTo>
                  <a:lnTo>
                    <a:pt x="21" y="161"/>
                  </a:lnTo>
                  <a:lnTo>
                    <a:pt x="21" y="161"/>
                  </a:lnTo>
                  <a:lnTo>
                    <a:pt x="23" y="159"/>
                  </a:lnTo>
                  <a:lnTo>
                    <a:pt x="24" y="159"/>
                  </a:lnTo>
                  <a:lnTo>
                    <a:pt x="24" y="159"/>
                  </a:lnTo>
                  <a:lnTo>
                    <a:pt x="26" y="157"/>
                  </a:lnTo>
                  <a:lnTo>
                    <a:pt x="28" y="156"/>
                  </a:lnTo>
                  <a:lnTo>
                    <a:pt x="28" y="156"/>
                  </a:lnTo>
                  <a:lnTo>
                    <a:pt x="28" y="154"/>
                  </a:lnTo>
                  <a:lnTo>
                    <a:pt x="26" y="152"/>
                  </a:lnTo>
                  <a:lnTo>
                    <a:pt x="24" y="150"/>
                  </a:lnTo>
                  <a:lnTo>
                    <a:pt x="24" y="147"/>
                  </a:lnTo>
                  <a:lnTo>
                    <a:pt x="24" y="145"/>
                  </a:lnTo>
                  <a:lnTo>
                    <a:pt x="26" y="145"/>
                  </a:lnTo>
                  <a:lnTo>
                    <a:pt x="26" y="145"/>
                  </a:lnTo>
                  <a:lnTo>
                    <a:pt x="28" y="145"/>
                  </a:lnTo>
                  <a:lnTo>
                    <a:pt x="30" y="147"/>
                  </a:lnTo>
                  <a:lnTo>
                    <a:pt x="31" y="149"/>
                  </a:lnTo>
                  <a:lnTo>
                    <a:pt x="33" y="150"/>
                  </a:lnTo>
                  <a:lnTo>
                    <a:pt x="35" y="150"/>
                  </a:lnTo>
                  <a:lnTo>
                    <a:pt x="37" y="149"/>
                  </a:lnTo>
                  <a:lnTo>
                    <a:pt x="37" y="149"/>
                  </a:lnTo>
                  <a:lnTo>
                    <a:pt x="38" y="149"/>
                  </a:lnTo>
                  <a:lnTo>
                    <a:pt x="42" y="149"/>
                  </a:lnTo>
                  <a:lnTo>
                    <a:pt x="44" y="149"/>
                  </a:lnTo>
                  <a:lnTo>
                    <a:pt x="44" y="149"/>
                  </a:lnTo>
                  <a:lnTo>
                    <a:pt x="45" y="147"/>
                  </a:lnTo>
                  <a:lnTo>
                    <a:pt x="45" y="149"/>
                  </a:lnTo>
                  <a:lnTo>
                    <a:pt x="47" y="149"/>
                  </a:lnTo>
                  <a:lnTo>
                    <a:pt x="47" y="150"/>
                  </a:lnTo>
                  <a:lnTo>
                    <a:pt x="49" y="150"/>
                  </a:lnTo>
                  <a:lnTo>
                    <a:pt x="49" y="149"/>
                  </a:lnTo>
                  <a:lnTo>
                    <a:pt x="47" y="149"/>
                  </a:lnTo>
                  <a:lnTo>
                    <a:pt x="47" y="147"/>
                  </a:lnTo>
                  <a:lnTo>
                    <a:pt x="49" y="145"/>
                  </a:lnTo>
                  <a:lnTo>
                    <a:pt x="51" y="145"/>
                  </a:lnTo>
                  <a:lnTo>
                    <a:pt x="51" y="145"/>
                  </a:lnTo>
                  <a:lnTo>
                    <a:pt x="49" y="143"/>
                  </a:lnTo>
                  <a:lnTo>
                    <a:pt x="49" y="142"/>
                  </a:lnTo>
                  <a:lnTo>
                    <a:pt x="51" y="142"/>
                  </a:lnTo>
                  <a:lnTo>
                    <a:pt x="51" y="140"/>
                  </a:lnTo>
                  <a:lnTo>
                    <a:pt x="51" y="138"/>
                  </a:lnTo>
                  <a:lnTo>
                    <a:pt x="51" y="138"/>
                  </a:lnTo>
                  <a:lnTo>
                    <a:pt x="51" y="136"/>
                  </a:lnTo>
                  <a:lnTo>
                    <a:pt x="51" y="136"/>
                  </a:lnTo>
                  <a:lnTo>
                    <a:pt x="49" y="136"/>
                  </a:lnTo>
                  <a:lnTo>
                    <a:pt x="49" y="136"/>
                  </a:lnTo>
                  <a:lnTo>
                    <a:pt x="49" y="133"/>
                  </a:lnTo>
                  <a:lnTo>
                    <a:pt x="49" y="131"/>
                  </a:lnTo>
                  <a:lnTo>
                    <a:pt x="51" y="131"/>
                  </a:lnTo>
                  <a:lnTo>
                    <a:pt x="52" y="129"/>
                  </a:lnTo>
                  <a:lnTo>
                    <a:pt x="52" y="129"/>
                  </a:lnTo>
                  <a:lnTo>
                    <a:pt x="52" y="129"/>
                  </a:lnTo>
                  <a:lnTo>
                    <a:pt x="52" y="128"/>
                  </a:lnTo>
                  <a:lnTo>
                    <a:pt x="52" y="128"/>
                  </a:lnTo>
                  <a:lnTo>
                    <a:pt x="52" y="126"/>
                  </a:lnTo>
                  <a:lnTo>
                    <a:pt x="52" y="124"/>
                  </a:lnTo>
                  <a:lnTo>
                    <a:pt x="51" y="126"/>
                  </a:lnTo>
                  <a:lnTo>
                    <a:pt x="51" y="126"/>
                  </a:lnTo>
                  <a:lnTo>
                    <a:pt x="49" y="126"/>
                  </a:lnTo>
                  <a:lnTo>
                    <a:pt x="49" y="128"/>
                  </a:lnTo>
                  <a:lnTo>
                    <a:pt x="47" y="128"/>
                  </a:lnTo>
                  <a:lnTo>
                    <a:pt x="47" y="128"/>
                  </a:lnTo>
                  <a:lnTo>
                    <a:pt x="47" y="126"/>
                  </a:lnTo>
                  <a:lnTo>
                    <a:pt x="47" y="124"/>
                  </a:lnTo>
                  <a:lnTo>
                    <a:pt x="45" y="124"/>
                  </a:lnTo>
                  <a:lnTo>
                    <a:pt x="44" y="122"/>
                  </a:lnTo>
                  <a:lnTo>
                    <a:pt x="42" y="119"/>
                  </a:lnTo>
                  <a:lnTo>
                    <a:pt x="42" y="117"/>
                  </a:lnTo>
                  <a:lnTo>
                    <a:pt x="42" y="114"/>
                  </a:lnTo>
                  <a:lnTo>
                    <a:pt x="42" y="112"/>
                  </a:lnTo>
                  <a:lnTo>
                    <a:pt x="44" y="109"/>
                  </a:lnTo>
                  <a:lnTo>
                    <a:pt x="44" y="107"/>
                  </a:lnTo>
                  <a:lnTo>
                    <a:pt x="45" y="105"/>
                  </a:lnTo>
                  <a:lnTo>
                    <a:pt x="45" y="105"/>
                  </a:lnTo>
                  <a:lnTo>
                    <a:pt x="45" y="103"/>
                  </a:lnTo>
                  <a:lnTo>
                    <a:pt x="45" y="103"/>
                  </a:lnTo>
                  <a:lnTo>
                    <a:pt x="45" y="103"/>
                  </a:lnTo>
                  <a:lnTo>
                    <a:pt x="44" y="103"/>
                  </a:lnTo>
                  <a:lnTo>
                    <a:pt x="44" y="103"/>
                  </a:lnTo>
                  <a:lnTo>
                    <a:pt x="42" y="103"/>
                  </a:lnTo>
                  <a:lnTo>
                    <a:pt x="42" y="103"/>
                  </a:lnTo>
                  <a:lnTo>
                    <a:pt x="42" y="105"/>
                  </a:lnTo>
                  <a:lnTo>
                    <a:pt x="38" y="107"/>
                  </a:lnTo>
                  <a:lnTo>
                    <a:pt x="37" y="107"/>
                  </a:lnTo>
                  <a:lnTo>
                    <a:pt x="35" y="109"/>
                  </a:lnTo>
                  <a:lnTo>
                    <a:pt x="33" y="109"/>
                  </a:lnTo>
                  <a:lnTo>
                    <a:pt x="31" y="107"/>
                  </a:lnTo>
                  <a:lnTo>
                    <a:pt x="30" y="107"/>
                  </a:lnTo>
                  <a:lnTo>
                    <a:pt x="30" y="107"/>
                  </a:lnTo>
                  <a:lnTo>
                    <a:pt x="30" y="107"/>
                  </a:lnTo>
                  <a:lnTo>
                    <a:pt x="30" y="105"/>
                  </a:lnTo>
                  <a:lnTo>
                    <a:pt x="28" y="105"/>
                  </a:lnTo>
                  <a:lnTo>
                    <a:pt x="28" y="105"/>
                  </a:lnTo>
                  <a:lnTo>
                    <a:pt x="28" y="107"/>
                  </a:lnTo>
                  <a:lnTo>
                    <a:pt x="28" y="107"/>
                  </a:lnTo>
                  <a:lnTo>
                    <a:pt x="30" y="109"/>
                  </a:lnTo>
                  <a:lnTo>
                    <a:pt x="30" y="110"/>
                  </a:lnTo>
                  <a:lnTo>
                    <a:pt x="28" y="110"/>
                  </a:lnTo>
                  <a:lnTo>
                    <a:pt x="28" y="110"/>
                  </a:lnTo>
                  <a:lnTo>
                    <a:pt x="24" y="109"/>
                  </a:lnTo>
                  <a:lnTo>
                    <a:pt x="24" y="107"/>
                  </a:lnTo>
                  <a:lnTo>
                    <a:pt x="23" y="107"/>
                  </a:lnTo>
                  <a:lnTo>
                    <a:pt x="21" y="105"/>
                  </a:lnTo>
                  <a:lnTo>
                    <a:pt x="21" y="105"/>
                  </a:lnTo>
                  <a:lnTo>
                    <a:pt x="19" y="107"/>
                  </a:lnTo>
                  <a:lnTo>
                    <a:pt x="19" y="109"/>
                  </a:lnTo>
                  <a:lnTo>
                    <a:pt x="19" y="110"/>
                  </a:lnTo>
                  <a:lnTo>
                    <a:pt x="17" y="109"/>
                  </a:lnTo>
                  <a:lnTo>
                    <a:pt x="17" y="107"/>
                  </a:lnTo>
                  <a:lnTo>
                    <a:pt x="16" y="105"/>
                  </a:lnTo>
                  <a:lnTo>
                    <a:pt x="16" y="102"/>
                  </a:lnTo>
                  <a:lnTo>
                    <a:pt x="19" y="100"/>
                  </a:lnTo>
                  <a:lnTo>
                    <a:pt x="21" y="96"/>
                  </a:lnTo>
                  <a:lnTo>
                    <a:pt x="23" y="93"/>
                  </a:lnTo>
                  <a:lnTo>
                    <a:pt x="24" y="89"/>
                  </a:lnTo>
                  <a:lnTo>
                    <a:pt x="24" y="86"/>
                  </a:lnTo>
                  <a:lnTo>
                    <a:pt x="23" y="84"/>
                  </a:lnTo>
                  <a:lnTo>
                    <a:pt x="21" y="82"/>
                  </a:lnTo>
                  <a:lnTo>
                    <a:pt x="17" y="81"/>
                  </a:lnTo>
                  <a:lnTo>
                    <a:pt x="16" y="79"/>
                  </a:lnTo>
                  <a:lnTo>
                    <a:pt x="14" y="75"/>
                  </a:lnTo>
                  <a:lnTo>
                    <a:pt x="14" y="75"/>
                  </a:lnTo>
                  <a:lnTo>
                    <a:pt x="14" y="74"/>
                  </a:lnTo>
                  <a:lnTo>
                    <a:pt x="12" y="72"/>
                  </a:lnTo>
                  <a:lnTo>
                    <a:pt x="12" y="74"/>
                  </a:lnTo>
                  <a:lnTo>
                    <a:pt x="12" y="75"/>
                  </a:lnTo>
                  <a:lnTo>
                    <a:pt x="14" y="77"/>
                  </a:lnTo>
                  <a:lnTo>
                    <a:pt x="14" y="79"/>
                  </a:lnTo>
                  <a:lnTo>
                    <a:pt x="14" y="81"/>
                  </a:lnTo>
                  <a:lnTo>
                    <a:pt x="14" y="81"/>
                  </a:lnTo>
                  <a:lnTo>
                    <a:pt x="12" y="82"/>
                  </a:lnTo>
                  <a:lnTo>
                    <a:pt x="12" y="84"/>
                  </a:lnTo>
                  <a:lnTo>
                    <a:pt x="10" y="86"/>
                  </a:lnTo>
                  <a:lnTo>
                    <a:pt x="10" y="88"/>
                  </a:lnTo>
                  <a:lnTo>
                    <a:pt x="10" y="89"/>
                  </a:lnTo>
                  <a:lnTo>
                    <a:pt x="10" y="93"/>
                  </a:lnTo>
                  <a:lnTo>
                    <a:pt x="9" y="93"/>
                  </a:lnTo>
                  <a:lnTo>
                    <a:pt x="9" y="93"/>
                  </a:lnTo>
                  <a:lnTo>
                    <a:pt x="7" y="93"/>
                  </a:lnTo>
                  <a:lnTo>
                    <a:pt x="5" y="91"/>
                  </a:lnTo>
                  <a:lnTo>
                    <a:pt x="7" y="89"/>
                  </a:lnTo>
                  <a:lnTo>
                    <a:pt x="7" y="89"/>
                  </a:lnTo>
                  <a:lnTo>
                    <a:pt x="9" y="84"/>
                  </a:lnTo>
                  <a:lnTo>
                    <a:pt x="9" y="82"/>
                  </a:lnTo>
                  <a:lnTo>
                    <a:pt x="10" y="81"/>
                  </a:lnTo>
                  <a:lnTo>
                    <a:pt x="9" y="79"/>
                  </a:lnTo>
                  <a:lnTo>
                    <a:pt x="9" y="77"/>
                  </a:lnTo>
                  <a:lnTo>
                    <a:pt x="10" y="72"/>
                  </a:lnTo>
                  <a:lnTo>
                    <a:pt x="12" y="67"/>
                  </a:lnTo>
                  <a:lnTo>
                    <a:pt x="12" y="67"/>
                  </a:lnTo>
                  <a:lnTo>
                    <a:pt x="10" y="65"/>
                  </a:lnTo>
                  <a:lnTo>
                    <a:pt x="12" y="63"/>
                  </a:lnTo>
                  <a:lnTo>
                    <a:pt x="12" y="61"/>
                  </a:lnTo>
                  <a:lnTo>
                    <a:pt x="14" y="61"/>
                  </a:lnTo>
                  <a:lnTo>
                    <a:pt x="14" y="60"/>
                  </a:lnTo>
                  <a:lnTo>
                    <a:pt x="14" y="58"/>
                  </a:lnTo>
                  <a:lnTo>
                    <a:pt x="14" y="56"/>
                  </a:lnTo>
                  <a:lnTo>
                    <a:pt x="16" y="54"/>
                  </a:lnTo>
                  <a:lnTo>
                    <a:pt x="16" y="54"/>
                  </a:lnTo>
                  <a:lnTo>
                    <a:pt x="16" y="53"/>
                  </a:lnTo>
                  <a:lnTo>
                    <a:pt x="14" y="54"/>
                  </a:lnTo>
                  <a:lnTo>
                    <a:pt x="12" y="56"/>
                  </a:lnTo>
                  <a:lnTo>
                    <a:pt x="10" y="58"/>
                  </a:lnTo>
                  <a:lnTo>
                    <a:pt x="9" y="60"/>
                  </a:lnTo>
                  <a:lnTo>
                    <a:pt x="7" y="63"/>
                  </a:lnTo>
                  <a:lnTo>
                    <a:pt x="5" y="63"/>
                  </a:lnTo>
                  <a:lnTo>
                    <a:pt x="2" y="65"/>
                  </a:lnTo>
                  <a:lnTo>
                    <a:pt x="0" y="65"/>
                  </a:lnTo>
                  <a:lnTo>
                    <a:pt x="0" y="65"/>
                  </a:lnTo>
                  <a:lnTo>
                    <a:pt x="0" y="63"/>
                  </a:lnTo>
                  <a:lnTo>
                    <a:pt x="0" y="63"/>
                  </a:lnTo>
                  <a:lnTo>
                    <a:pt x="2" y="63"/>
                  </a:lnTo>
                  <a:lnTo>
                    <a:pt x="2" y="61"/>
                  </a:lnTo>
                  <a:lnTo>
                    <a:pt x="2" y="60"/>
                  </a:lnTo>
                  <a:lnTo>
                    <a:pt x="0" y="58"/>
                  </a:lnTo>
                  <a:lnTo>
                    <a:pt x="0" y="58"/>
                  </a:lnTo>
                  <a:lnTo>
                    <a:pt x="2" y="56"/>
                  </a:lnTo>
                  <a:lnTo>
                    <a:pt x="2" y="56"/>
                  </a:lnTo>
                  <a:lnTo>
                    <a:pt x="3" y="56"/>
                  </a:lnTo>
                  <a:lnTo>
                    <a:pt x="5" y="56"/>
                  </a:lnTo>
                  <a:lnTo>
                    <a:pt x="5" y="54"/>
                  </a:lnTo>
                  <a:lnTo>
                    <a:pt x="3" y="54"/>
                  </a:lnTo>
                  <a:lnTo>
                    <a:pt x="3" y="54"/>
                  </a:lnTo>
                  <a:lnTo>
                    <a:pt x="2" y="53"/>
                  </a:lnTo>
                  <a:lnTo>
                    <a:pt x="2" y="53"/>
                  </a:lnTo>
                  <a:lnTo>
                    <a:pt x="3" y="51"/>
                  </a:lnTo>
                  <a:lnTo>
                    <a:pt x="5" y="51"/>
                  </a:lnTo>
                  <a:lnTo>
                    <a:pt x="5" y="51"/>
                  </a:lnTo>
                  <a:lnTo>
                    <a:pt x="7" y="49"/>
                  </a:lnTo>
                  <a:lnTo>
                    <a:pt x="7" y="46"/>
                  </a:lnTo>
                  <a:lnTo>
                    <a:pt x="9" y="44"/>
                  </a:lnTo>
                  <a:lnTo>
                    <a:pt x="10" y="40"/>
                  </a:lnTo>
                  <a:lnTo>
                    <a:pt x="10" y="37"/>
                  </a:lnTo>
                  <a:lnTo>
                    <a:pt x="9" y="35"/>
                  </a:lnTo>
                  <a:lnTo>
                    <a:pt x="9" y="33"/>
                  </a:lnTo>
                  <a:lnTo>
                    <a:pt x="9" y="32"/>
                  </a:lnTo>
                  <a:lnTo>
                    <a:pt x="9" y="28"/>
                  </a:lnTo>
                  <a:lnTo>
                    <a:pt x="9" y="26"/>
                  </a:lnTo>
                  <a:lnTo>
                    <a:pt x="9" y="23"/>
                  </a:lnTo>
                  <a:lnTo>
                    <a:pt x="9" y="23"/>
                  </a:lnTo>
                  <a:lnTo>
                    <a:pt x="10" y="21"/>
                  </a:lnTo>
                  <a:lnTo>
                    <a:pt x="10" y="19"/>
                  </a:lnTo>
                  <a:lnTo>
                    <a:pt x="12" y="21"/>
                  </a:lnTo>
                  <a:lnTo>
                    <a:pt x="14" y="21"/>
                  </a:lnTo>
                  <a:lnTo>
                    <a:pt x="16" y="21"/>
                  </a:lnTo>
                  <a:lnTo>
                    <a:pt x="17" y="19"/>
                  </a:lnTo>
                  <a:lnTo>
                    <a:pt x="16" y="18"/>
                  </a:lnTo>
                  <a:lnTo>
                    <a:pt x="16" y="18"/>
                  </a:lnTo>
                  <a:lnTo>
                    <a:pt x="14" y="16"/>
                  </a:lnTo>
                  <a:lnTo>
                    <a:pt x="16" y="16"/>
                  </a:lnTo>
                  <a:lnTo>
                    <a:pt x="16" y="14"/>
                  </a:lnTo>
                  <a:lnTo>
                    <a:pt x="17" y="13"/>
                  </a:lnTo>
                  <a:lnTo>
                    <a:pt x="17" y="11"/>
                  </a:lnTo>
                  <a:lnTo>
                    <a:pt x="19" y="11"/>
                  </a:lnTo>
                  <a:lnTo>
                    <a:pt x="19" y="9"/>
                  </a:lnTo>
                  <a:lnTo>
                    <a:pt x="19" y="7"/>
                  </a:lnTo>
                  <a:lnTo>
                    <a:pt x="19" y="7"/>
                  </a:lnTo>
                  <a:lnTo>
                    <a:pt x="19" y="6"/>
                  </a:lnTo>
                  <a:lnTo>
                    <a:pt x="19" y="4"/>
                  </a:lnTo>
                  <a:lnTo>
                    <a:pt x="21" y="2"/>
                  </a:lnTo>
                  <a:lnTo>
                    <a:pt x="21" y="0"/>
                  </a:lnTo>
                  <a:lnTo>
                    <a:pt x="23" y="0"/>
                  </a:lnTo>
                  <a:lnTo>
                    <a:pt x="24" y="2"/>
                  </a:lnTo>
                  <a:lnTo>
                    <a:pt x="26" y="2"/>
                  </a:lnTo>
                  <a:lnTo>
                    <a:pt x="28" y="2"/>
                  </a:lnTo>
                  <a:lnTo>
                    <a:pt x="28" y="2"/>
                  </a:lnTo>
                  <a:lnTo>
                    <a:pt x="30" y="4"/>
                  </a:lnTo>
                  <a:lnTo>
                    <a:pt x="31" y="4"/>
                  </a:lnTo>
                  <a:lnTo>
                    <a:pt x="33" y="4"/>
                  </a:lnTo>
                  <a:lnTo>
                    <a:pt x="33" y="2"/>
                  </a:lnTo>
                  <a:lnTo>
                    <a:pt x="37" y="4"/>
                  </a:lnTo>
                  <a:lnTo>
                    <a:pt x="38" y="4"/>
                  </a:lnTo>
                  <a:lnTo>
                    <a:pt x="40" y="4"/>
                  </a:lnTo>
                  <a:lnTo>
                    <a:pt x="40" y="2"/>
                  </a:lnTo>
                  <a:lnTo>
                    <a:pt x="42" y="2"/>
                  </a:lnTo>
                  <a:lnTo>
                    <a:pt x="42" y="2"/>
                  </a:lnTo>
                  <a:lnTo>
                    <a:pt x="44" y="2"/>
                  </a:lnTo>
                  <a:lnTo>
                    <a:pt x="45" y="0"/>
                  </a:lnTo>
                  <a:lnTo>
                    <a:pt x="45"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3823">
              <a:extLst>
                <a:ext uri="{FF2B5EF4-FFF2-40B4-BE49-F238E27FC236}">
                  <a16:creationId xmlns:a16="http://schemas.microsoft.com/office/drawing/2014/main" id="{A41772BB-E6CD-407D-97E5-FCC79BBD9390}"/>
                </a:ext>
              </a:extLst>
            </p:cNvPr>
            <p:cNvSpPr>
              <a:spLocks/>
            </p:cNvSpPr>
            <p:nvPr/>
          </p:nvSpPr>
          <p:spPr bwMode="auto">
            <a:xfrm>
              <a:off x="2805113" y="6526213"/>
              <a:ext cx="71438" cy="52388"/>
            </a:xfrm>
            <a:custGeom>
              <a:avLst/>
              <a:gdLst>
                <a:gd name="T0" fmla="*/ 33 w 45"/>
                <a:gd name="T1" fmla="*/ 0 h 33"/>
                <a:gd name="T2" fmla="*/ 35 w 45"/>
                <a:gd name="T3" fmla="*/ 1 h 33"/>
                <a:gd name="T4" fmla="*/ 36 w 45"/>
                <a:gd name="T5" fmla="*/ 3 h 33"/>
                <a:gd name="T6" fmla="*/ 38 w 45"/>
                <a:gd name="T7" fmla="*/ 8 h 33"/>
                <a:gd name="T8" fmla="*/ 40 w 45"/>
                <a:gd name="T9" fmla="*/ 12 h 33"/>
                <a:gd name="T10" fmla="*/ 38 w 45"/>
                <a:gd name="T11" fmla="*/ 14 h 33"/>
                <a:gd name="T12" fmla="*/ 38 w 45"/>
                <a:gd name="T13" fmla="*/ 15 h 33"/>
                <a:gd name="T14" fmla="*/ 42 w 45"/>
                <a:gd name="T15" fmla="*/ 15 h 33"/>
                <a:gd name="T16" fmla="*/ 43 w 45"/>
                <a:gd name="T17" fmla="*/ 17 h 33"/>
                <a:gd name="T18" fmla="*/ 43 w 45"/>
                <a:gd name="T19" fmla="*/ 20 h 33"/>
                <a:gd name="T20" fmla="*/ 43 w 45"/>
                <a:gd name="T21" fmla="*/ 26 h 33"/>
                <a:gd name="T22" fmla="*/ 42 w 45"/>
                <a:gd name="T23" fmla="*/ 26 h 33"/>
                <a:gd name="T24" fmla="*/ 38 w 45"/>
                <a:gd name="T25" fmla="*/ 27 h 33"/>
                <a:gd name="T26" fmla="*/ 36 w 45"/>
                <a:gd name="T27" fmla="*/ 31 h 33"/>
                <a:gd name="T28" fmla="*/ 35 w 45"/>
                <a:gd name="T29" fmla="*/ 33 h 33"/>
                <a:gd name="T30" fmla="*/ 33 w 45"/>
                <a:gd name="T31" fmla="*/ 31 h 33"/>
                <a:gd name="T32" fmla="*/ 29 w 45"/>
                <a:gd name="T33" fmla="*/ 31 h 33"/>
                <a:gd name="T34" fmla="*/ 28 w 45"/>
                <a:gd name="T35" fmla="*/ 31 h 33"/>
                <a:gd name="T36" fmla="*/ 26 w 45"/>
                <a:gd name="T37" fmla="*/ 31 h 33"/>
                <a:gd name="T38" fmla="*/ 24 w 45"/>
                <a:gd name="T39" fmla="*/ 31 h 33"/>
                <a:gd name="T40" fmla="*/ 24 w 45"/>
                <a:gd name="T41" fmla="*/ 29 h 33"/>
                <a:gd name="T42" fmla="*/ 22 w 45"/>
                <a:gd name="T43" fmla="*/ 26 h 33"/>
                <a:gd name="T44" fmla="*/ 19 w 45"/>
                <a:gd name="T45" fmla="*/ 22 h 33"/>
                <a:gd name="T46" fmla="*/ 17 w 45"/>
                <a:gd name="T47" fmla="*/ 22 h 33"/>
                <a:gd name="T48" fmla="*/ 15 w 45"/>
                <a:gd name="T49" fmla="*/ 26 h 33"/>
                <a:gd name="T50" fmla="*/ 14 w 45"/>
                <a:gd name="T51" fmla="*/ 27 h 33"/>
                <a:gd name="T52" fmla="*/ 12 w 45"/>
                <a:gd name="T53" fmla="*/ 29 h 33"/>
                <a:gd name="T54" fmla="*/ 7 w 45"/>
                <a:gd name="T55" fmla="*/ 26 h 33"/>
                <a:gd name="T56" fmla="*/ 5 w 45"/>
                <a:gd name="T57" fmla="*/ 26 h 33"/>
                <a:gd name="T58" fmla="*/ 3 w 45"/>
                <a:gd name="T59" fmla="*/ 22 h 33"/>
                <a:gd name="T60" fmla="*/ 2 w 45"/>
                <a:gd name="T61" fmla="*/ 20 h 33"/>
                <a:gd name="T62" fmla="*/ 2 w 45"/>
                <a:gd name="T63" fmla="*/ 19 h 33"/>
                <a:gd name="T64" fmla="*/ 7 w 45"/>
                <a:gd name="T65" fmla="*/ 17 h 33"/>
                <a:gd name="T66" fmla="*/ 9 w 45"/>
                <a:gd name="T67" fmla="*/ 15 h 33"/>
                <a:gd name="T68" fmla="*/ 5 w 45"/>
                <a:gd name="T69" fmla="*/ 14 h 33"/>
                <a:gd name="T70" fmla="*/ 5 w 45"/>
                <a:gd name="T71" fmla="*/ 14 h 33"/>
                <a:gd name="T72" fmla="*/ 7 w 45"/>
                <a:gd name="T73" fmla="*/ 12 h 33"/>
                <a:gd name="T74" fmla="*/ 10 w 45"/>
                <a:gd name="T75" fmla="*/ 12 h 33"/>
                <a:gd name="T76" fmla="*/ 12 w 45"/>
                <a:gd name="T77" fmla="*/ 10 h 33"/>
                <a:gd name="T78" fmla="*/ 12 w 45"/>
                <a:gd name="T79" fmla="*/ 7 h 33"/>
                <a:gd name="T80" fmla="*/ 14 w 45"/>
                <a:gd name="T81" fmla="*/ 3 h 33"/>
                <a:gd name="T82" fmla="*/ 17 w 45"/>
                <a:gd name="T83" fmla="*/ 3 h 33"/>
                <a:gd name="T84" fmla="*/ 21 w 45"/>
                <a:gd name="T85" fmla="*/ 3 h 33"/>
                <a:gd name="T86" fmla="*/ 22 w 45"/>
                <a:gd name="T87" fmla="*/ 1 h 33"/>
                <a:gd name="T88" fmla="*/ 26 w 45"/>
                <a:gd name="T89" fmla="*/ 0 h 33"/>
                <a:gd name="T90" fmla="*/ 31 w 45"/>
                <a:gd name="T9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3">
                  <a:moveTo>
                    <a:pt x="31" y="0"/>
                  </a:moveTo>
                  <a:lnTo>
                    <a:pt x="33" y="0"/>
                  </a:lnTo>
                  <a:lnTo>
                    <a:pt x="33" y="0"/>
                  </a:lnTo>
                  <a:lnTo>
                    <a:pt x="35" y="1"/>
                  </a:lnTo>
                  <a:lnTo>
                    <a:pt x="35" y="1"/>
                  </a:lnTo>
                  <a:lnTo>
                    <a:pt x="36" y="3"/>
                  </a:lnTo>
                  <a:lnTo>
                    <a:pt x="36" y="3"/>
                  </a:lnTo>
                  <a:lnTo>
                    <a:pt x="38" y="8"/>
                  </a:lnTo>
                  <a:lnTo>
                    <a:pt x="40" y="12"/>
                  </a:lnTo>
                  <a:lnTo>
                    <a:pt x="40" y="12"/>
                  </a:lnTo>
                  <a:lnTo>
                    <a:pt x="40" y="14"/>
                  </a:lnTo>
                  <a:lnTo>
                    <a:pt x="38" y="14"/>
                  </a:lnTo>
                  <a:lnTo>
                    <a:pt x="36" y="17"/>
                  </a:lnTo>
                  <a:lnTo>
                    <a:pt x="38" y="15"/>
                  </a:lnTo>
                  <a:lnTo>
                    <a:pt x="40" y="15"/>
                  </a:lnTo>
                  <a:lnTo>
                    <a:pt x="42" y="15"/>
                  </a:lnTo>
                  <a:lnTo>
                    <a:pt x="42" y="15"/>
                  </a:lnTo>
                  <a:lnTo>
                    <a:pt x="43" y="17"/>
                  </a:lnTo>
                  <a:lnTo>
                    <a:pt x="43" y="19"/>
                  </a:lnTo>
                  <a:lnTo>
                    <a:pt x="43" y="20"/>
                  </a:lnTo>
                  <a:lnTo>
                    <a:pt x="45" y="22"/>
                  </a:lnTo>
                  <a:lnTo>
                    <a:pt x="43" y="26"/>
                  </a:lnTo>
                  <a:lnTo>
                    <a:pt x="43" y="26"/>
                  </a:lnTo>
                  <a:lnTo>
                    <a:pt x="42" y="26"/>
                  </a:lnTo>
                  <a:lnTo>
                    <a:pt x="40" y="27"/>
                  </a:lnTo>
                  <a:lnTo>
                    <a:pt x="38" y="27"/>
                  </a:lnTo>
                  <a:lnTo>
                    <a:pt x="36" y="29"/>
                  </a:lnTo>
                  <a:lnTo>
                    <a:pt x="36" y="31"/>
                  </a:lnTo>
                  <a:lnTo>
                    <a:pt x="36" y="33"/>
                  </a:lnTo>
                  <a:lnTo>
                    <a:pt x="35" y="33"/>
                  </a:lnTo>
                  <a:lnTo>
                    <a:pt x="33" y="31"/>
                  </a:lnTo>
                  <a:lnTo>
                    <a:pt x="33" y="31"/>
                  </a:lnTo>
                  <a:lnTo>
                    <a:pt x="31" y="31"/>
                  </a:lnTo>
                  <a:lnTo>
                    <a:pt x="29" y="31"/>
                  </a:lnTo>
                  <a:lnTo>
                    <a:pt x="28" y="31"/>
                  </a:lnTo>
                  <a:lnTo>
                    <a:pt x="28" y="31"/>
                  </a:lnTo>
                  <a:lnTo>
                    <a:pt x="28" y="31"/>
                  </a:lnTo>
                  <a:lnTo>
                    <a:pt x="26" y="31"/>
                  </a:lnTo>
                  <a:lnTo>
                    <a:pt x="26" y="31"/>
                  </a:lnTo>
                  <a:lnTo>
                    <a:pt x="24" y="31"/>
                  </a:lnTo>
                  <a:lnTo>
                    <a:pt x="24" y="31"/>
                  </a:lnTo>
                  <a:lnTo>
                    <a:pt x="24" y="29"/>
                  </a:lnTo>
                  <a:lnTo>
                    <a:pt x="22" y="27"/>
                  </a:lnTo>
                  <a:lnTo>
                    <a:pt x="22" y="26"/>
                  </a:lnTo>
                  <a:lnTo>
                    <a:pt x="21" y="24"/>
                  </a:lnTo>
                  <a:lnTo>
                    <a:pt x="19" y="22"/>
                  </a:lnTo>
                  <a:lnTo>
                    <a:pt x="19" y="22"/>
                  </a:lnTo>
                  <a:lnTo>
                    <a:pt x="17" y="22"/>
                  </a:lnTo>
                  <a:lnTo>
                    <a:pt x="15" y="24"/>
                  </a:lnTo>
                  <a:lnTo>
                    <a:pt x="15" y="26"/>
                  </a:lnTo>
                  <a:lnTo>
                    <a:pt x="15" y="27"/>
                  </a:lnTo>
                  <a:lnTo>
                    <a:pt x="14" y="27"/>
                  </a:lnTo>
                  <a:lnTo>
                    <a:pt x="12" y="29"/>
                  </a:lnTo>
                  <a:lnTo>
                    <a:pt x="12" y="29"/>
                  </a:lnTo>
                  <a:lnTo>
                    <a:pt x="9" y="27"/>
                  </a:lnTo>
                  <a:lnTo>
                    <a:pt x="7" y="26"/>
                  </a:lnTo>
                  <a:lnTo>
                    <a:pt x="5" y="26"/>
                  </a:lnTo>
                  <a:lnTo>
                    <a:pt x="5" y="26"/>
                  </a:lnTo>
                  <a:lnTo>
                    <a:pt x="5" y="24"/>
                  </a:lnTo>
                  <a:lnTo>
                    <a:pt x="3" y="22"/>
                  </a:lnTo>
                  <a:lnTo>
                    <a:pt x="2" y="22"/>
                  </a:lnTo>
                  <a:lnTo>
                    <a:pt x="2" y="20"/>
                  </a:lnTo>
                  <a:lnTo>
                    <a:pt x="0" y="19"/>
                  </a:lnTo>
                  <a:lnTo>
                    <a:pt x="2" y="19"/>
                  </a:lnTo>
                  <a:lnTo>
                    <a:pt x="3" y="17"/>
                  </a:lnTo>
                  <a:lnTo>
                    <a:pt x="7" y="17"/>
                  </a:lnTo>
                  <a:lnTo>
                    <a:pt x="9" y="15"/>
                  </a:lnTo>
                  <a:lnTo>
                    <a:pt x="9" y="15"/>
                  </a:lnTo>
                  <a:lnTo>
                    <a:pt x="7" y="15"/>
                  </a:lnTo>
                  <a:lnTo>
                    <a:pt x="5" y="14"/>
                  </a:lnTo>
                  <a:lnTo>
                    <a:pt x="5" y="14"/>
                  </a:lnTo>
                  <a:lnTo>
                    <a:pt x="5" y="14"/>
                  </a:lnTo>
                  <a:lnTo>
                    <a:pt x="5" y="12"/>
                  </a:lnTo>
                  <a:lnTo>
                    <a:pt x="7" y="12"/>
                  </a:lnTo>
                  <a:lnTo>
                    <a:pt x="9" y="12"/>
                  </a:lnTo>
                  <a:lnTo>
                    <a:pt x="10" y="12"/>
                  </a:lnTo>
                  <a:lnTo>
                    <a:pt x="12" y="12"/>
                  </a:lnTo>
                  <a:lnTo>
                    <a:pt x="12" y="10"/>
                  </a:lnTo>
                  <a:lnTo>
                    <a:pt x="12" y="8"/>
                  </a:lnTo>
                  <a:lnTo>
                    <a:pt x="12" y="7"/>
                  </a:lnTo>
                  <a:lnTo>
                    <a:pt x="14" y="5"/>
                  </a:lnTo>
                  <a:lnTo>
                    <a:pt x="14" y="3"/>
                  </a:lnTo>
                  <a:lnTo>
                    <a:pt x="15" y="3"/>
                  </a:lnTo>
                  <a:lnTo>
                    <a:pt x="17" y="3"/>
                  </a:lnTo>
                  <a:lnTo>
                    <a:pt x="19" y="3"/>
                  </a:lnTo>
                  <a:lnTo>
                    <a:pt x="21" y="3"/>
                  </a:lnTo>
                  <a:lnTo>
                    <a:pt x="21" y="1"/>
                  </a:lnTo>
                  <a:lnTo>
                    <a:pt x="22" y="1"/>
                  </a:lnTo>
                  <a:lnTo>
                    <a:pt x="24" y="0"/>
                  </a:lnTo>
                  <a:lnTo>
                    <a:pt x="26" y="0"/>
                  </a:lnTo>
                  <a:lnTo>
                    <a:pt x="29" y="0"/>
                  </a:lnTo>
                  <a:lnTo>
                    <a:pt x="31"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6" name="Ellipse 85">
            <a:extLst>
              <a:ext uri="{FF2B5EF4-FFF2-40B4-BE49-F238E27FC236}">
                <a16:creationId xmlns:a16="http://schemas.microsoft.com/office/drawing/2014/main" id="{582CB334-3F6B-47E6-8A8C-9DA6CF7C431F}"/>
              </a:ext>
            </a:extLst>
          </p:cNvPr>
          <p:cNvSpPr/>
          <p:nvPr/>
        </p:nvSpPr>
        <p:spPr>
          <a:xfrm>
            <a:off x="10717516" y="5435049"/>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9</a:t>
            </a:r>
          </a:p>
        </p:txBody>
      </p:sp>
      <p:sp>
        <p:nvSpPr>
          <p:cNvPr id="89" name="Ellipse 88">
            <a:extLst>
              <a:ext uri="{FF2B5EF4-FFF2-40B4-BE49-F238E27FC236}">
                <a16:creationId xmlns:a16="http://schemas.microsoft.com/office/drawing/2014/main" id="{AE648166-03E6-4095-89D7-1962502B28C4}"/>
              </a:ext>
            </a:extLst>
          </p:cNvPr>
          <p:cNvSpPr/>
          <p:nvPr/>
        </p:nvSpPr>
        <p:spPr>
          <a:xfrm>
            <a:off x="7575828" y="41149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pic>
        <p:nvPicPr>
          <p:cNvPr id="53" name="Grafik 52">
            <a:extLst>
              <a:ext uri="{FF2B5EF4-FFF2-40B4-BE49-F238E27FC236}">
                <a16:creationId xmlns:a16="http://schemas.microsoft.com/office/drawing/2014/main" id="{2C2167FC-AD76-4A84-979D-B5D0A81EF26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9055" y="654619"/>
            <a:ext cx="385718" cy="540000"/>
          </a:xfrm>
          <a:prstGeom prst="rect">
            <a:avLst/>
          </a:prstGeom>
        </p:spPr>
      </p:pic>
      <p:sp>
        <p:nvSpPr>
          <p:cNvPr id="4" name="Foliennummernplatzhalter 3">
            <a:extLst>
              <a:ext uri="{FF2B5EF4-FFF2-40B4-BE49-F238E27FC236}">
                <a16:creationId xmlns:a16="http://schemas.microsoft.com/office/drawing/2014/main" id="{6D4B2AF5-A088-4EBC-86B9-2CC46A9CA07B}"/>
              </a:ext>
            </a:extLst>
          </p:cNvPr>
          <p:cNvSpPr>
            <a:spLocks noGrp="1"/>
          </p:cNvSpPr>
          <p:nvPr>
            <p:ph type="sldNum" sz="quarter" idx="4"/>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12437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44%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40%</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22%</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12%</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39%</a:t>
                      </a:r>
                      <a:r>
                        <a:rPr lang="en-US" sz="1200" b="0" noProof="0" dirty="0"/>
                        <a:t> (average 41%) </a:t>
                      </a:r>
                      <a:r>
                        <a:rPr lang="en-US" sz="1200" b="1" noProof="1"/>
                        <a:t>Eternal life </a:t>
                      </a:r>
                      <a:r>
                        <a:rPr lang="en-US" sz="1200" noProof="1"/>
                        <a:t>sounds like hocus pocus, </a:t>
                      </a:r>
                      <a:r>
                        <a:rPr lang="en-US" sz="1200" b="1" noProof="1"/>
                        <a:t>33%</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51%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53%</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84%</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60%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33%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Internet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85%</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5%</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a:t>
                      </a:r>
                    </a:p>
                    <a:p>
                      <a:pPr algn="l"/>
                      <a:r>
                        <a:rPr lang="en-US" sz="1200" noProof="1"/>
                        <a:t>or friends:</a:t>
                      </a:r>
                    </a:p>
                    <a:p>
                      <a:pPr algn="l"/>
                      <a:r>
                        <a:rPr lang="en-US" sz="1200" b="1" i="0" noProof="1"/>
                        <a:t>30%</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24%</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52%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51%</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88%</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85%</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77%</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26%</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31%</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5</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72" name="Ellipse 71">
            <a:extLst>
              <a:ext uri="{FF2B5EF4-FFF2-40B4-BE49-F238E27FC236}">
                <a16:creationId xmlns:a16="http://schemas.microsoft.com/office/drawing/2014/main" id="{7B8E1234-7A79-417E-8093-80953D1D5793}"/>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73" name="Titel 3">
            <a:extLst>
              <a:ext uri="{FF2B5EF4-FFF2-40B4-BE49-F238E27FC236}">
                <a16:creationId xmlns:a16="http://schemas.microsoft.com/office/drawing/2014/main" id="{9961B986-2C13-4D23-996E-53BD40A6BDA5}"/>
              </a:ext>
            </a:extLst>
          </p:cNvPr>
          <p:cNvSpPr>
            <a:spLocks noGrp="1"/>
          </p:cNvSpPr>
          <p:nvPr>
            <p:ph type="title"/>
          </p:nvPr>
        </p:nvSpPr>
        <p:spPr>
          <a:xfrm>
            <a:off x="542544" y="893116"/>
            <a:ext cx="539845" cy="705933"/>
          </a:xfrm>
        </p:spPr>
        <p:txBody>
          <a:bodyPr/>
          <a:lstStyle/>
          <a:p>
            <a:r>
              <a:rPr lang="en-US" dirty="0"/>
              <a:t>UK</a:t>
            </a:r>
          </a:p>
        </p:txBody>
      </p:sp>
      <p:grpSp>
        <p:nvGrpSpPr>
          <p:cNvPr id="74" name="Group 5049">
            <a:extLst>
              <a:ext uri="{FF2B5EF4-FFF2-40B4-BE49-F238E27FC236}">
                <a16:creationId xmlns:a16="http://schemas.microsoft.com/office/drawing/2014/main" id="{10119CE3-FD55-4C16-AB7F-2036AD250F4D}"/>
              </a:ext>
            </a:extLst>
          </p:cNvPr>
          <p:cNvGrpSpPr>
            <a:grpSpLocks noChangeAspect="1"/>
          </p:cNvGrpSpPr>
          <p:nvPr/>
        </p:nvGrpSpPr>
        <p:grpSpPr>
          <a:xfrm>
            <a:off x="1024553" y="570306"/>
            <a:ext cx="650809" cy="948432"/>
            <a:chOff x="2805113" y="6375401"/>
            <a:chExt cx="260351" cy="379413"/>
          </a:xfrm>
          <a:solidFill>
            <a:schemeClr val="bg1"/>
          </a:solidFill>
        </p:grpSpPr>
        <p:sp>
          <p:nvSpPr>
            <p:cNvPr id="75" name="Freeform 3822">
              <a:extLst>
                <a:ext uri="{FF2B5EF4-FFF2-40B4-BE49-F238E27FC236}">
                  <a16:creationId xmlns:a16="http://schemas.microsoft.com/office/drawing/2014/main" id="{A61258AC-6CA9-4602-B3BE-A5AABFAFD785}"/>
                </a:ext>
              </a:extLst>
            </p:cNvPr>
            <p:cNvSpPr>
              <a:spLocks/>
            </p:cNvSpPr>
            <p:nvPr/>
          </p:nvSpPr>
          <p:spPr bwMode="auto">
            <a:xfrm>
              <a:off x="2857501" y="6375401"/>
              <a:ext cx="207963" cy="379413"/>
            </a:xfrm>
            <a:custGeom>
              <a:avLst/>
              <a:gdLst>
                <a:gd name="T0" fmla="*/ 44 w 131"/>
                <a:gd name="T1" fmla="*/ 13 h 239"/>
                <a:gd name="T2" fmla="*/ 35 w 131"/>
                <a:gd name="T3" fmla="*/ 30 h 239"/>
                <a:gd name="T4" fmla="*/ 63 w 131"/>
                <a:gd name="T5" fmla="*/ 26 h 239"/>
                <a:gd name="T6" fmla="*/ 61 w 131"/>
                <a:gd name="T7" fmla="*/ 51 h 239"/>
                <a:gd name="T8" fmla="*/ 56 w 131"/>
                <a:gd name="T9" fmla="*/ 68 h 239"/>
                <a:gd name="T10" fmla="*/ 42 w 131"/>
                <a:gd name="T11" fmla="*/ 74 h 239"/>
                <a:gd name="T12" fmla="*/ 63 w 131"/>
                <a:gd name="T13" fmla="*/ 77 h 239"/>
                <a:gd name="T14" fmla="*/ 77 w 131"/>
                <a:gd name="T15" fmla="*/ 107 h 239"/>
                <a:gd name="T16" fmla="*/ 96 w 131"/>
                <a:gd name="T17" fmla="*/ 128 h 239"/>
                <a:gd name="T18" fmla="*/ 98 w 131"/>
                <a:gd name="T19" fmla="*/ 138 h 239"/>
                <a:gd name="T20" fmla="*/ 105 w 131"/>
                <a:gd name="T21" fmla="*/ 147 h 239"/>
                <a:gd name="T22" fmla="*/ 105 w 131"/>
                <a:gd name="T23" fmla="*/ 161 h 239"/>
                <a:gd name="T24" fmla="*/ 119 w 131"/>
                <a:gd name="T25" fmla="*/ 157 h 239"/>
                <a:gd name="T26" fmla="*/ 120 w 131"/>
                <a:gd name="T27" fmla="*/ 189 h 239"/>
                <a:gd name="T28" fmla="*/ 115 w 131"/>
                <a:gd name="T29" fmla="*/ 196 h 239"/>
                <a:gd name="T30" fmla="*/ 115 w 131"/>
                <a:gd name="T31" fmla="*/ 201 h 239"/>
                <a:gd name="T32" fmla="*/ 124 w 131"/>
                <a:gd name="T33" fmla="*/ 208 h 239"/>
                <a:gd name="T34" fmla="*/ 108 w 131"/>
                <a:gd name="T35" fmla="*/ 218 h 239"/>
                <a:gd name="T36" fmla="*/ 73 w 131"/>
                <a:gd name="T37" fmla="*/ 220 h 239"/>
                <a:gd name="T38" fmla="*/ 61 w 131"/>
                <a:gd name="T39" fmla="*/ 224 h 239"/>
                <a:gd name="T40" fmla="*/ 42 w 131"/>
                <a:gd name="T41" fmla="*/ 227 h 239"/>
                <a:gd name="T42" fmla="*/ 30 w 131"/>
                <a:gd name="T43" fmla="*/ 231 h 239"/>
                <a:gd name="T44" fmla="*/ 14 w 131"/>
                <a:gd name="T45" fmla="*/ 236 h 239"/>
                <a:gd name="T46" fmla="*/ 5 w 131"/>
                <a:gd name="T47" fmla="*/ 238 h 239"/>
                <a:gd name="T48" fmla="*/ 10 w 131"/>
                <a:gd name="T49" fmla="*/ 231 h 239"/>
                <a:gd name="T50" fmla="*/ 23 w 131"/>
                <a:gd name="T51" fmla="*/ 218 h 239"/>
                <a:gd name="T52" fmla="*/ 30 w 131"/>
                <a:gd name="T53" fmla="*/ 206 h 239"/>
                <a:gd name="T54" fmla="*/ 51 w 131"/>
                <a:gd name="T55" fmla="*/ 205 h 239"/>
                <a:gd name="T56" fmla="*/ 47 w 131"/>
                <a:gd name="T57" fmla="*/ 201 h 239"/>
                <a:gd name="T58" fmla="*/ 33 w 131"/>
                <a:gd name="T59" fmla="*/ 196 h 239"/>
                <a:gd name="T60" fmla="*/ 30 w 131"/>
                <a:gd name="T61" fmla="*/ 194 h 239"/>
                <a:gd name="T62" fmla="*/ 16 w 131"/>
                <a:gd name="T63" fmla="*/ 194 h 239"/>
                <a:gd name="T64" fmla="*/ 14 w 131"/>
                <a:gd name="T65" fmla="*/ 185 h 239"/>
                <a:gd name="T66" fmla="*/ 31 w 131"/>
                <a:gd name="T67" fmla="*/ 170 h 239"/>
                <a:gd name="T68" fmla="*/ 24 w 131"/>
                <a:gd name="T69" fmla="*/ 163 h 239"/>
                <a:gd name="T70" fmla="*/ 28 w 131"/>
                <a:gd name="T71" fmla="*/ 154 h 239"/>
                <a:gd name="T72" fmla="*/ 33 w 131"/>
                <a:gd name="T73" fmla="*/ 150 h 239"/>
                <a:gd name="T74" fmla="*/ 47 w 131"/>
                <a:gd name="T75" fmla="*/ 149 h 239"/>
                <a:gd name="T76" fmla="*/ 49 w 131"/>
                <a:gd name="T77" fmla="*/ 142 h 239"/>
                <a:gd name="T78" fmla="*/ 49 w 131"/>
                <a:gd name="T79" fmla="*/ 131 h 239"/>
                <a:gd name="T80" fmla="*/ 51 w 131"/>
                <a:gd name="T81" fmla="*/ 126 h 239"/>
                <a:gd name="T82" fmla="*/ 42 w 131"/>
                <a:gd name="T83" fmla="*/ 117 h 239"/>
                <a:gd name="T84" fmla="*/ 44 w 131"/>
                <a:gd name="T85" fmla="*/ 103 h 239"/>
                <a:gd name="T86" fmla="*/ 30 w 131"/>
                <a:gd name="T87" fmla="*/ 107 h 239"/>
                <a:gd name="T88" fmla="*/ 28 w 131"/>
                <a:gd name="T89" fmla="*/ 110 h 239"/>
                <a:gd name="T90" fmla="*/ 17 w 131"/>
                <a:gd name="T91" fmla="*/ 109 h 239"/>
                <a:gd name="T92" fmla="*/ 21 w 131"/>
                <a:gd name="T93" fmla="*/ 82 h 239"/>
                <a:gd name="T94" fmla="*/ 14 w 131"/>
                <a:gd name="T95" fmla="*/ 79 h 239"/>
                <a:gd name="T96" fmla="*/ 9 w 131"/>
                <a:gd name="T97" fmla="*/ 93 h 239"/>
                <a:gd name="T98" fmla="*/ 10 w 131"/>
                <a:gd name="T99" fmla="*/ 72 h 239"/>
                <a:gd name="T100" fmla="*/ 16 w 131"/>
                <a:gd name="T101" fmla="*/ 54 h 239"/>
                <a:gd name="T102" fmla="*/ 0 w 131"/>
                <a:gd name="T103" fmla="*/ 65 h 239"/>
                <a:gd name="T104" fmla="*/ 2 w 131"/>
                <a:gd name="T105" fmla="*/ 56 h 239"/>
                <a:gd name="T106" fmla="*/ 5 w 131"/>
                <a:gd name="T107" fmla="*/ 51 h 239"/>
                <a:gd name="T108" fmla="*/ 9 w 131"/>
                <a:gd name="T109" fmla="*/ 26 h 239"/>
                <a:gd name="T110" fmla="*/ 16 w 131"/>
                <a:gd name="T111" fmla="*/ 18 h 239"/>
                <a:gd name="T112" fmla="*/ 19 w 131"/>
                <a:gd name="T113" fmla="*/ 6 h 239"/>
                <a:gd name="T114" fmla="*/ 31 w 131"/>
                <a:gd name="T115" fmla="*/ 4 h 239"/>
                <a:gd name="T116" fmla="*/ 45 w 131"/>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239">
                  <a:moveTo>
                    <a:pt x="45" y="0"/>
                  </a:moveTo>
                  <a:lnTo>
                    <a:pt x="47" y="0"/>
                  </a:lnTo>
                  <a:lnTo>
                    <a:pt x="49" y="2"/>
                  </a:lnTo>
                  <a:lnTo>
                    <a:pt x="49" y="2"/>
                  </a:lnTo>
                  <a:lnTo>
                    <a:pt x="49" y="6"/>
                  </a:lnTo>
                  <a:lnTo>
                    <a:pt x="49" y="6"/>
                  </a:lnTo>
                  <a:lnTo>
                    <a:pt x="49" y="7"/>
                  </a:lnTo>
                  <a:lnTo>
                    <a:pt x="47" y="11"/>
                  </a:lnTo>
                  <a:lnTo>
                    <a:pt x="45" y="11"/>
                  </a:lnTo>
                  <a:lnTo>
                    <a:pt x="44" y="13"/>
                  </a:lnTo>
                  <a:lnTo>
                    <a:pt x="42" y="14"/>
                  </a:lnTo>
                  <a:lnTo>
                    <a:pt x="40" y="16"/>
                  </a:lnTo>
                  <a:lnTo>
                    <a:pt x="38" y="18"/>
                  </a:lnTo>
                  <a:lnTo>
                    <a:pt x="37" y="19"/>
                  </a:lnTo>
                  <a:lnTo>
                    <a:pt x="37" y="21"/>
                  </a:lnTo>
                  <a:lnTo>
                    <a:pt x="37" y="23"/>
                  </a:lnTo>
                  <a:lnTo>
                    <a:pt x="38" y="23"/>
                  </a:lnTo>
                  <a:lnTo>
                    <a:pt x="37" y="26"/>
                  </a:lnTo>
                  <a:lnTo>
                    <a:pt x="35" y="28"/>
                  </a:lnTo>
                  <a:lnTo>
                    <a:pt x="35" y="30"/>
                  </a:lnTo>
                  <a:lnTo>
                    <a:pt x="35" y="30"/>
                  </a:lnTo>
                  <a:lnTo>
                    <a:pt x="37" y="30"/>
                  </a:lnTo>
                  <a:lnTo>
                    <a:pt x="38" y="30"/>
                  </a:lnTo>
                  <a:lnTo>
                    <a:pt x="38" y="30"/>
                  </a:lnTo>
                  <a:lnTo>
                    <a:pt x="42" y="28"/>
                  </a:lnTo>
                  <a:lnTo>
                    <a:pt x="44" y="26"/>
                  </a:lnTo>
                  <a:lnTo>
                    <a:pt x="45" y="26"/>
                  </a:lnTo>
                  <a:lnTo>
                    <a:pt x="54" y="28"/>
                  </a:lnTo>
                  <a:lnTo>
                    <a:pt x="58" y="28"/>
                  </a:lnTo>
                  <a:lnTo>
                    <a:pt x="63" y="26"/>
                  </a:lnTo>
                  <a:lnTo>
                    <a:pt x="64" y="26"/>
                  </a:lnTo>
                  <a:lnTo>
                    <a:pt x="66" y="28"/>
                  </a:lnTo>
                  <a:lnTo>
                    <a:pt x="68" y="30"/>
                  </a:lnTo>
                  <a:lnTo>
                    <a:pt x="68" y="32"/>
                  </a:lnTo>
                  <a:lnTo>
                    <a:pt x="68" y="35"/>
                  </a:lnTo>
                  <a:lnTo>
                    <a:pt x="66" y="37"/>
                  </a:lnTo>
                  <a:lnTo>
                    <a:pt x="64" y="40"/>
                  </a:lnTo>
                  <a:lnTo>
                    <a:pt x="64" y="44"/>
                  </a:lnTo>
                  <a:lnTo>
                    <a:pt x="63" y="47"/>
                  </a:lnTo>
                  <a:lnTo>
                    <a:pt x="61" y="51"/>
                  </a:lnTo>
                  <a:lnTo>
                    <a:pt x="59" y="53"/>
                  </a:lnTo>
                  <a:lnTo>
                    <a:pt x="58" y="56"/>
                  </a:lnTo>
                  <a:lnTo>
                    <a:pt x="58" y="58"/>
                  </a:lnTo>
                  <a:lnTo>
                    <a:pt x="56" y="60"/>
                  </a:lnTo>
                  <a:lnTo>
                    <a:pt x="54" y="61"/>
                  </a:lnTo>
                  <a:lnTo>
                    <a:pt x="52" y="63"/>
                  </a:lnTo>
                  <a:lnTo>
                    <a:pt x="54" y="65"/>
                  </a:lnTo>
                  <a:lnTo>
                    <a:pt x="56" y="67"/>
                  </a:lnTo>
                  <a:lnTo>
                    <a:pt x="56" y="67"/>
                  </a:lnTo>
                  <a:lnTo>
                    <a:pt x="56" y="68"/>
                  </a:lnTo>
                  <a:lnTo>
                    <a:pt x="54" y="68"/>
                  </a:lnTo>
                  <a:lnTo>
                    <a:pt x="52" y="68"/>
                  </a:lnTo>
                  <a:lnTo>
                    <a:pt x="51" y="68"/>
                  </a:lnTo>
                  <a:lnTo>
                    <a:pt x="51" y="68"/>
                  </a:lnTo>
                  <a:lnTo>
                    <a:pt x="51" y="70"/>
                  </a:lnTo>
                  <a:lnTo>
                    <a:pt x="49" y="72"/>
                  </a:lnTo>
                  <a:lnTo>
                    <a:pt x="49" y="72"/>
                  </a:lnTo>
                  <a:lnTo>
                    <a:pt x="47" y="74"/>
                  </a:lnTo>
                  <a:lnTo>
                    <a:pt x="44" y="74"/>
                  </a:lnTo>
                  <a:lnTo>
                    <a:pt x="42" y="74"/>
                  </a:lnTo>
                  <a:lnTo>
                    <a:pt x="44" y="74"/>
                  </a:lnTo>
                  <a:lnTo>
                    <a:pt x="47" y="75"/>
                  </a:lnTo>
                  <a:lnTo>
                    <a:pt x="49" y="75"/>
                  </a:lnTo>
                  <a:lnTo>
                    <a:pt x="51" y="75"/>
                  </a:lnTo>
                  <a:lnTo>
                    <a:pt x="52" y="74"/>
                  </a:lnTo>
                  <a:lnTo>
                    <a:pt x="54" y="72"/>
                  </a:lnTo>
                  <a:lnTo>
                    <a:pt x="56" y="72"/>
                  </a:lnTo>
                  <a:lnTo>
                    <a:pt x="58" y="74"/>
                  </a:lnTo>
                  <a:lnTo>
                    <a:pt x="59" y="74"/>
                  </a:lnTo>
                  <a:lnTo>
                    <a:pt x="63" y="77"/>
                  </a:lnTo>
                  <a:lnTo>
                    <a:pt x="64" y="81"/>
                  </a:lnTo>
                  <a:lnTo>
                    <a:pt x="68" y="82"/>
                  </a:lnTo>
                  <a:lnTo>
                    <a:pt x="70" y="84"/>
                  </a:lnTo>
                  <a:lnTo>
                    <a:pt x="71" y="86"/>
                  </a:lnTo>
                  <a:lnTo>
                    <a:pt x="73" y="88"/>
                  </a:lnTo>
                  <a:lnTo>
                    <a:pt x="73" y="89"/>
                  </a:lnTo>
                  <a:lnTo>
                    <a:pt x="73" y="91"/>
                  </a:lnTo>
                  <a:lnTo>
                    <a:pt x="73" y="96"/>
                  </a:lnTo>
                  <a:lnTo>
                    <a:pt x="75" y="102"/>
                  </a:lnTo>
                  <a:lnTo>
                    <a:pt x="77" y="107"/>
                  </a:lnTo>
                  <a:lnTo>
                    <a:pt x="78" y="109"/>
                  </a:lnTo>
                  <a:lnTo>
                    <a:pt x="82" y="112"/>
                  </a:lnTo>
                  <a:lnTo>
                    <a:pt x="84" y="114"/>
                  </a:lnTo>
                  <a:lnTo>
                    <a:pt x="87" y="114"/>
                  </a:lnTo>
                  <a:lnTo>
                    <a:pt x="89" y="115"/>
                  </a:lnTo>
                  <a:lnTo>
                    <a:pt x="91" y="117"/>
                  </a:lnTo>
                  <a:lnTo>
                    <a:pt x="92" y="121"/>
                  </a:lnTo>
                  <a:lnTo>
                    <a:pt x="94" y="122"/>
                  </a:lnTo>
                  <a:lnTo>
                    <a:pt x="98" y="126"/>
                  </a:lnTo>
                  <a:lnTo>
                    <a:pt x="96" y="128"/>
                  </a:lnTo>
                  <a:lnTo>
                    <a:pt x="96" y="128"/>
                  </a:lnTo>
                  <a:lnTo>
                    <a:pt x="96" y="129"/>
                  </a:lnTo>
                  <a:lnTo>
                    <a:pt x="98" y="133"/>
                  </a:lnTo>
                  <a:lnTo>
                    <a:pt x="101" y="136"/>
                  </a:lnTo>
                  <a:lnTo>
                    <a:pt x="101" y="138"/>
                  </a:lnTo>
                  <a:lnTo>
                    <a:pt x="101" y="140"/>
                  </a:lnTo>
                  <a:lnTo>
                    <a:pt x="101" y="140"/>
                  </a:lnTo>
                  <a:lnTo>
                    <a:pt x="99" y="140"/>
                  </a:lnTo>
                  <a:lnTo>
                    <a:pt x="99" y="140"/>
                  </a:lnTo>
                  <a:lnTo>
                    <a:pt x="98" y="138"/>
                  </a:lnTo>
                  <a:lnTo>
                    <a:pt x="96" y="136"/>
                  </a:lnTo>
                  <a:lnTo>
                    <a:pt x="96" y="136"/>
                  </a:lnTo>
                  <a:lnTo>
                    <a:pt x="96" y="138"/>
                  </a:lnTo>
                  <a:lnTo>
                    <a:pt x="96" y="138"/>
                  </a:lnTo>
                  <a:lnTo>
                    <a:pt x="98" y="140"/>
                  </a:lnTo>
                  <a:lnTo>
                    <a:pt x="99" y="142"/>
                  </a:lnTo>
                  <a:lnTo>
                    <a:pt x="101" y="142"/>
                  </a:lnTo>
                  <a:lnTo>
                    <a:pt x="103" y="143"/>
                  </a:lnTo>
                  <a:lnTo>
                    <a:pt x="103" y="145"/>
                  </a:lnTo>
                  <a:lnTo>
                    <a:pt x="105" y="147"/>
                  </a:lnTo>
                  <a:lnTo>
                    <a:pt x="106" y="150"/>
                  </a:lnTo>
                  <a:lnTo>
                    <a:pt x="106" y="152"/>
                  </a:lnTo>
                  <a:lnTo>
                    <a:pt x="105" y="154"/>
                  </a:lnTo>
                  <a:lnTo>
                    <a:pt x="103" y="156"/>
                  </a:lnTo>
                  <a:lnTo>
                    <a:pt x="101" y="157"/>
                  </a:lnTo>
                  <a:lnTo>
                    <a:pt x="101" y="159"/>
                  </a:lnTo>
                  <a:lnTo>
                    <a:pt x="101" y="159"/>
                  </a:lnTo>
                  <a:lnTo>
                    <a:pt x="103" y="159"/>
                  </a:lnTo>
                  <a:lnTo>
                    <a:pt x="103" y="159"/>
                  </a:lnTo>
                  <a:lnTo>
                    <a:pt x="105" y="161"/>
                  </a:lnTo>
                  <a:lnTo>
                    <a:pt x="105" y="161"/>
                  </a:lnTo>
                  <a:lnTo>
                    <a:pt x="105" y="163"/>
                  </a:lnTo>
                  <a:lnTo>
                    <a:pt x="106" y="161"/>
                  </a:lnTo>
                  <a:lnTo>
                    <a:pt x="108" y="161"/>
                  </a:lnTo>
                  <a:lnTo>
                    <a:pt x="108" y="161"/>
                  </a:lnTo>
                  <a:lnTo>
                    <a:pt x="108" y="159"/>
                  </a:lnTo>
                  <a:lnTo>
                    <a:pt x="110" y="157"/>
                  </a:lnTo>
                  <a:lnTo>
                    <a:pt x="112" y="156"/>
                  </a:lnTo>
                  <a:lnTo>
                    <a:pt x="113" y="156"/>
                  </a:lnTo>
                  <a:lnTo>
                    <a:pt x="119" y="157"/>
                  </a:lnTo>
                  <a:lnTo>
                    <a:pt x="122" y="157"/>
                  </a:lnTo>
                  <a:lnTo>
                    <a:pt x="127" y="161"/>
                  </a:lnTo>
                  <a:lnTo>
                    <a:pt x="129" y="166"/>
                  </a:lnTo>
                  <a:lnTo>
                    <a:pt x="131" y="171"/>
                  </a:lnTo>
                  <a:lnTo>
                    <a:pt x="129" y="175"/>
                  </a:lnTo>
                  <a:lnTo>
                    <a:pt x="127" y="180"/>
                  </a:lnTo>
                  <a:lnTo>
                    <a:pt x="126" y="184"/>
                  </a:lnTo>
                  <a:lnTo>
                    <a:pt x="124" y="185"/>
                  </a:lnTo>
                  <a:lnTo>
                    <a:pt x="122" y="189"/>
                  </a:lnTo>
                  <a:lnTo>
                    <a:pt x="120" y="189"/>
                  </a:lnTo>
                  <a:lnTo>
                    <a:pt x="120" y="189"/>
                  </a:lnTo>
                  <a:lnTo>
                    <a:pt x="119" y="189"/>
                  </a:lnTo>
                  <a:lnTo>
                    <a:pt x="117" y="189"/>
                  </a:lnTo>
                  <a:lnTo>
                    <a:pt x="117" y="191"/>
                  </a:lnTo>
                  <a:lnTo>
                    <a:pt x="117" y="191"/>
                  </a:lnTo>
                  <a:lnTo>
                    <a:pt x="119" y="192"/>
                  </a:lnTo>
                  <a:lnTo>
                    <a:pt x="119" y="194"/>
                  </a:lnTo>
                  <a:lnTo>
                    <a:pt x="119" y="194"/>
                  </a:lnTo>
                  <a:lnTo>
                    <a:pt x="117" y="196"/>
                  </a:lnTo>
                  <a:lnTo>
                    <a:pt x="115" y="196"/>
                  </a:lnTo>
                  <a:lnTo>
                    <a:pt x="113" y="196"/>
                  </a:lnTo>
                  <a:lnTo>
                    <a:pt x="112" y="198"/>
                  </a:lnTo>
                  <a:lnTo>
                    <a:pt x="113" y="198"/>
                  </a:lnTo>
                  <a:lnTo>
                    <a:pt x="113" y="198"/>
                  </a:lnTo>
                  <a:lnTo>
                    <a:pt x="113" y="199"/>
                  </a:lnTo>
                  <a:lnTo>
                    <a:pt x="113" y="199"/>
                  </a:lnTo>
                  <a:lnTo>
                    <a:pt x="112" y="201"/>
                  </a:lnTo>
                  <a:lnTo>
                    <a:pt x="113" y="201"/>
                  </a:lnTo>
                  <a:lnTo>
                    <a:pt x="113" y="201"/>
                  </a:lnTo>
                  <a:lnTo>
                    <a:pt x="115" y="201"/>
                  </a:lnTo>
                  <a:lnTo>
                    <a:pt x="117" y="201"/>
                  </a:lnTo>
                  <a:lnTo>
                    <a:pt x="120" y="201"/>
                  </a:lnTo>
                  <a:lnTo>
                    <a:pt x="124" y="201"/>
                  </a:lnTo>
                  <a:lnTo>
                    <a:pt x="126" y="199"/>
                  </a:lnTo>
                  <a:lnTo>
                    <a:pt x="126" y="199"/>
                  </a:lnTo>
                  <a:lnTo>
                    <a:pt x="127" y="201"/>
                  </a:lnTo>
                  <a:lnTo>
                    <a:pt x="127" y="203"/>
                  </a:lnTo>
                  <a:lnTo>
                    <a:pt x="127" y="205"/>
                  </a:lnTo>
                  <a:lnTo>
                    <a:pt x="126" y="206"/>
                  </a:lnTo>
                  <a:lnTo>
                    <a:pt x="124" y="208"/>
                  </a:lnTo>
                  <a:lnTo>
                    <a:pt x="122" y="210"/>
                  </a:lnTo>
                  <a:lnTo>
                    <a:pt x="120" y="210"/>
                  </a:lnTo>
                  <a:lnTo>
                    <a:pt x="120" y="211"/>
                  </a:lnTo>
                  <a:lnTo>
                    <a:pt x="119" y="213"/>
                  </a:lnTo>
                  <a:lnTo>
                    <a:pt x="117" y="213"/>
                  </a:lnTo>
                  <a:lnTo>
                    <a:pt x="115" y="213"/>
                  </a:lnTo>
                  <a:lnTo>
                    <a:pt x="113" y="215"/>
                  </a:lnTo>
                  <a:lnTo>
                    <a:pt x="112" y="215"/>
                  </a:lnTo>
                  <a:lnTo>
                    <a:pt x="110" y="217"/>
                  </a:lnTo>
                  <a:lnTo>
                    <a:pt x="108" y="218"/>
                  </a:lnTo>
                  <a:lnTo>
                    <a:pt x="106" y="218"/>
                  </a:lnTo>
                  <a:lnTo>
                    <a:pt x="103" y="218"/>
                  </a:lnTo>
                  <a:lnTo>
                    <a:pt x="99" y="217"/>
                  </a:lnTo>
                  <a:lnTo>
                    <a:pt x="98" y="217"/>
                  </a:lnTo>
                  <a:lnTo>
                    <a:pt x="94" y="218"/>
                  </a:lnTo>
                  <a:lnTo>
                    <a:pt x="89" y="218"/>
                  </a:lnTo>
                  <a:lnTo>
                    <a:pt x="84" y="218"/>
                  </a:lnTo>
                  <a:lnTo>
                    <a:pt x="80" y="217"/>
                  </a:lnTo>
                  <a:lnTo>
                    <a:pt x="78" y="218"/>
                  </a:lnTo>
                  <a:lnTo>
                    <a:pt x="73" y="220"/>
                  </a:lnTo>
                  <a:lnTo>
                    <a:pt x="71" y="220"/>
                  </a:lnTo>
                  <a:lnTo>
                    <a:pt x="70" y="220"/>
                  </a:lnTo>
                  <a:lnTo>
                    <a:pt x="70" y="222"/>
                  </a:lnTo>
                  <a:lnTo>
                    <a:pt x="70" y="222"/>
                  </a:lnTo>
                  <a:lnTo>
                    <a:pt x="68" y="224"/>
                  </a:lnTo>
                  <a:lnTo>
                    <a:pt x="66" y="224"/>
                  </a:lnTo>
                  <a:lnTo>
                    <a:pt x="66" y="224"/>
                  </a:lnTo>
                  <a:lnTo>
                    <a:pt x="64" y="224"/>
                  </a:lnTo>
                  <a:lnTo>
                    <a:pt x="63" y="224"/>
                  </a:lnTo>
                  <a:lnTo>
                    <a:pt x="61" y="224"/>
                  </a:lnTo>
                  <a:lnTo>
                    <a:pt x="58" y="224"/>
                  </a:lnTo>
                  <a:lnTo>
                    <a:pt x="56" y="222"/>
                  </a:lnTo>
                  <a:lnTo>
                    <a:pt x="54" y="220"/>
                  </a:lnTo>
                  <a:lnTo>
                    <a:pt x="52" y="220"/>
                  </a:lnTo>
                  <a:lnTo>
                    <a:pt x="49" y="220"/>
                  </a:lnTo>
                  <a:lnTo>
                    <a:pt x="47" y="222"/>
                  </a:lnTo>
                  <a:lnTo>
                    <a:pt x="45" y="222"/>
                  </a:lnTo>
                  <a:lnTo>
                    <a:pt x="44" y="224"/>
                  </a:lnTo>
                  <a:lnTo>
                    <a:pt x="42" y="225"/>
                  </a:lnTo>
                  <a:lnTo>
                    <a:pt x="42" y="227"/>
                  </a:lnTo>
                  <a:lnTo>
                    <a:pt x="40" y="229"/>
                  </a:lnTo>
                  <a:lnTo>
                    <a:pt x="40" y="231"/>
                  </a:lnTo>
                  <a:lnTo>
                    <a:pt x="40" y="231"/>
                  </a:lnTo>
                  <a:lnTo>
                    <a:pt x="38" y="232"/>
                  </a:lnTo>
                  <a:lnTo>
                    <a:pt x="38" y="234"/>
                  </a:lnTo>
                  <a:lnTo>
                    <a:pt x="37" y="234"/>
                  </a:lnTo>
                  <a:lnTo>
                    <a:pt x="35" y="232"/>
                  </a:lnTo>
                  <a:lnTo>
                    <a:pt x="33" y="232"/>
                  </a:lnTo>
                  <a:lnTo>
                    <a:pt x="31" y="231"/>
                  </a:lnTo>
                  <a:lnTo>
                    <a:pt x="30" y="231"/>
                  </a:lnTo>
                  <a:lnTo>
                    <a:pt x="30" y="229"/>
                  </a:lnTo>
                  <a:lnTo>
                    <a:pt x="28" y="229"/>
                  </a:lnTo>
                  <a:lnTo>
                    <a:pt x="28" y="231"/>
                  </a:lnTo>
                  <a:lnTo>
                    <a:pt x="26" y="231"/>
                  </a:lnTo>
                  <a:lnTo>
                    <a:pt x="23" y="231"/>
                  </a:lnTo>
                  <a:lnTo>
                    <a:pt x="21" y="231"/>
                  </a:lnTo>
                  <a:lnTo>
                    <a:pt x="17" y="232"/>
                  </a:lnTo>
                  <a:lnTo>
                    <a:pt x="16" y="234"/>
                  </a:lnTo>
                  <a:lnTo>
                    <a:pt x="14" y="236"/>
                  </a:lnTo>
                  <a:lnTo>
                    <a:pt x="14" y="236"/>
                  </a:lnTo>
                  <a:lnTo>
                    <a:pt x="14" y="238"/>
                  </a:lnTo>
                  <a:lnTo>
                    <a:pt x="14" y="238"/>
                  </a:lnTo>
                  <a:lnTo>
                    <a:pt x="12" y="239"/>
                  </a:lnTo>
                  <a:lnTo>
                    <a:pt x="12" y="239"/>
                  </a:lnTo>
                  <a:lnTo>
                    <a:pt x="10" y="239"/>
                  </a:lnTo>
                  <a:lnTo>
                    <a:pt x="10" y="238"/>
                  </a:lnTo>
                  <a:lnTo>
                    <a:pt x="9" y="236"/>
                  </a:lnTo>
                  <a:lnTo>
                    <a:pt x="9" y="236"/>
                  </a:lnTo>
                  <a:lnTo>
                    <a:pt x="5" y="236"/>
                  </a:lnTo>
                  <a:lnTo>
                    <a:pt x="5" y="238"/>
                  </a:lnTo>
                  <a:lnTo>
                    <a:pt x="5" y="238"/>
                  </a:lnTo>
                  <a:lnTo>
                    <a:pt x="3" y="239"/>
                  </a:lnTo>
                  <a:lnTo>
                    <a:pt x="2" y="238"/>
                  </a:lnTo>
                  <a:lnTo>
                    <a:pt x="2" y="238"/>
                  </a:lnTo>
                  <a:lnTo>
                    <a:pt x="2" y="236"/>
                  </a:lnTo>
                  <a:lnTo>
                    <a:pt x="3" y="234"/>
                  </a:lnTo>
                  <a:lnTo>
                    <a:pt x="5" y="234"/>
                  </a:lnTo>
                  <a:lnTo>
                    <a:pt x="7" y="234"/>
                  </a:lnTo>
                  <a:lnTo>
                    <a:pt x="9" y="232"/>
                  </a:lnTo>
                  <a:lnTo>
                    <a:pt x="10" y="231"/>
                  </a:lnTo>
                  <a:lnTo>
                    <a:pt x="12" y="229"/>
                  </a:lnTo>
                  <a:lnTo>
                    <a:pt x="14" y="227"/>
                  </a:lnTo>
                  <a:lnTo>
                    <a:pt x="14" y="227"/>
                  </a:lnTo>
                  <a:lnTo>
                    <a:pt x="16" y="225"/>
                  </a:lnTo>
                  <a:lnTo>
                    <a:pt x="16" y="224"/>
                  </a:lnTo>
                  <a:lnTo>
                    <a:pt x="17" y="224"/>
                  </a:lnTo>
                  <a:lnTo>
                    <a:pt x="19" y="222"/>
                  </a:lnTo>
                  <a:lnTo>
                    <a:pt x="21" y="222"/>
                  </a:lnTo>
                  <a:lnTo>
                    <a:pt x="21" y="220"/>
                  </a:lnTo>
                  <a:lnTo>
                    <a:pt x="23" y="218"/>
                  </a:lnTo>
                  <a:lnTo>
                    <a:pt x="23" y="217"/>
                  </a:lnTo>
                  <a:lnTo>
                    <a:pt x="24" y="213"/>
                  </a:lnTo>
                  <a:lnTo>
                    <a:pt x="24" y="213"/>
                  </a:lnTo>
                  <a:lnTo>
                    <a:pt x="24" y="213"/>
                  </a:lnTo>
                  <a:lnTo>
                    <a:pt x="26" y="213"/>
                  </a:lnTo>
                  <a:lnTo>
                    <a:pt x="28" y="213"/>
                  </a:lnTo>
                  <a:lnTo>
                    <a:pt x="28" y="211"/>
                  </a:lnTo>
                  <a:lnTo>
                    <a:pt x="30" y="210"/>
                  </a:lnTo>
                  <a:lnTo>
                    <a:pt x="30" y="208"/>
                  </a:lnTo>
                  <a:lnTo>
                    <a:pt x="30" y="206"/>
                  </a:lnTo>
                  <a:lnTo>
                    <a:pt x="31" y="206"/>
                  </a:lnTo>
                  <a:lnTo>
                    <a:pt x="33" y="206"/>
                  </a:lnTo>
                  <a:lnTo>
                    <a:pt x="37" y="206"/>
                  </a:lnTo>
                  <a:lnTo>
                    <a:pt x="40" y="206"/>
                  </a:lnTo>
                  <a:lnTo>
                    <a:pt x="42" y="206"/>
                  </a:lnTo>
                  <a:lnTo>
                    <a:pt x="44" y="208"/>
                  </a:lnTo>
                  <a:lnTo>
                    <a:pt x="45" y="208"/>
                  </a:lnTo>
                  <a:lnTo>
                    <a:pt x="49" y="208"/>
                  </a:lnTo>
                  <a:lnTo>
                    <a:pt x="51" y="206"/>
                  </a:lnTo>
                  <a:lnTo>
                    <a:pt x="51" y="205"/>
                  </a:lnTo>
                  <a:lnTo>
                    <a:pt x="51" y="203"/>
                  </a:lnTo>
                  <a:lnTo>
                    <a:pt x="52" y="201"/>
                  </a:lnTo>
                  <a:lnTo>
                    <a:pt x="56" y="198"/>
                  </a:lnTo>
                  <a:lnTo>
                    <a:pt x="59" y="194"/>
                  </a:lnTo>
                  <a:lnTo>
                    <a:pt x="56" y="196"/>
                  </a:lnTo>
                  <a:lnTo>
                    <a:pt x="54" y="198"/>
                  </a:lnTo>
                  <a:lnTo>
                    <a:pt x="52" y="198"/>
                  </a:lnTo>
                  <a:lnTo>
                    <a:pt x="51" y="199"/>
                  </a:lnTo>
                  <a:lnTo>
                    <a:pt x="49" y="199"/>
                  </a:lnTo>
                  <a:lnTo>
                    <a:pt x="47" y="201"/>
                  </a:lnTo>
                  <a:lnTo>
                    <a:pt x="45" y="203"/>
                  </a:lnTo>
                  <a:lnTo>
                    <a:pt x="44" y="203"/>
                  </a:lnTo>
                  <a:lnTo>
                    <a:pt x="42" y="203"/>
                  </a:lnTo>
                  <a:lnTo>
                    <a:pt x="42" y="203"/>
                  </a:lnTo>
                  <a:lnTo>
                    <a:pt x="40" y="201"/>
                  </a:lnTo>
                  <a:lnTo>
                    <a:pt x="38" y="199"/>
                  </a:lnTo>
                  <a:lnTo>
                    <a:pt x="37" y="198"/>
                  </a:lnTo>
                  <a:lnTo>
                    <a:pt x="37" y="196"/>
                  </a:lnTo>
                  <a:lnTo>
                    <a:pt x="35" y="196"/>
                  </a:lnTo>
                  <a:lnTo>
                    <a:pt x="33" y="196"/>
                  </a:lnTo>
                  <a:lnTo>
                    <a:pt x="31" y="198"/>
                  </a:lnTo>
                  <a:lnTo>
                    <a:pt x="30" y="198"/>
                  </a:lnTo>
                  <a:lnTo>
                    <a:pt x="28" y="198"/>
                  </a:lnTo>
                  <a:lnTo>
                    <a:pt x="28" y="196"/>
                  </a:lnTo>
                  <a:lnTo>
                    <a:pt x="30" y="196"/>
                  </a:lnTo>
                  <a:lnTo>
                    <a:pt x="30" y="196"/>
                  </a:lnTo>
                  <a:lnTo>
                    <a:pt x="31" y="196"/>
                  </a:lnTo>
                  <a:lnTo>
                    <a:pt x="31" y="194"/>
                  </a:lnTo>
                  <a:lnTo>
                    <a:pt x="31" y="194"/>
                  </a:lnTo>
                  <a:lnTo>
                    <a:pt x="30" y="194"/>
                  </a:lnTo>
                  <a:lnTo>
                    <a:pt x="28" y="194"/>
                  </a:lnTo>
                  <a:lnTo>
                    <a:pt x="26" y="192"/>
                  </a:lnTo>
                  <a:lnTo>
                    <a:pt x="24" y="192"/>
                  </a:lnTo>
                  <a:lnTo>
                    <a:pt x="24" y="192"/>
                  </a:lnTo>
                  <a:lnTo>
                    <a:pt x="23" y="192"/>
                  </a:lnTo>
                  <a:lnTo>
                    <a:pt x="19" y="194"/>
                  </a:lnTo>
                  <a:lnTo>
                    <a:pt x="19" y="194"/>
                  </a:lnTo>
                  <a:lnTo>
                    <a:pt x="17" y="196"/>
                  </a:lnTo>
                  <a:lnTo>
                    <a:pt x="16" y="196"/>
                  </a:lnTo>
                  <a:lnTo>
                    <a:pt x="16" y="194"/>
                  </a:lnTo>
                  <a:lnTo>
                    <a:pt x="16" y="194"/>
                  </a:lnTo>
                  <a:lnTo>
                    <a:pt x="14" y="192"/>
                  </a:lnTo>
                  <a:lnTo>
                    <a:pt x="12" y="192"/>
                  </a:lnTo>
                  <a:lnTo>
                    <a:pt x="14" y="191"/>
                  </a:lnTo>
                  <a:lnTo>
                    <a:pt x="14" y="189"/>
                  </a:lnTo>
                  <a:lnTo>
                    <a:pt x="12" y="189"/>
                  </a:lnTo>
                  <a:lnTo>
                    <a:pt x="10" y="187"/>
                  </a:lnTo>
                  <a:lnTo>
                    <a:pt x="10" y="187"/>
                  </a:lnTo>
                  <a:lnTo>
                    <a:pt x="12" y="187"/>
                  </a:lnTo>
                  <a:lnTo>
                    <a:pt x="14" y="185"/>
                  </a:lnTo>
                  <a:lnTo>
                    <a:pt x="16" y="185"/>
                  </a:lnTo>
                  <a:lnTo>
                    <a:pt x="17" y="184"/>
                  </a:lnTo>
                  <a:lnTo>
                    <a:pt x="19" y="184"/>
                  </a:lnTo>
                  <a:lnTo>
                    <a:pt x="21" y="182"/>
                  </a:lnTo>
                  <a:lnTo>
                    <a:pt x="24" y="180"/>
                  </a:lnTo>
                  <a:lnTo>
                    <a:pt x="26" y="180"/>
                  </a:lnTo>
                  <a:lnTo>
                    <a:pt x="30" y="177"/>
                  </a:lnTo>
                  <a:lnTo>
                    <a:pt x="31" y="175"/>
                  </a:lnTo>
                  <a:lnTo>
                    <a:pt x="31" y="173"/>
                  </a:lnTo>
                  <a:lnTo>
                    <a:pt x="31" y="170"/>
                  </a:lnTo>
                  <a:lnTo>
                    <a:pt x="31" y="168"/>
                  </a:lnTo>
                  <a:lnTo>
                    <a:pt x="31" y="166"/>
                  </a:lnTo>
                  <a:lnTo>
                    <a:pt x="31" y="163"/>
                  </a:lnTo>
                  <a:lnTo>
                    <a:pt x="31" y="163"/>
                  </a:lnTo>
                  <a:lnTo>
                    <a:pt x="31" y="159"/>
                  </a:lnTo>
                  <a:lnTo>
                    <a:pt x="30" y="159"/>
                  </a:lnTo>
                  <a:lnTo>
                    <a:pt x="28" y="159"/>
                  </a:lnTo>
                  <a:lnTo>
                    <a:pt x="26" y="161"/>
                  </a:lnTo>
                  <a:lnTo>
                    <a:pt x="26" y="161"/>
                  </a:lnTo>
                  <a:lnTo>
                    <a:pt x="24" y="163"/>
                  </a:lnTo>
                  <a:lnTo>
                    <a:pt x="23" y="163"/>
                  </a:lnTo>
                  <a:lnTo>
                    <a:pt x="21" y="161"/>
                  </a:lnTo>
                  <a:lnTo>
                    <a:pt x="21" y="161"/>
                  </a:lnTo>
                  <a:lnTo>
                    <a:pt x="23" y="159"/>
                  </a:lnTo>
                  <a:lnTo>
                    <a:pt x="24" y="159"/>
                  </a:lnTo>
                  <a:lnTo>
                    <a:pt x="24" y="159"/>
                  </a:lnTo>
                  <a:lnTo>
                    <a:pt x="26" y="157"/>
                  </a:lnTo>
                  <a:lnTo>
                    <a:pt x="28" y="156"/>
                  </a:lnTo>
                  <a:lnTo>
                    <a:pt x="28" y="156"/>
                  </a:lnTo>
                  <a:lnTo>
                    <a:pt x="28" y="154"/>
                  </a:lnTo>
                  <a:lnTo>
                    <a:pt x="26" y="152"/>
                  </a:lnTo>
                  <a:lnTo>
                    <a:pt x="24" y="150"/>
                  </a:lnTo>
                  <a:lnTo>
                    <a:pt x="24" y="147"/>
                  </a:lnTo>
                  <a:lnTo>
                    <a:pt x="24" y="145"/>
                  </a:lnTo>
                  <a:lnTo>
                    <a:pt x="26" y="145"/>
                  </a:lnTo>
                  <a:lnTo>
                    <a:pt x="26" y="145"/>
                  </a:lnTo>
                  <a:lnTo>
                    <a:pt x="28" y="145"/>
                  </a:lnTo>
                  <a:lnTo>
                    <a:pt x="30" y="147"/>
                  </a:lnTo>
                  <a:lnTo>
                    <a:pt x="31" y="149"/>
                  </a:lnTo>
                  <a:lnTo>
                    <a:pt x="33" y="150"/>
                  </a:lnTo>
                  <a:lnTo>
                    <a:pt x="35" y="150"/>
                  </a:lnTo>
                  <a:lnTo>
                    <a:pt x="37" y="149"/>
                  </a:lnTo>
                  <a:lnTo>
                    <a:pt x="37" y="149"/>
                  </a:lnTo>
                  <a:lnTo>
                    <a:pt x="38" y="149"/>
                  </a:lnTo>
                  <a:lnTo>
                    <a:pt x="42" y="149"/>
                  </a:lnTo>
                  <a:lnTo>
                    <a:pt x="44" y="149"/>
                  </a:lnTo>
                  <a:lnTo>
                    <a:pt x="44" y="149"/>
                  </a:lnTo>
                  <a:lnTo>
                    <a:pt x="45" y="147"/>
                  </a:lnTo>
                  <a:lnTo>
                    <a:pt x="45" y="149"/>
                  </a:lnTo>
                  <a:lnTo>
                    <a:pt x="47" y="149"/>
                  </a:lnTo>
                  <a:lnTo>
                    <a:pt x="47" y="150"/>
                  </a:lnTo>
                  <a:lnTo>
                    <a:pt x="49" y="150"/>
                  </a:lnTo>
                  <a:lnTo>
                    <a:pt x="49" y="149"/>
                  </a:lnTo>
                  <a:lnTo>
                    <a:pt x="47" y="149"/>
                  </a:lnTo>
                  <a:lnTo>
                    <a:pt x="47" y="147"/>
                  </a:lnTo>
                  <a:lnTo>
                    <a:pt x="49" y="145"/>
                  </a:lnTo>
                  <a:lnTo>
                    <a:pt x="51" y="145"/>
                  </a:lnTo>
                  <a:lnTo>
                    <a:pt x="51" y="145"/>
                  </a:lnTo>
                  <a:lnTo>
                    <a:pt x="49" y="143"/>
                  </a:lnTo>
                  <a:lnTo>
                    <a:pt x="49" y="142"/>
                  </a:lnTo>
                  <a:lnTo>
                    <a:pt x="51" y="142"/>
                  </a:lnTo>
                  <a:lnTo>
                    <a:pt x="51" y="140"/>
                  </a:lnTo>
                  <a:lnTo>
                    <a:pt x="51" y="138"/>
                  </a:lnTo>
                  <a:lnTo>
                    <a:pt x="51" y="138"/>
                  </a:lnTo>
                  <a:lnTo>
                    <a:pt x="51" y="136"/>
                  </a:lnTo>
                  <a:lnTo>
                    <a:pt x="51" y="136"/>
                  </a:lnTo>
                  <a:lnTo>
                    <a:pt x="49" y="136"/>
                  </a:lnTo>
                  <a:lnTo>
                    <a:pt x="49" y="136"/>
                  </a:lnTo>
                  <a:lnTo>
                    <a:pt x="49" y="133"/>
                  </a:lnTo>
                  <a:lnTo>
                    <a:pt x="49" y="131"/>
                  </a:lnTo>
                  <a:lnTo>
                    <a:pt x="51" y="131"/>
                  </a:lnTo>
                  <a:lnTo>
                    <a:pt x="52" y="129"/>
                  </a:lnTo>
                  <a:lnTo>
                    <a:pt x="52" y="129"/>
                  </a:lnTo>
                  <a:lnTo>
                    <a:pt x="52" y="129"/>
                  </a:lnTo>
                  <a:lnTo>
                    <a:pt x="52" y="128"/>
                  </a:lnTo>
                  <a:lnTo>
                    <a:pt x="52" y="128"/>
                  </a:lnTo>
                  <a:lnTo>
                    <a:pt x="52" y="126"/>
                  </a:lnTo>
                  <a:lnTo>
                    <a:pt x="52" y="124"/>
                  </a:lnTo>
                  <a:lnTo>
                    <a:pt x="51" y="126"/>
                  </a:lnTo>
                  <a:lnTo>
                    <a:pt x="51" y="126"/>
                  </a:lnTo>
                  <a:lnTo>
                    <a:pt x="49" y="126"/>
                  </a:lnTo>
                  <a:lnTo>
                    <a:pt x="49" y="128"/>
                  </a:lnTo>
                  <a:lnTo>
                    <a:pt x="47" y="128"/>
                  </a:lnTo>
                  <a:lnTo>
                    <a:pt x="47" y="128"/>
                  </a:lnTo>
                  <a:lnTo>
                    <a:pt x="47" y="126"/>
                  </a:lnTo>
                  <a:lnTo>
                    <a:pt x="47" y="124"/>
                  </a:lnTo>
                  <a:lnTo>
                    <a:pt x="45" y="124"/>
                  </a:lnTo>
                  <a:lnTo>
                    <a:pt x="44" y="122"/>
                  </a:lnTo>
                  <a:lnTo>
                    <a:pt x="42" y="119"/>
                  </a:lnTo>
                  <a:lnTo>
                    <a:pt x="42" y="117"/>
                  </a:lnTo>
                  <a:lnTo>
                    <a:pt x="42" y="114"/>
                  </a:lnTo>
                  <a:lnTo>
                    <a:pt x="42" y="112"/>
                  </a:lnTo>
                  <a:lnTo>
                    <a:pt x="44" y="109"/>
                  </a:lnTo>
                  <a:lnTo>
                    <a:pt x="44" y="107"/>
                  </a:lnTo>
                  <a:lnTo>
                    <a:pt x="45" y="105"/>
                  </a:lnTo>
                  <a:lnTo>
                    <a:pt x="45" y="105"/>
                  </a:lnTo>
                  <a:lnTo>
                    <a:pt x="45" y="103"/>
                  </a:lnTo>
                  <a:lnTo>
                    <a:pt x="45" y="103"/>
                  </a:lnTo>
                  <a:lnTo>
                    <a:pt x="45" y="103"/>
                  </a:lnTo>
                  <a:lnTo>
                    <a:pt x="44" y="103"/>
                  </a:lnTo>
                  <a:lnTo>
                    <a:pt x="44" y="103"/>
                  </a:lnTo>
                  <a:lnTo>
                    <a:pt x="42" y="103"/>
                  </a:lnTo>
                  <a:lnTo>
                    <a:pt x="42" y="103"/>
                  </a:lnTo>
                  <a:lnTo>
                    <a:pt x="42" y="105"/>
                  </a:lnTo>
                  <a:lnTo>
                    <a:pt x="38" y="107"/>
                  </a:lnTo>
                  <a:lnTo>
                    <a:pt x="37" y="107"/>
                  </a:lnTo>
                  <a:lnTo>
                    <a:pt x="35" y="109"/>
                  </a:lnTo>
                  <a:lnTo>
                    <a:pt x="33" y="109"/>
                  </a:lnTo>
                  <a:lnTo>
                    <a:pt x="31" y="107"/>
                  </a:lnTo>
                  <a:lnTo>
                    <a:pt x="30" y="107"/>
                  </a:lnTo>
                  <a:lnTo>
                    <a:pt x="30" y="107"/>
                  </a:lnTo>
                  <a:lnTo>
                    <a:pt x="30" y="107"/>
                  </a:lnTo>
                  <a:lnTo>
                    <a:pt x="30" y="105"/>
                  </a:lnTo>
                  <a:lnTo>
                    <a:pt x="28" y="105"/>
                  </a:lnTo>
                  <a:lnTo>
                    <a:pt x="28" y="105"/>
                  </a:lnTo>
                  <a:lnTo>
                    <a:pt x="28" y="107"/>
                  </a:lnTo>
                  <a:lnTo>
                    <a:pt x="28" y="107"/>
                  </a:lnTo>
                  <a:lnTo>
                    <a:pt x="30" y="109"/>
                  </a:lnTo>
                  <a:lnTo>
                    <a:pt x="30" y="110"/>
                  </a:lnTo>
                  <a:lnTo>
                    <a:pt x="28" y="110"/>
                  </a:lnTo>
                  <a:lnTo>
                    <a:pt x="28" y="110"/>
                  </a:lnTo>
                  <a:lnTo>
                    <a:pt x="24" y="109"/>
                  </a:lnTo>
                  <a:lnTo>
                    <a:pt x="24" y="107"/>
                  </a:lnTo>
                  <a:lnTo>
                    <a:pt x="23" y="107"/>
                  </a:lnTo>
                  <a:lnTo>
                    <a:pt x="21" y="105"/>
                  </a:lnTo>
                  <a:lnTo>
                    <a:pt x="21" y="105"/>
                  </a:lnTo>
                  <a:lnTo>
                    <a:pt x="19" y="107"/>
                  </a:lnTo>
                  <a:lnTo>
                    <a:pt x="19" y="109"/>
                  </a:lnTo>
                  <a:lnTo>
                    <a:pt x="19" y="110"/>
                  </a:lnTo>
                  <a:lnTo>
                    <a:pt x="17" y="109"/>
                  </a:lnTo>
                  <a:lnTo>
                    <a:pt x="17" y="107"/>
                  </a:lnTo>
                  <a:lnTo>
                    <a:pt x="16" y="105"/>
                  </a:lnTo>
                  <a:lnTo>
                    <a:pt x="16" y="102"/>
                  </a:lnTo>
                  <a:lnTo>
                    <a:pt x="19" y="100"/>
                  </a:lnTo>
                  <a:lnTo>
                    <a:pt x="21" y="96"/>
                  </a:lnTo>
                  <a:lnTo>
                    <a:pt x="23" y="93"/>
                  </a:lnTo>
                  <a:lnTo>
                    <a:pt x="24" y="89"/>
                  </a:lnTo>
                  <a:lnTo>
                    <a:pt x="24" y="86"/>
                  </a:lnTo>
                  <a:lnTo>
                    <a:pt x="23" y="84"/>
                  </a:lnTo>
                  <a:lnTo>
                    <a:pt x="21" y="82"/>
                  </a:lnTo>
                  <a:lnTo>
                    <a:pt x="17" y="81"/>
                  </a:lnTo>
                  <a:lnTo>
                    <a:pt x="16" y="79"/>
                  </a:lnTo>
                  <a:lnTo>
                    <a:pt x="14" y="75"/>
                  </a:lnTo>
                  <a:lnTo>
                    <a:pt x="14" y="75"/>
                  </a:lnTo>
                  <a:lnTo>
                    <a:pt x="14" y="74"/>
                  </a:lnTo>
                  <a:lnTo>
                    <a:pt x="12" y="72"/>
                  </a:lnTo>
                  <a:lnTo>
                    <a:pt x="12" y="74"/>
                  </a:lnTo>
                  <a:lnTo>
                    <a:pt x="12" y="75"/>
                  </a:lnTo>
                  <a:lnTo>
                    <a:pt x="14" y="77"/>
                  </a:lnTo>
                  <a:lnTo>
                    <a:pt x="14" y="79"/>
                  </a:lnTo>
                  <a:lnTo>
                    <a:pt x="14" y="81"/>
                  </a:lnTo>
                  <a:lnTo>
                    <a:pt x="14" y="81"/>
                  </a:lnTo>
                  <a:lnTo>
                    <a:pt x="12" y="82"/>
                  </a:lnTo>
                  <a:lnTo>
                    <a:pt x="12" y="84"/>
                  </a:lnTo>
                  <a:lnTo>
                    <a:pt x="10" y="86"/>
                  </a:lnTo>
                  <a:lnTo>
                    <a:pt x="10" y="88"/>
                  </a:lnTo>
                  <a:lnTo>
                    <a:pt x="10" y="89"/>
                  </a:lnTo>
                  <a:lnTo>
                    <a:pt x="10" y="93"/>
                  </a:lnTo>
                  <a:lnTo>
                    <a:pt x="9" y="93"/>
                  </a:lnTo>
                  <a:lnTo>
                    <a:pt x="9" y="93"/>
                  </a:lnTo>
                  <a:lnTo>
                    <a:pt x="7" y="93"/>
                  </a:lnTo>
                  <a:lnTo>
                    <a:pt x="5" y="91"/>
                  </a:lnTo>
                  <a:lnTo>
                    <a:pt x="7" y="89"/>
                  </a:lnTo>
                  <a:lnTo>
                    <a:pt x="7" y="89"/>
                  </a:lnTo>
                  <a:lnTo>
                    <a:pt x="9" y="84"/>
                  </a:lnTo>
                  <a:lnTo>
                    <a:pt x="9" y="82"/>
                  </a:lnTo>
                  <a:lnTo>
                    <a:pt x="10" y="81"/>
                  </a:lnTo>
                  <a:lnTo>
                    <a:pt x="9" y="79"/>
                  </a:lnTo>
                  <a:lnTo>
                    <a:pt x="9" y="77"/>
                  </a:lnTo>
                  <a:lnTo>
                    <a:pt x="10" y="72"/>
                  </a:lnTo>
                  <a:lnTo>
                    <a:pt x="12" y="67"/>
                  </a:lnTo>
                  <a:lnTo>
                    <a:pt x="12" y="67"/>
                  </a:lnTo>
                  <a:lnTo>
                    <a:pt x="10" y="65"/>
                  </a:lnTo>
                  <a:lnTo>
                    <a:pt x="12" y="63"/>
                  </a:lnTo>
                  <a:lnTo>
                    <a:pt x="12" y="61"/>
                  </a:lnTo>
                  <a:lnTo>
                    <a:pt x="14" y="61"/>
                  </a:lnTo>
                  <a:lnTo>
                    <a:pt x="14" y="60"/>
                  </a:lnTo>
                  <a:lnTo>
                    <a:pt x="14" y="58"/>
                  </a:lnTo>
                  <a:lnTo>
                    <a:pt x="14" y="56"/>
                  </a:lnTo>
                  <a:lnTo>
                    <a:pt x="16" y="54"/>
                  </a:lnTo>
                  <a:lnTo>
                    <a:pt x="16" y="54"/>
                  </a:lnTo>
                  <a:lnTo>
                    <a:pt x="16" y="53"/>
                  </a:lnTo>
                  <a:lnTo>
                    <a:pt x="14" y="54"/>
                  </a:lnTo>
                  <a:lnTo>
                    <a:pt x="12" y="56"/>
                  </a:lnTo>
                  <a:lnTo>
                    <a:pt x="10" y="58"/>
                  </a:lnTo>
                  <a:lnTo>
                    <a:pt x="9" y="60"/>
                  </a:lnTo>
                  <a:lnTo>
                    <a:pt x="7" y="63"/>
                  </a:lnTo>
                  <a:lnTo>
                    <a:pt x="5" y="63"/>
                  </a:lnTo>
                  <a:lnTo>
                    <a:pt x="2" y="65"/>
                  </a:lnTo>
                  <a:lnTo>
                    <a:pt x="0" y="65"/>
                  </a:lnTo>
                  <a:lnTo>
                    <a:pt x="0" y="65"/>
                  </a:lnTo>
                  <a:lnTo>
                    <a:pt x="0" y="63"/>
                  </a:lnTo>
                  <a:lnTo>
                    <a:pt x="0" y="63"/>
                  </a:lnTo>
                  <a:lnTo>
                    <a:pt x="2" y="63"/>
                  </a:lnTo>
                  <a:lnTo>
                    <a:pt x="2" y="61"/>
                  </a:lnTo>
                  <a:lnTo>
                    <a:pt x="2" y="60"/>
                  </a:lnTo>
                  <a:lnTo>
                    <a:pt x="0" y="58"/>
                  </a:lnTo>
                  <a:lnTo>
                    <a:pt x="0" y="58"/>
                  </a:lnTo>
                  <a:lnTo>
                    <a:pt x="2" y="56"/>
                  </a:lnTo>
                  <a:lnTo>
                    <a:pt x="2" y="56"/>
                  </a:lnTo>
                  <a:lnTo>
                    <a:pt x="3" y="56"/>
                  </a:lnTo>
                  <a:lnTo>
                    <a:pt x="5" y="56"/>
                  </a:lnTo>
                  <a:lnTo>
                    <a:pt x="5" y="54"/>
                  </a:lnTo>
                  <a:lnTo>
                    <a:pt x="3" y="54"/>
                  </a:lnTo>
                  <a:lnTo>
                    <a:pt x="3" y="54"/>
                  </a:lnTo>
                  <a:lnTo>
                    <a:pt x="2" y="53"/>
                  </a:lnTo>
                  <a:lnTo>
                    <a:pt x="2" y="53"/>
                  </a:lnTo>
                  <a:lnTo>
                    <a:pt x="3" y="51"/>
                  </a:lnTo>
                  <a:lnTo>
                    <a:pt x="5" y="51"/>
                  </a:lnTo>
                  <a:lnTo>
                    <a:pt x="5" y="51"/>
                  </a:lnTo>
                  <a:lnTo>
                    <a:pt x="7" y="49"/>
                  </a:lnTo>
                  <a:lnTo>
                    <a:pt x="7" y="46"/>
                  </a:lnTo>
                  <a:lnTo>
                    <a:pt x="9" y="44"/>
                  </a:lnTo>
                  <a:lnTo>
                    <a:pt x="10" y="40"/>
                  </a:lnTo>
                  <a:lnTo>
                    <a:pt x="10" y="37"/>
                  </a:lnTo>
                  <a:lnTo>
                    <a:pt x="9" y="35"/>
                  </a:lnTo>
                  <a:lnTo>
                    <a:pt x="9" y="33"/>
                  </a:lnTo>
                  <a:lnTo>
                    <a:pt x="9" y="32"/>
                  </a:lnTo>
                  <a:lnTo>
                    <a:pt x="9" y="28"/>
                  </a:lnTo>
                  <a:lnTo>
                    <a:pt x="9" y="26"/>
                  </a:lnTo>
                  <a:lnTo>
                    <a:pt x="9" y="23"/>
                  </a:lnTo>
                  <a:lnTo>
                    <a:pt x="9" y="23"/>
                  </a:lnTo>
                  <a:lnTo>
                    <a:pt x="10" y="21"/>
                  </a:lnTo>
                  <a:lnTo>
                    <a:pt x="10" y="19"/>
                  </a:lnTo>
                  <a:lnTo>
                    <a:pt x="12" y="21"/>
                  </a:lnTo>
                  <a:lnTo>
                    <a:pt x="14" y="21"/>
                  </a:lnTo>
                  <a:lnTo>
                    <a:pt x="16" y="21"/>
                  </a:lnTo>
                  <a:lnTo>
                    <a:pt x="17" y="19"/>
                  </a:lnTo>
                  <a:lnTo>
                    <a:pt x="16" y="18"/>
                  </a:lnTo>
                  <a:lnTo>
                    <a:pt x="16" y="18"/>
                  </a:lnTo>
                  <a:lnTo>
                    <a:pt x="14" y="16"/>
                  </a:lnTo>
                  <a:lnTo>
                    <a:pt x="16" y="16"/>
                  </a:lnTo>
                  <a:lnTo>
                    <a:pt x="16" y="14"/>
                  </a:lnTo>
                  <a:lnTo>
                    <a:pt x="17" y="13"/>
                  </a:lnTo>
                  <a:lnTo>
                    <a:pt x="17" y="11"/>
                  </a:lnTo>
                  <a:lnTo>
                    <a:pt x="19" y="11"/>
                  </a:lnTo>
                  <a:lnTo>
                    <a:pt x="19" y="9"/>
                  </a:lnTo>
                  <a:lnTo>
                    <a:pt x="19" y="7"/>
                  </a:lnTo>
                  <a:lnTo>
                    <a:pt x="19" y="7"/>
                  </a:lnTo>
                  <a:lnTo>
                    <a:pt x="19" y="6"/>
                  </a:lnTo>
                  <a:lnTo>
                    <a:pt x="19" y="4"/>
                  </a:lnTo>
                  <a:lnTo>
                    <a:pt x="21" y="2"/>
                  </a:lnTo>
                  <a:lnTo>
                    <a:pt x="21" y="0"/>
                  </a:lnTo>
                  <a:lnTo>
                    <a:pt x="23" y="0"/>
                  </a:lnTo>
                  <a:lnTo>
                    <a:pt x="24" y="2"/>
                  </a:lnTo>
                  <a:lnTo>
                    <a:pt x="26" y="2"/>
                  </a:lnTo>
                  <a:lnTo>
                    <a:pt x="28" y="2"/>
                  </a:lnTo>
                  <a:lnTo>
                    <a:pt x="28" y="2"/>
                  </a:lnTo>
                  <a:lnTo>
                    <a:pt x="30" y="4"/>
                  </a:lnTo>
                  <a:lnTo>
                    <a:pt x="31" y="4"/>
                  </a:lnTo>
                  <a:lnTo>
                    <a:pt x="33" y="4"/>
                  </a:lnTo>
                  <a:lnTo>
                    <a:pt x="33" y="2"/>
                  </a:lnTo>
                  <a:lnTo>
                    <a:pt x="37" y="4"/>
                  </a:lnTo>
                  <a:lnTo>
                    <a:pt x="38" y="4"/>
                  </a:lnTo>
                  <a:lnTo>
                    <a:pt x="40" y="4"/>
                  </a:lnTo>
                  <a:lnTo>
                    <a:pt x="40" y="2"/>
                  </a:lnTo>
                  <a:lnTo>
                    <a:pt x="42" y="2"/>
                  </a:lnTo>
                  <a:lnTo>
                    <a:pt x="42" y="2"/>
                  </a:lnTo>
                  <a:lnTo>
                    <a:pt x="44" y="2"/>
                  </a:lnTo>
                  <a:lnTo>
                    <a:pt x="45" y="0"/>
                  </a:lnTo>
                  <a:lnTo>
                    <a:pt x="45"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3823">
              <a:extLst>
                <a:ext uri="{FF2B5EF4-FFF2-40B4-BE49-F238E27FC236}">
                  <a16:creationId xmlns:a16="http://schemas.microsoft.com/office/drawing/2014/main" id="{C495B1A9-A8CA-4696-8CFD-7E8FF9B32046}"/>
                </a:ext>
              </a:extLst>
            </p:cNvPr>
            <p:cNvSpPr>
              <a:spLocks/>
            </p:cNvSpPr>
            <p:nvPr/>
          </p:nvSpPr>
          <p:spPr bwMode="auto">
            <a:xfrm>
              <a:off x="2805113" y="6526213"/>
              <a:ext cx="71438" cy="52388"/>
            </a:xfrm>
            <a:custGeom>
              <a:avLst/>
              <a:gdLst>
                <a:gd name="T0" fmla="*/ 33 w 45"/>
                <a:gd name="T1" fmla="*/ 0 h 33"/>
                <a:gd name="T2" fmla="*/ 35 w 45"/>
                <a:gd name="T3" fmla="*/ 1 h 33"/>
                <a:gd name="T4" fmla="*/ 36 w 45"/>
                <a:gd name="T5" fmla="*/ 3 h 33"/>
                <a:gd name="T6" fmla="*/ 38 w 45"/>
                <a:gd name="T7" fmla="*/ 8 h 33"/>
                <a:gd name="T8" fmla="*/ 40 w 45"/>
                <a:gd name="T9" fmla="*/ 12 h 33"/>
                <a:gd name="T10" fmla="*/ 38 w 45"/>
                <a:gd name="T11" fmla="*/ 14 h 33"/>
                <a:gd name="T12" fmla="*/ 38 w 45"/>
                <a:gd name="T13" fmla="*/ 15 h 33"/>
                <a:gd name="T14" fmla="*/ 42 w 45"/>
                <a:gd name="T15" fmla="*/ 15 h 33"/>
                <a:gd name="T16" fmla="*/ 43 w 45"/>
                <a:gd name="T17" fmla="*/ 17 h 33"/>
                <a:gd name="T18" fmla="*/ 43 w 45"/>
                <a:gd name="T19" fmla="*/ 20 h 33"/>
                <a:gd name="T20" fmla="*/ 43 w 45"/>
                <a:gd name="T21" fmla="*/ 26 h 33"/>
                <a:gd name="T22" fmla="*/ 42 w 45"/>
                <a:gd name="T23" fmla="*/ 26 h 33"/>
                <a:gd name="T24" fmla="*/ 38 w 45"/>
                <a:gd name="T25" fmla="*/ 27 h 33"/>
                <a:gd name="T26" fmla="*/ 36 w 45"/>
                <a:gd name="T27" fmla="*/ 31 h 33"/>
                <a:gd name="T28" fmla="*/ 35 w 45"/>
                <a:gd name="T29" fmla="*/ 33 h 33"/>
                <a:gd name="T30" fmla="*/ 33 w 45"/>
                <a:gd name="T31" fmla="*/ 31 h 33"/>
                <a:gd name="T32" fmla="*/ 29 w 45"/>
                <a:gd name="T33" fmla="*/ 31 h 33"/>
                <a:gd name="T34" fmla="*/ 28 w 45"/>
                <a:gd name="T35" fmla="*/ 31 h 33"/>
                <a:gd name="T36" fmla="*/ 26 w 45"/>
                <a:gd name="T37" fmla="*/ 31 h 33"/>
                <a:gd name="T38" fmla="*/ 24 w 45"/>
                <a:gd name="T39" fmla="*/ 31 h 33"/>
                <a:gd name="T40" fmla="*/ 24 w 45"/>
                <a:gd name="T41" fmla="*/ 29 h 33"/>
                <a:gd name="T42" fmla="*/ 22 w 45"/>
                <a:gd name="T43" fmla="*/ 26 h 33"/>
                <a:gd name="T44" fmla="*/ 19 w 45"/>
                <a:gd name="T45" fmla="*/ 22 h 33"/>
                <a:gd name="T46" fmla="*/ 17 w 45"/>
                <a:gd name="T47" fmla="*/ 22 h 33"/>
                <a:gd name="T48" fmla="*/ 15 w 45"/>
                <a:gd name="T49" fmla="*/ 26 h 33"/>
                <a:gd name="T50" fmla="*/ 14 w 45"/>
                <a:gd name="T51" fmla="*/ 27 h 33"/>
                <a:gd name="T52" fmla="*/ 12 w 45"/>
                <a:gd name="T53" fmla="*/ 29 h 33"/>
                <a:gd name="T54" fmla="*/ 7 w 45"/>
                <a:gd name="T55" fmla="*/ 26 h 33"/>
                <a:gd name="T56" fmla="*/ 5 w 45"/>
                <a:gd name="T57" fmla="*/ 26 h 33"/>
                <a:gd name="T58" fmla="*/ 3 w 45"/>
                <a:gd name="T59" fmla="*/ 22 h 33"/>
                <a:gd name="T60" fmla="*/ 2 w 45"/>
                <a:gd name="T61" fmla="*/ 20 h 33"/>
                <a:gd name="T62" fmla="*/ 2 w 45"/>
                <a:gd name="T63" fmla="*/ 19 h 33"/>
                <a:gd name="T64" fmla="*/ 7 w 45"/>
                <a:gd name="T65" fmla="*/ 17 h 33"/>
                <a:gd name="T66" fmla="*/ 9 w 45"/>
                <a:gd name="T67" fmla="*/ 15 h 33"/>
                <a:gd name="T68" fmla="*/ 5 w 45"/>
                <a:gd name="T69" fmla="*/ 14 h 33"/>
                <a:gd name="T70" fmla="*/ 5 w 45"/>
                <a:gd name="T71" fmla="*/ 14 h 33"/>
                <a:gd name="T72" fmla="*/ 7 w 45"/>
                <a:gd name="T73" fmla="*/ 12 h 33"/>
                <a:gd name="T74" fmla="*/ 10 w 45"/>
                <a:gd name="T75" fmla="*/ 12 h 33"/>
                <a:gd name="T76" fmla="*/ 12 w 45"/>
                <a:gd name="T77" fmla="*/ 10 h 33"/>
                <a:gd name="T78" fmla="*/ 12 w 45"/>
                <a:gd name="T79" fmla="*/ 7 h 33"/>
                <a:gd name="T80" fmla="*/ 14 w 45"/>
                <a:gd name="T81" fmla="*/ 3 h 33"/>
                <a:gd name="T82" fmla="*/ 17 w 45"/>
                <a:gd name="T83" fmla="*/ 3 h 33"/>
                <a:gd name="T84" fmla="*/ 21 w 45"/>
                <a:gd name="T85" fmla="*/ 3 h 33"/>
                <a:gd name="T86" fmla="*/ 22 w 45"/>
                <a:gd name="T87" fmla="*/ 1 h 33"/>
                <a:gd name="T88" fmla="*/ 26 w 45"/>
                <a:gd name="T89" fmla="*/ 0 h 33"/>
                <a:gd name="T90" fmla="*/ 31 w 45"/>
                <a:gd name="T9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3">
                  <a:moveTo>
                    <a:pt x="31" y="0"/>
                  </a:moveTo>
                  <a:lnTo>
                    <a:pt x="33" y="0"/>
                  </a:lnTo>
                  <a:lnTo>
                    <a:pt x="33" y="0"/>
                  </a:lnTo>
                  <a:lnTo>
                    <a:pt x="35" y="1"/>
                  </a:lnTo>
                  <a:lnTo>
                    <a:pt x="35" y="1"/>
                  </a:lnTo>
                  <a:lnTo>
                    <a:pt x="36" y="3"/>
                  </a:lnTo>
                  <a:lnTo>
                    <a:pt x="36" y="3"/>
                  </a:lnTo>
                  <a:lnTo>
                    <a:pt x="38" y="8"/>
                  </a:lnTo>
                  <a:lnTo>
                    <a:pt x="40" y="12"/>
                  </a:lnTo>
                  <a:lnTo>
                    <a:pt x="40" y="12"/>
                  </a:lnTo>
                  <a:lnTo>
                    <a:pt x="40" y="14"/>
                  </a:lnTo>
                  <a:lnTo>
                    <a:pt x="38" y="14"/>
                  </a:lnTo>
                  <a:lnTo>
                    <a:pt x="36" y="17"/>
                  </a:lnTo>
                  <a:lnTo>
                    <a:pt x="38" y="15"/>
                  </a:lnTo>
                  <a:lnTo>
                    <a:pt x="40" y="15"/>
                  </a:lnTo>
                  <a:lnTo>
                    <a:pt x="42" y="15"/>
                  </a:lnTo>
                  <a:lnTo>
                    <a:pt x="42" y="15"/>
                  </a:lnTo>
                  <a:lnTo>
                    <a:pt x="43" y="17"/>
                  </a:lnTo>
                  <a:lnTo>
                    <a:pt x="43" y="19"/>
                  </a:lnTo>
                  <a:lnTo>
                    <a:pt x="43" y="20"/>
                  </a:lnTo>
                  <a:lnTo>
                    <a:pt x="45" y="22"/>
                  </a:lnTo>
                  <a:lnTo>
                    <a:pt x="43" y="26"/>
                  </a:lnTo>
                  <a:lnTo>
                    <a:pt x="43" y="26"/>
                  </a:lnTo>
                  <a:lnTo>
                    <a:pt x="42" y="26"/>
                  </a:lnTo>
                  <a:lnTo>
                    <a:pt x="40" y="27"/>
                  </a:lnTo>
                  <a:lnTo>
                    <a:pt x="38" y="27"/>
                  </a:lnTo>
                  <a:lnTo>
                    <a:pt x="36" y="29"/>
                  </a:lnTo>
                  <a:lnTo>
                    <a:pt x="36" y="31"/>
                  </a:lnTo>
                  <a:lnTo>
                    <a:pt x="36" y="33"/>
                  </a:lnTo>
                  <a:lnTo>
                    <a:pt x="35" y="33"/>
                  </a:lnTo>
                  <a:lnTo>
                    <a:pt x="33" y="31"/>
                  </a:lnTo>
                  <a:lnTo>
                    <a:pt x="33" y="31"/>
                  </a:lnTo>
                  <a:lnTo>
                    <a:pt x="31" y="31"/>
                  </a:lnTo>
                  <a:lnTo>
                    <a:pt x="29" y="31"/>
                  </a:lnTo>
                  <a:lnTo>
                    <a:pt x="28" y="31"/>
                  </a:lnTo>
                  <a:lnTo>
                    <a:pt x="28" y="31"/>
                  </a:lnTo>
                  <a:lnTo>
                    <a:pt x="28" y="31"/>
                  </a:lnTo>
                  <a:lnTo>
                    <a:pt x="26" y="31"/>
                  </a:lnTo>
                  <a:lnTo>
                    <a:pt x="26" y="31"/>
                  </a:lnTo>
                  <a:lnTo>
                    <a:pt x="24" y="31"/>
                  </a:lnTo>
                  <a:lnTo>
                    <a:pt x="24" y="31"/>
                  </a:lnTo>
                  <a:lnTo>
                    <a:pt x="24" y="29"/>
                  </a:lnTo>
                  <a:lnTo>
                    <a:pt x="22" y="27"/>
                  </a:lnTo>
                  <a:lnTo>
                    <a:pt x="22" y="26"/>
                  </a:lnTo>
                  <a:lnTo>
                    <a:pt x="21" y="24"/>
                  </a:lnTo>
                  <a:lnTo>
                    <a:pt x="19" y="22"/>
                  </a:lnTo>
                  <a:lnTo>
                    <a:pt x="19" y="22"/>
                  </a:lnTo>
                  <a:lnTo>
                    <a:pt x="17" y="22"/>
                  </a:lnTo>
                  <a:lnTo>
                    <a:pt x="15" y="24"/>
                  </a:lnTo>
                  <a:lnTo>
                    <a:pt x="15" y="26"/>
                  </a:lnTo>
                  <a:lnTo>
                    <a:pt x="15" y="27"/>
                  </a:lnTo>
                  <a:lnTo>
                    <a:pt x="14" y="27"/>
                  </a:lnTo>
                  <a:lnTo>
                    <a:pt x="12" y="29"/>
                  </a:lnTo>
                  <a:lnTo>
                    <a:pt x="12" y="29"/>
                  </a:lnTo>
                  <a:lnTo>
                    <a:pt x="9" y="27"/>
                  </a:lnTo>
                  <a:lnTo>
                    <a:pt x="7" y="26"/>
                  </a:lnTo>
                  <a:lnTo>
                    <a:pt x="5" y="26"/>
                  </a:lnTo>
                  <a:lnTo>
                    <a:pt x="5" y="26"/>
                  </a:lnTo>
                  <a:lnTo>
                    <a:pt x="5" y="24"/>
                  </a:lnTo>
                  <a:lnTo>
                    <a:pt x="3" y="22"/>
                  </a:lnTo>
                  <a:lnTo>
                    <a:pt x="2" y="22"/>
                  </a:lnTo>
                  <a:lnTo>
                    <a:pt x="2" y="20"/>
                  </a:lnTo>
                  <a:lnTo>
                    <a:pt x="0" y="19"/>
                  </a:lnTo>
                  <a:lnTo>
                    <a:pt x="2" y="19"/>
                  </a:lnTo>
                  <a:lnTo>
                    <a:pt x="3" y="17"/>
                  </a:lnTo>
                  <a:lnTo>
                    <a:pt x="7" y="17"/>
                  </a:lnTo>
                  <a:lnTo>
                    <a:pt x="9" y="15"/>
                  </a:lnTo>
                  <a:lnTo>
                    <a:pt x="9" y="15"/>
                  </a:lnTo>
                  <a:lnTo>
                    <a:pt x="7" y="15"/>
                  </a:lnTo>
                  <a:lnTo>
                    <a:pt x="5" y="14"/>
                  </a:lnTo>
                  <a:lnTo>
                    <a:pt x="5" y="14"/>
                  </a:lnTo>
                  <a:lnTo>
                    <a:pt x="5" y="14"/>
                  </a:lnTo>
                  <a:lnTo>
                    <a:pt x="5" y="12"/>
                  </a:lnTo>
                  <a:lnTo>
                    <a:pt x="7" y="12"/>
                  </a:lnTo>
                  <a:lnTo>
                    <a:pt x="9" y="12"/>
                  </a:lnTo>
                  <a:lnTo>
                    <a:pt x="10" y="12"/>
                  </a:lnTo>
                  <a:lnTo>
                    <a:pt x="12" y="12"/>
                  </a:lnTo>
                  <a:lnTo>
                    <a:pt x="12" y="10"/>
                  </a:lnTo>
                  <a:lnTo>
                    <a:pt x="12" y="8"/>
                  </a:lnTo>
                  <a:lnTo>
                    <a:pt x="12" y="7"/>
                  </a:lnTo>
                  <a:lnTo>
                    <a:pt x="14" y="5"/>
                  </a:lnTo>
                  <a:lnTo>
                    <a:pt x="14" y="3"/>
                  </a:lnTo>
                  <a:lnTo>
                    <a:pt x="15" y="3"/>
                  </a:lnTo>
                  <a:lnTo>
                    <a:pt x="17" y="3"/>
                  </a:lnTo>
                  <a:lnTo>
                    <a:pt x="19" y="3"/>
                  </a:lnTo>
                  <a:lnTo>
                    <a:pt x="21" y="3"/>
                  </a:lnTo>
                  <a:lnTo>
                    <a:pt x="21" y="1"/>
                  </a:lnTo>
                  <a:lnTo>
                    <a:pt x="22" y="1"/>
                  </a:lnTo>
                  <a:lnTo>
                    <a:pt x="24" y="0"/>
                  </a:lnTo>
                  <a:lnTo>
                    <a:pt x="26" y="0"/>
                  </a:lnTo>
                  <a:lnTo>
                    <a:pt x="29" y="0"/>
                  </a:lnTo>
                  <a:lnTo>
                    <a:pt x="31"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8" name="Textfeld 77">
            <a:extLst>
              <a:ext uri="{FF2B5EF4-FFF2-40B4-BE49-F238E27FC236}">
                <a16:creationId xmlns:a16="http://schemas.microsoft.com/office/drawing/2014/main" id="{D0EE9266-3EA7-43EB-A08C-3FF30582756E}"/>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79" name="Textfeld 78">
            <a:extLst>
              <a:ext uri="{FF2B5EF4-FFF2-40B4-BE49-F238E27FC236}">
                <a16:creationId xmlns:a16="http://schemas.microsoft.com/office/drawing/2014/main" id="{27168640-96B4-4CD6-A4A8-3CE91C9FC0AD}"/>
              </a:ext>
            </a:extLst>
          </p:cNvPr>
          <p:cNvSpPr txBox="1"/>
          <p:nvPr/>
        </p:nvSpPr>
        <p:spPr>
          <a:xfrm>
            <a:off x="6925082" y="6257462"/>
            <a:ext cx="697627" cy="230832"/>
          </a:xfrm>
          <a:prstGeom prst="rect">
            <a:avLst/>
          </a:prstGeom>
          <a:noFill/>
        </p:spPr>
        <p:txBody>
          <a:bodyPr wrap="none" rtlCol="0">
            <a:spAutoFit/>
          </a:bodyPr>
          <a:lstStyle/>
          <a:p>
            <a:r>
              <a:rPr lang="en-US" sz="900" dirty="0"/>
              <a:t>50% Male</a:t>
            </a:r>
          </a:p>
        </p:txBody>
      </p:sp>
      <p:sp>
        <p:nvSpPr>
          <p:cNvPr id="80" name="Textfeld 79">
            <a:extLst>
              <a:ext uri="{FF2B5EF4-FFF2-40B4-BE49-F238E27FC236}">
                <a16:creationId xmlns:a16="http://schemas.microsoft.com/office/drawing/2014/main" id="{13A96E62-F9C3-43FE-AACE-DFD3B236D314}"/>
              </a:ext>
            </a:extLst>
          </p:cNvPr>
          <p:cNvSpPr txBox="1"/>
          <p:nvPr/>
        </p:nvSpPr>
        <p:spPr>
          <a:xfrm>
            <a:off x="6925082" y="6459674"/>
            <a:ext cx="832279" cy="230832"/>
          </a:xfrm>
          <a:prstGeom prst="rect">
            <a:avLst/>
          </a:prstGeom>
          <a:noFill/>
        </p:spPr>
        <p:txBody>
          <a:bodyPr wrap="none" rtlCol="0">
            <a:spAutoFit/>
          </a:bodyPr>
          <a:lstStyle/>
          <a:p>
            <a:r>
              <a:rPr lang="en-US" sz="900" dirty="0"/>
              <a:t>50% Female</a:t>
            </a:r>
          </a:p>
        </p:txBody>
      </p:sp>
      <p:cxnSp>
        <p:nvCxnSpPr>
          <p:cNvPr id="83" name="Gerader Verbinder 82">
            <a:extLst>
              <a:ext uri="{FF2B5EF4-FFF2-40B4-BE49-F238E27FC236}">
                <a16:creationId xmlns:a16="http://schemas.microsoft.com/office/drawing/2014/main" id="{9664C6A8-4B80-4C29-BA41-155402782B6B}"/>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78E65461-4443-49E6-848D-25A6400D9F6A}"/>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AF3D873-71B2-4CDA-8CBB-3AD7B3CD16FD}"/>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2624BB39-6950-4590-B9BB-2708714B6704}"/>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9" name="Gerader Verbinder 88">
            <a:extLst>
              <a:ext uri="{FF2B5EF4-FFF2-40B4-BE49-F238E27FC236}">
                <a16:creationId xmlns:a16="http://schemas.microsoft.com/office/drawing/2014/main" id="{DCEF4973-9897-4373-8B63-7FE207603BE4}"/>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0A17F349-A4F5-49D9-8F53-484C3F8D3464}"/>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91" name="Textfeld 90">
            <a:extLst>
              <a:ext uri="{FF2B5EF4-FFF2-40B4-BE49-F238E27FC236}">
                <a16:creationId xmlns:a16="http://schemas.microsoft.com/office/drawing/2014/main" id="{A079F188-3779-45E2-906A-DD2AD68CE7ED}"/>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92" name="Group 236">
            <a:extLst>
              <a:ext uri="{FF2B5EF4-FFF2-40B4-BE49-F238E27FC236}">
                <a16:creationId xmlns:a16="http://schemas.microsoft.com/office/drawing/2014/main" id="{946A6EA1-1A91-4EB2-A88C-82C8E9665875}"/>
              </a:ext>
            </a:extLst>
          </p:cNvPr>
          <p:cNvGrpSpPr>
            <a:grpSpLocks noChangeAspect="1"/>
          </p:cNvGrpSpPr>
          <p:nvPr/>
        </p:nvGrpSpPr>
        <p:grpSpPr bwMode="auto">
          <a:xfrm>
            <a:off x="3433739" y="6332243"/>
            <a:ext cx="266344" cy="265587"/>
            <a:chOff x="2616" y="2049"/>
            <a:chExt cx="352" cy="351"/>
          </a:xfrm>
        </p:grpSpPr>
        <p:sp>
          <p:nvSpPr>
            <p:cNvPr id="93" name="Freeform 237">
              <a:extLst>
                <a:ext uri="{FF2B5EF4-FFF2-40B4-BE49-F238E27FC236}">
                  <a16:creationId xmlns:a16="http://schemas.microsoft.com/office/drawing/2014/main" id="{D8871923-4F1A-416E-B953-AA3AC52192FE}"/>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94" name="Freeform 238">
              <a:extLst>
                <a:ext uri="{FF2B5EF4-FFF2-40B4-BE49-F238E27FC236}">
                  <a16:creationId xmlns:a16="http://schemas.microsoft.com/office/drawing/2014/main" id="{99E80B77-DB60-418D-B57B-8706F548DC78}"/>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sp>
        <p:nvSpPr>
          <p:cNvPr id="95" name="Textfeld 94">
            <a:extLst>
              <a:ext uri="{FF2B5EF4-FFF2-40B4-BE49-F238E27FC236}">
                <a16:creationId xmlns:a16="http://schemas.microsoft.com/office/drawing/2014/main" id="{FCE28E20-4677-4B5A-BD31-E7B04243319C}"/>
              </a:ext>
            </a:extLst>
          </p:cNvPr>
          <p:cNvSpPr txBox="1"/>
          <p:nvPr/>
        </p:nvSpPr>
        <p:spPr>
          <a:xfrm>
            <a:off x="3781712" y="6359261"/>
            <a:ext cx="572593" cy="230832"/>
          </a:xfrm>
          <a:prstGeom prst="rect">
            <a:avLst/>
          </a:prstGeom>
          <a:noFill/>
        </p:spPr>
        <p:txBody>
          <a:bodyPr wrap="none" rtlCol="0">
            <a:spAutoFit/>
          </a:bodyPr>
          <a:lstStyle/>
          <a:p>
            <a:r>
              <a:rPr lang="en-US" sz="900" dirty="0"/>
              <a:t>n=2010</a:t>
            </a:r>
          </a:p>
        </p:txBody>
      </p:sp>
      <p:sp>
        <p:nvSpPr>
          <p:cNvPr id="96" name="Textfeld 95">
            <a:extLst>
              <a:ext uri="{FF2B5EF4-FFF2-40B4-BE49-F238E27FC236}">
                <a16:creationId xmlns:a16="http://schemas.microsoft.com/office/drawing/2014/main" id="{FCDBCD9C-AA02-4E7E-B559-2BB1DF943775}"/>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7" name="Ellipse 96">
            <a:extLst>
              <a:ext uri="{FF2B5EF4-FFF2-40B4-BE49-F238E27FC236}">
                <a16:creationId xmlns:a16="http://schemas.microsoft.com/office/drawing/2014/main" id="{D9A1F200-DB9D-45CD-ADE4-324EE8D78A10}"/>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98" name="Grafik 97">
            <a:extLst>
              <a:ext uri="{FF2B5EF4-FFF2-40B4-BE49-F238E27FC236}">
                <a16:creationId xmlns:a16="http://schemas.microsoft.com/office/drawing/2014/main" id="{E936035B-E3E7-43A9-871A-9451F40C2E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99" name="Graphic 5">
            <a:extLst>
              <a:ext uri="{FF2B5EF4-FFF2-40B4-BE49-F238E27FC236}">
                <a16:creationId xmlns:a16="http://schemas.microsoft.com/office/drawing/2014/main" id="{CAD6410B-FEB5-450B-AF34-D6F7C3875D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00" name="Graphic 11">
            <a:extLst>
              <a:ext uri="{FF2B5EF4-FFF2-40B4-BE49-F238E27FC236}">
                <a16:creationId xmlns:a16="http://schemas.microsoft.com/office/drawing/2014/main" id="{82F7A566-DDE3-4F40-89DF-86DC0D9803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01" name="Textfeld 100">
            <a:extLst>
              <a:ext uri="{FF2B5EF4-FFF2-40B4-BE49-F238E27FC236}">
                <a16:creationId xmlns:a16="http://schemas.microsoft.com/office/drawing/2014/main" id="{782A761A-E8AB-48CA-A078-24CD1AF276F4}"/>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02" name="Ellipse 101">
            <a:extLst>
              <a:ext uri="{FF2B5EF4-FFF2-40B4-BE49-F238E27FC236}">
                <a16:creationId xmlns:a16="http://schemas.microsoft.com/office/drawing/2014/main" id="{A3472B7D-05CB-441C-9D25-8AA8FDFCD7FA}"/>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03" name="Textfeld 102">
            <a:extLst>
              <a:ext uri="{FF2B5EF4-FFF2-40B4-BE49-F238E27FC236}">
                <a16:creationId xmlns:a16="http://schemas.microsoft.com/office/drawing/2014/main" id="{423E0DDA-4CC4-411B-8C83-5856757377A9}"/>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104" name="Inhaltsplatzhalter 1">
            <a:extLst>
              <a:ext uri="{FF2B5EF4-FFF2-40B4-BE49-F238E27FC236}">
                <a16:creationId xmlns:a16="http://schemas.microsoft.com/office/drawing/2014/main" id="{A8838481-591C-4495-BB44-C6F707A01744}"/>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105" name="Textfeld 104">
            <a:extLst>
              <a:ext uri="{FF2B5EF4-FFF2-40B4-BE49-F238E27FC236}">
                <a16:creationId xmlns:a16="http://schemas.microsoft.com/office/drawing/2014/main" id="{86B643E1-774E-4CD8-90C2-901226C36280}"/>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06" name="Textfeld 105">
            <a:extLst>
              <a:ext uri="{FF2B5EF4-FFF2-40B4-BE49-F238E27FC236}">
                <a16:creationId xmlns:a16="http://schemas.microsoft.com/office/drawing/2014/main" id="{7D0201EB-2669-4834-8B65-68A7A9D4B24A}"/>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07" name="Ellipse 106">
            <a:extLst>
              <a:ext uri="{FF2B5EF4-FFF2-40B4-BE49-F238E27FC236}">
                <a16:creationId xmlns:a16="http://schemas.microsoft.com/office/drawing/2014/main" id="{72CBAD90-42A8-42E3-B29F-5F54A5AC8A57}"/>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08" name="Textfeld 107">
            <a:extLst>
              <a:ext uri="{FF2B5EF4-FFF2-40B4-BE49-F238E27FC236}">
                <a16:creationId xmlns:a16="http://schemas.microsoft.com/office/drawing/2014/main" id="{9DDD6909-A35C-43B8-AE1E-FCB7D8AED348}"/>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109" name="Textfeld 108">
            <a:extLst>
              <a:ext uri="{FF2B5EF4-FFF2-40B4-BE49-F238E27FC236}">
                <a16:creationId xmlns:a16="http://schemas.microsoft.com/office/drawing/2014/main" id="{0A1FAD38-38D3-462B-AAA8-9DA38DE5C8BA}"/>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85%</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84%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69%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114" name="Ellipse 113">
            <a:extLst>
              <a:ext uri="{FF2B5EF4-FFF2-40B4-BE49-F238E27FC236}">
                <a16:creationId xmlns:a16="http://schemas.microsoft.com/office/drawing/2014/main" id="{93A32D5A-D729-46B9-99F9-2E682AEE437E}"/>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142" name="Ellipse 141">
            <a:extLst>
              <a:ext uri="{FF2B5EF4-FFF2-40B4-BE49-F238E27FC236}">
                <a16:creationId xmlns:a16="http://schemas.microsoft.com/office/drawing/2014/main" id="{FCC3789C-AEF9-4EF1-A96B-8AAB2DDECFBA}"/>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146" name="Ellipse 145">
            <a:extLst>
              <a:ext uri="{FF2B5EF4-FFF2-40B4-BE49-F238E27FC236}">
                <a16:creationId xmlns:a16="http://schemas.microsoft.com/office/drawing/2014/main" id="{BBA9E46C-91A7-4B92-A742-F9941D1CB371}"/>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6</a:t>
            </a:r>
          </a:p>
        </p:txBody>
      </p:sp>
      <p:sp>
        <p:nvSpPr>
          <p:cNvPr id="4" name="Foliennummernplatzhalter 3">
            <a:extLst>
              <a:ext uri="{FF2B5EF4-FFF2-40B4-BE49-F238E27FC236}">
                <a16:creationId xmlns:a16="http://schemas.microsoft.com/office/drawing/2014/main" id="{EB599621-096C-45C6-A805-02E24536CD05}"/>
              </a:ext>
            </a:extLst>
          </p:cNvPr>
          <p:cNvSpPr>
            <a:spLocks noGrp="1"/>
          </p:cNvSpPr>
          <p:nvPr>
            <p:ph type="sldNum" sz="quarter" idx="4"/>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23043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4267706349"/>
              </p:ext>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13%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14% </a:t>
                      </a:r>
                      <a:r>
                        <a:rPr lang="en-US" sz="1200" b="0" noProof="0" dirty="0"/>
                        <a:t>(average 21%)</a:t>
                      </a:r>
                    </a:p>
                    <a:p>
                      <a:pPr algn="ctr"/>
                      <a:r>
                        <a:rPr lang="en-US" sz="1200" b="0" noProof="0" dirty="0"/>
                        <a:t>trust </a:t>
                      </a:r>
                      <a:r>
                        <a:rPr lang="en-US" sz="1200" b="1" noProof="0" dirty="0"/>
                        <a:t>mail order pharmacies </a:t>
                      </a:r>
                    </a:p>
                    <a:p>
                      <a:pPr algn="ctr"/>
                      <a:r>
                        <a:rPr lang="en-US" sz="1200" b="0" noProof="0" dirty="0"/>
                        <a:t>and mail order companies </a:t>
                      </a:r>
                    </a:p>
                    <a:p>
                      <a:pPr algn="ctr"/>
                      <a:r>
                        <a:rPr lang="en-US" sz="1200" b="0" noProof="0" dirty="0"/>
                        <a:t>completely, </a:t>
                      </a:r>
                      <a:r>
                        <a:rPr lang="en-GB" sz="1200" b="1" kern="1200" noProof="0" dirty="0">
                          <a:solidFill>
                            <a:schemeClr val="dk1"/>
                          </a:solidFill>
                          <a:latin typeface="+mn-lt"/>
                          <a:ea typeface="+mn-ea"/>
                          <a:cs typeface="+mn-cs"/>
                        </a:rPr>
                        <a:t>40% </a:t>
                      </a:r>
                      <a:r>
                        <a:rPr lang="en-GB" sz="1200" b="0" kern="1200" noProof="0" dirty="0">
                          <a:solidFill>
                            <a:schemeClr val="dk1"/>
                          </a:solidFill>
                          <a:latin typeface="+mn-lt"/>
                          <a:ea typeface="+mn-ea"/>
                          <a:cs typeface="+mn-cs"/>
                        </a:rPr>
                        <a:t>(average 30%)</a:t>
                      </a:r>
                    </a:p>
                    <a:p>
                      <a:pPr algn="ctr"/>
                      <a:r>
                        <a:rPr lang="en-GB" sz="1200" b="0" kern="1200" noProof="0" dirty="0">
                          <a:solidFill>
                            <a:schemeClr val="dk1"/>
                          </a:solidFill>
                          <a:latin typeface="+mn-lt"/>
                          <a:ea typeface="+mn-ea"/>
                          <a:cs typeface="+mn-cs"/>
                        </a:rPr>
                        <a:t>would have more confidence in the shipping of medicine if it were carried out by a stationary pharmacy for having their usual contact person from their local pharmacy.</a:t>
                      </a:r>
                      <a:endParaRPr lang="en-US" sz="1200" b="0" kern="1200" noProof="0" dirty="0">
                        <a:solidFill>
                          <a:schemeClr val="dk1"/>
                        </a:solidFill>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70%</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The Certificate of Vaccination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a:t>
                      </a:r>
                      <a:r>
                        <a:rPr lang="en-US" sz="1200" b="0" i="0" kern="1200" noProof="0" dirty="0">
                          <a:solidFill>
                            <a:schemeClr val="tx1"/>
                          </a:solidFill>
                          <a:effectLst/>
                          <a:latin typeface="+mn-lt"/>
                          <a:ea typeface="+mn-ea"/>
                          <a:cs typeface="+mn-cs"/>
                        </a:rPr>
                        <a:t>An appointment reminder</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doctor’s letter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64%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65%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12%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26%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60%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55%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79%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effectLst/>
                          <a:latin typeface="+mn-lt"/>
                          <a:ea typeface="+mn-ea"/>
                          <a:cs typeface="+mn-cs"/>
                        </a:rPr>
                        <a:t>have a positive attitude towards </a:t>
                      </a:r>
                      <a:r>
                        <a:rPr lang="en-GB" sz="1200" b="1" kern="1200" noProof="0" dirty="0">
                          <a:solidFill>
                            <a:schemeClr val="tx1"/>
                          </a:solidFill>
                          <a:effectLst/>
                          <a:latin typeface="+mn-lt"/>
                          <a:ea typeface="+mn-ea"/>
                          <a:cs typeface="+mn-cs"/>
                        </a:rPr>
                        <a:t>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40%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47%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20%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76%</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46%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47%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53%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n=2011</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86%</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75%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64%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5</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68" name="Ellipse 67">
            <a:extLst>
              <a:ext uri="{FF2B5EF4-FFF2-40B4-BE49-F238E27FC236}">
                <a16:creationId xmlns:a16="http://schemas.microsoft.com/office/drawing/2014/main" id="{B7466B2C-7F10-4BB4-B73C-4507CA064A9F}"/>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7</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066" y="2711016"/>
            <a:ext cx="524348" cy="540000"/>
          </a:xfrm>
          <a:prstGeom prst="rect">
            <a:avLst/>
          </a:prstGeom>
        </p:spPr>
      </p:pic>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3F2F91EF-F5BD-4431-8B30-BC971653EB6E}"/>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68710510-7C80-43F5-93A6-78D6742BA79C}"/>
              </a:ext>
            </a:extLst>
          </p:cNvPr>
          <p:cNvSpPr>
            <a:spLocks noGrp="1"/>
          </p:cNvSpPr>
          <p:nvPr>
            <p:ph type="title"/>
          </p:nvPr>
        </p:nvSpPr>
        <p:spPr>
          <a:xfrm>
            <a:off x="542544" y="893116"/>
            <a:ext cx="631791" cy="705933"/>
          </a:xfrm>
        </p:spPr>
        <p:txBody>
          <a:bodyPr/>
          <a:lstStyle/>
          <a:p>
            <a:r>
              <a:rPr lang="en-US" dirty="0"/>
              <a:t>FRA</a:t>
            </a:r>
          </a:p>
        </p:txBody>
      </p:sp>
      <p:grpSp>
        <p:nvGrpSpPr>
          <p:cNvPr id="87" name="Gruppieren 86">
            <a:extLst>
              <a:ext uri="{FF2B5EF4-FFF2-40B4-BE49-F238E27FC236}">
                <a16:creationId xmlns:a16="http://schemas.microsoft.com/office/drawing/2014/main" id="{5FA2B199-1696-4744-A7D5-37EBF555FD52}"/>
              </a:ext>
            </a:extLst>
          </p:cNvPr>
          <p:cNvGrpSpPr>
            <a:grpSpLocks noChangeAspect="1"/>
          </p:cNvGrpSpPr>
          <p:nvPr/>
        </p:nvGrpSpPr>
        <p:grpSpPr>
          <a:xfrm>
            <a:off x="981785" y="621189"/>
            <a:ext cx="789009" cy="744469"/>
            <a:chOff x="2738439" y="2189163"/>
            <a:chExt cx="393700" cy="371475"/>
          </a:xfrm>
          <a:noFill/>
        </p:grpSpPr>
        <p:sp>
          <p:nvSpPr>
            <p:cNvPr id="88" name="Freeform 3511">
              <a:extLst>
                <a:ext uri="{FF2B5EF4-FFF2-40B4-BE49-F238E27FC236}">
                  <a16:creationId xmlns:a16="http://schemas.microsoft.com/office/drawing/2014/main" id="{02C8C53F-8F43-4F50-BD7C-9D8B7C1049F8}"/>
                </a:ext>
              </a:extLst>
            </p:cNvPr>
            <p:cNvSpPr>
              <a:spLocks/>
            </p:cNvSpPr>
            <p:nvPr/>
          </p:nvSpPr>
          <p:spPr bwMode="auto">
            <a:xfrm>
              <a:off x="2738439" y="2189163"/>
              <a:ext cx="334963" cy="341313"/>
            </a:xfrm>
            <a:custGeom>
              <a:avLst/>
              <a:gdLst>
                <a:gd name="T0" fmla="*/ 120 w 211"/>
                <a:gd name="T1" fmla="*/ 5 h 215"/>
                <a:gd name="T2" fmla="*/ 129 w 211"/>
                <a:gd name="T3" fmla="*/ 9 h 215"/>
                <a:gd name="T4" fmla="*/ 138 w 211"/>
                <a:gd name="T5" fmla="*/ 12 h 215"/>
                <a:gd name="T6" fmla="*/ 141 w 211"/>
                <a:gd name="T7" fmla="*/ 17 h 215"/>
                <a:gd name="T8" fmla="*/ 145 w 211"/>
                <a:gd name="T9" fmla="*/ 24 h 215"/>
                <a:gd name="T10" fmla="*/ 155 w 211"/>
                <a:gd name="T11" fmla="*/ 24 h 215"/>
                <a:gd name="T12" fmla="*/ 157 w 211"/>
                <a:gd name="T13" fmla="*/ 30 h 215"/>
                <a:gd name="T14" fmla="*/ 166 w 211"/>
                <a:gd name="T15" fmla="*/ 35 h 215"/>
                <a:gd name="T16" fmla="*/ 185 w 211"/>
                <a:gd name="T17" fmla="*/ 38 h 215"/>
                <a:gd name="T18" fmla="*/ 208 w 211"/>
                <a:gd name="T19" fmla="*/ 47 h 215"/>
                <a:gd name="T20" fmla="*/ 206 w 211"/>
                <a:gd name="T21" fmla="*/ 68 h 215"/>
                <a:gd name="T22" fmla="*/ 201 w 211"/>
                <a:gd name="T23" fmla="*/ 87 h 215"/>
                <a:gd name="T24" fmla="*/ 190 w 211"/>
                <a:gd name="T25" fmla="*/ 96 h 215"/>
                <a:gd name="T26" fmla="*/ 183 w 211"/>
                <a:gd name="T27" fmla="*/ 105 h 215"/>
                <a:gd name="T28" fmla="*/ 181 w 211"/>
                <a:gd name="T29" fmla="*/ 119 h 215"/>
                <a:gd name="T30" fmla="*/ 187 w 211"/>
                <a:gd name="T31" fmla="*/ 113 h 215"/>
                <a:gd name="T32" fmla="*/ 192 w 211"/>
                <a:gd name="T33" fmla="*/ 119 h 215"/>
                <a:gd name="T34" fmla="*/ 192 w 211"/>
                <a:gd name="T35" fmla="*/ 129 h 215"/>
                <a:gd name="T36" fmla="*/ 199 w 211"/>
                <a:gd name="T37" fmla="*/ 138 h 215"/>
                <a:gd name="T38" fmla="*/ 190 w 211"/>
                <a:gd name="T39" fmla="*/ 145 h 215"/>
                <a:gd name="T40" fmla="*/ 197 w 211"/>
                <a:gd name="T41" fmla="*/ 152 h 215"/>
                <a:gd name="T42" fmla="*/ 197 w 211"/>
                <a:gd name="T43" fmla="*/ 164 h 215"/>
                <a:gd name="T44" fmla="*/ 211 w 211"/>
                <a:gd name="T45" fmla="*/ 169 h 215"/>
                <a:gd name="T46" fmla="*/ 201 w 211"/>
                <a:gd name="T47" fmla="*/ 181 h 215"/>
                <a:gd name="T48" fmla="*/ 195 w 211"/>
                <a:gd name="T49" fmla="*/ 188 h 215"/>
                <a:gd name="T50" fmla="*/ 181 w 211"/>
                <a:gd name="T51" fmla="*/ 195 h 215"/>
                <a:gd name="T52" fmla="*/ 169 w 211"/>
                <a:gd name="T53" fmla="*/ 190 h 215"/>
                <a:gd name="T54" fmla="*/ 153 w 211"/>
                <a:gd name="T55" fmla="*/ 188 h 215"/>
                <a:gd name="T56" fmla="*/ 139 w 211"/>
                <a:gd name="T57" fmla="*/ 188 h 215"/>
                <a:gd name="T58" fmla="*/ 131 w 211"/>
                <a:gd name="T59" fmla="*/ 194 h 215"/>
                <a:gd name="T60" fmla="*/ 126 w 211"/>
                <a:gd name="T61" fmla="*/ 213 h 215"/>
                <a:gd name="T62" fmla="*/ 112 w 211"/>
                <a:gd name="T63" fmla="*/ 215 h 215"/>
                <a:gd name="T64" fmla="*/ 106 w 211"/>
                <a:gd name="T65" fmla="*/ 211 h 215"/>
                <a:gd name="T66" fmla="*/ 99 w 211"/>
                <a:gd name="T67" fmla="*/ 208 h 215"/>
                <a:gd name="T68" fmla="*/ 89 w 211"/>
                <a:gd name="T69" fmla="*/ 204 h 215"/>
                <a:gd name="T70" fmla="*/ 80 w 211"/>
                <a:gd name="T71" fmla="*/ 208 h 215"/>
                <a:gd name="T72" fmla="*/ 66 w 211"/>
                <a:gd name="T73" fmla="*/ 204 h 215"/>
                <a:gd name="T74" fmla="*/ 49 w 211"/>
                <a:gd name="T75" fmla="*/ 194 h 215"/>
                <a:gd name="T76" fmla="*/ 52 w 211"/>
                <a:gd name="T77" fmla="*/ 152 h 215"/>
                <a:gd name="T78" fmla="*/ 54 w 211"/>
                <a:gd name="T79" fmla="*/ 126 h 215"/>
                <a:gd name="T80" fmla="*/ 51 w 211"/>
                <a:gd name="T81" fmla="*/ 113 h 215"/>
                <a:gd name="T82" fmla="*/ 40 w 211"/>
                <a:gd name="T83" fmla="*/ 96 h 215"/>
                <a:gd name="T84" fmla="*/ 37 w 211"/>
                <a:gd name="T85" fmla="*/ 91 h 215"/>
                <a:gd name="T86" fmla="*/ 33 w 211"/>
                <a:gd name="T87" fmla="*/ 84 h 215"/>
                <a:gd name="T88" fmla="*/ 14 w 211"/>
                <a:gd name="T89" fmla="*/ 77 h 215"/>
                <a:gd name="T90" fmla="*/ 5 w 211"/>
                <a:gd name="T91" fmla="*/ 75 h 215"/>
                <a:gd name="T92" fmla="*/ 2 w 211"/>
                <a:gd name="T93" fmla="*/ 70 h 215"/>
                <a:gd name="T94" fmla="*/ 5 w 211"/>
                <a:gd name="T95" fmla="*/ 64 h 215"/>
                <a:gd name="T96" fmla="*/ 0 w 211"/>
                <a:gd name="T97" fmla="*/ 61 h 215"/>
                <a:gd name="T98" fmla="*/ 12 w 211"/>
                <a:gd name="T99" fmla="*/ 54 h 215"/>
                <a:gd name="T100" fmla="*/ 26 w 211"/>
                <a:gd name="T101" fmla="*/ 51 h 215"/>
                <a:gd name="T102" fmla="*/ 33 w 211"/>
                <a:gd name="T103" fmla="*/ 59 h 215"/>
                <a:gd name="T104" fmla="*/ 44 w 211"/>
                <a:gd name="T105" fmla="*/ 58 h 215"/>
                <a:gd name="T106" fmla="*/ 52 w 211"/>
                <a:gd name="T107" fmla="*/ 54 h 215"/>
                <a:gd name="T108" fmla="*/ 49 w 211"/>
                <a:gd name="T109" fmla="*/ 33 h 215"/>
                <a:gd name="T110" fmla="*/ 56 w 211"/>
                <a:gd name="T111" fmla="*/ 31 h 215"/>
                <a:gd name="T112" fmla="*/ 59 w 211"/>
                <a:gd name="T113" fmla="*/ 40 h 215"/>
                <a:gd name="T114" fmla="*/ 71 w 211"/>
                <a:gd name="T115" fmla="*/ 42 h 215"/>
                <a:gd name="T116" fmla="*/ 80 w 211"/>
                <a:gd name="T117" fmla="*/ 35 h 215"/>
                <a:gd name="T118" fmla="*/ 101 w 211"/>
                <a:gd name="T119" fmla="*/ 23 h 215"/>
                <a:gd name="T120" fmla="*/ 105 w 211"/>
                <a:gd name="T121" fmla="*/ 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 h="215">
                  <a:moveTo>
                    <a:pt x="115" y="0"/>
                  </a:moveTo>
                  <a:lnTo>
                    <a:pt x="117" y="0"/>
                  </a:lnTo>
                  <a:lnTo>
                    <a:pt x="120" y="0"/>
                  </a:lnTo>
                  <a:lnTo>
                    <a:pt x="120" y="3"/>
                  </a:lnTo>
                  <a:lnTo>
                    <a:pt x="120" y="3"/>
                  </a:lnTo>
                  <a:lnTo>
                    <a:pt x="120" y="5"/>
                  </a:lnTo>
                  <a:lnTo>
                    <a:pt x="122" y="5"/>
                  </a:lnTo>
                  <a:lnTo>
                    <a:pt x="122" y="5"/>
                  </a:lnTo>
                  <a:lnTo>
                    <a:pt x="124" y="5"/>
                  </a:lnTo>
                  <a:lnTo>
                    <a:pt x="126" y="5"/>
                  </a:lnTo>
                  <a:lnTo>
                    <a:pt x="127" y="7"/>
                  </a:lnTo>
                  <a:lnTo>
                    <a:pt x="129" y="9"/>
                  </a:lnTo>
                  <a:lnTo>
                    <a:pt x="129" y="10"/>
                  </a:lnTo>
                  <a:lnTo>
                    <a:pt x="131" y="10"/>
                  </a:lnTo>
                  <a:lnTo>
                    <a:pt x="133" y="12"/>
                  </a:lnTo>
                  <a:lnTo>
                    <a:pt x="134" y="12"/>
                  </a:lnTo>
                  <a:lnTo>
                    <a:pt x="136" y="12"/>
                  </a:lnTo>
                  <a:lnTo>
                    <a:pt x="138" y="12"/>
                  </a:lnTo>
                  <a:lnTo>
                    <a:pt x="138" y="14"/>
                  </a:lnTo>
                  <a:lnTo>
                    <a:pt x="138" y="16"/>
                  </a:lnTo>
                  <a:lnTo>
                    <a:pt x="138" y="16"/>
                  </a:lnTo>
                  <a:lnTo>
                    <a:pt x="138" y="17"/>
                  </a:lnTo>
                  <a:lnTo>
                    <a:pt x="139" y="17"/>
                  </a:lnTo>
                  <a:lnTo>
                    <a:pt x="141" y="17"/>
                  </a:lnTo>
                  <a:lnTo>
                    <a:pt x="143" y="17"/>
                  </a:lnTo>
                  <a:lnTo>
                    <a:pt x="143" y="17"/>
                  </a:lnTo>
                  <a:lnTo>
                    <a:pt x="145" y="17"/>
                  </a:lnTo>
                  <a:lnTo>
                    <a:pt x="145" y="19"/>
                  </a:lnTo>
                  <a:lnTo>
                    <a:pt x="145" y="21"/>
                  </a:lnTo>
                  <a:lnTo>
                    <a:pt x="145" y="24"/>
                  </a:lnTo>
                  <a:lnTo>
                    <a:pt x="145" y="24"/>
                  </a:lnTo>
                  <a:lnTo>
                    <a:pt x="146" y="26"/>
                  </a:lnTo>
                  <a:lnTo>
                    <a:pt x="148" y="26"/>
                  </a:lnTo>
                  <a:lnTo>
                    <a:pt x="152" y="26"/>
                  </a:lnTo>
                  <a:lnTo>
                    <a:pt x="153" y="24"/>
                  </a:lnTo>
                  <a:lnTo>
                    <a:pt x="155" y="24"/>
                  </a:lnTo>
                  <a:lnTo>
                    <a:pt x="157" y="23"/>
                  </a:lnTo>
                  <a:lnTo>
                    <a:pt x="157" y="23"/>
                  </a:lnTo>
                  <a:lnTo>
                    <a:pt x="157" y="26"/>
                  </a:lnTo>
                  <a:lnTo>
                    <a:pt x="157" y="28"/>
                  </a:lnTo>
                  <a:lnTo>
                    <a:pt x="157" y="30"/>
                  </a:lnTo>
                  <a:lnTo>
                    <a:pt x="157" y="30"/>
                  </a:lnTo>
                  <a:lnTo>
                    <a:pt x="159" y="31"/>
                  </a:lnTo>
                  <a:lnTo>
                    <a:pt x="162" y="31"/>
                  </a:lnTo>
                  <a:lnTo>
                    <a:pt x="164" y="31"/>
                  </a:lnTo>
                  <a:lnTo>
                    <a:pt x="164" y="33"/>
                  </a:lnTo>
                  <a:lnTo>
                    <a:pt x="166" y="33"/>
                  </a:lnTo>
                  <a:lnTo>
                    <a:pt x="166" y="35"/>
                  </a:lnTo>
                  <a:lnTo>
                    <a:pt x="167" y="35"/>
                  </a:lnTo>
                  <a:lnTo>
                    <a:pt x="171" y="37"/>
                  </a:lnTo>
                  <a:lnTo>
                    <a:pt x="176" y="37"/>
                  </a:lnTo>
                  <a:lnTo>
                    <a:pt x="181" y="38"/>
                  </a:lnTo>
                  <a:lnTo>
                    <a:pt x="183" y="38"/>
                  </a:lnTo>
                  <a:lnTo>
                    <a:pt x="185" y="38"/>
                  </a:lnTo>
                  <a:lnTo>
                    <a:pt x="187" y="42"/>
                  </a:lnTo>
                  <a:lnTo>
                    <a:pt x="187" y="44"/>
                  </a:lnTo>
                  <a:lnTo>
                    <a:pt x="190" y="44"/>
                  </a:lnTo>
                  <a:lnTo>
                    <a:pt x="195" y="45"/>
                  </a:lnTo>
                  <a:lnTo>
                    <a:pt x="202" y="47"/>
                  </a:lnTo>
                  <a:lnTo>
                    <a:pt x="208" y="47"/>
                  </a:lnTo>
                  <a:lnTo>
                    <a:pt x="211" y="49"/>
                  </a:lnTo>
                  <a:lnTo>
                    <a:pt x="209" y="52"/>
                  </a:lnTo>
                  <a:lnTo>
                    <a:pt x="208" y="56"/>
                  </a:lnTo>
                  <a:lnTo>
                    <a:pt x="206" y="61"/>
                  </a:lnTo>
                  <a:lnTo>
                    <a:pt x="206" y="64"/>
                  </a:lnTo>
                  <a:lnTo>
                    <a:pt x="206" y="68"/>
                  </a:lnTo>
                  <a:lnTo>
                    <a:pt x="204" y="71"/>
                  </a:lnTo>
                  <a:lnTo>
                    <a:pt x="204" y="75"/>
                  </a:lnTo>
                  <a:lnTo>
                    <a:pt x="204" y="78"/>
                  </a:lnTo>
                  <a:lnTo>
                    <a:pt x="204" y="82"/>
                  </a:lnTo>
                  <a:lnTo>
                    <a:pt x="202" y="85"/>
                  </a:lnTo>
                  <a:lnTo>
                    <a:pt x="201" y="87"/>
                  </a:lnTo>
                  <a:lnTo>
                    <a:pt x="197" y="87"/>
                  </a:lnTo>
                  <a:lnTo>
                    <a:pt x="195" y="85"/>
                  </a:lnTo>
                  <a:lnTo>
                    <a:pt x="194" y="87"/>
                  </a:lnTo>
                  <a:lnTo>
                    <a:pt x="194" y="89"/>
                  </a:lnTo>
                  <a:lnTo>
                    <a:pt x="192" y="91"/>
                  </a:lnTo>
                  <a:lnTo>
                    <a:pt x="190" y="96"/>
                  </a:lnTo>
                  <a:lnTo>
                    <a:pt x="188" y="98"/>
                  </a:lnTo>
                  <a:lnTo>
                    <a:pt x="187" y="99"/>
                  </a:lnTo>
                  <a:lnTo>
                    <a:pt x="187" y="99"/>
                  </a:lnTo>
                  <a:lnTo>
                    <a:pt x="185" y="99"/>
                  </a:lnTo>
                  <a:lnTo>
                    <a:pt x="185" y="101"/>
                  </a:lnTo>
                  <a:lnTo>
                    <a:pt x="183" y="105"/>
                  </a:lnTo>
                  <a:lnTo>
                    <a:pt x="181" y="108"/>
                  </a:lnTo>
                  <a:lnTo>
                    <a:pt x="180" y="112"/>
                  </a:lnTo>
                  <a:lnTo>
                    <a:pt x="180" y="113"/>
                  </a:lnTo>
                  <a:lnTo>
                    <a:pt x="180" y="117"/>
                  </a:lnTo>
                  <a:lnTo>
                    <a:pt x="180" y="119"/>
                  </a:lnTo>
                  <a:lnTo>
                    <a:pt x="181" y="119"/>
                  </a:lnTo>
                  <a:lnTo>
                    <a:pt x="181" y="119"/>
                  </a:lnTo>
                  <a:lnTo>
                    <a:pt x="181" y="119"/>
                  </a:lnTo>
                  <a:lnTo>
                    <a:pt x="183" y="117"/>
                  </a:lnTo>
                  <a:lnTo>
                    <a:pt x="183" y="117"/>
                  </a:lnTo>
                  <a:lnTo>
                    <a:pt x="185" y="113"/>
                  </a:lnTo>
                  <a:lnTo>
                    <a:pt x="187" y="113"/>
                  </a:lnTo>
                  <a:lnTo>
                    <a:pt x="188" y="113"/>
                  </a:lnTo>
                  <a:lnTo>
                    <a:pt x="190" y="112"/>
                  </a:lnTo>
                  <a:lnTo>
                    <a:pt x="190" y="113"/>
                  </a:lnTo>
                  <a:lnTo>
                    <a:pt x="190" y="113"/>
                  </a:lnTo>
                  <a:lnTo>
                    <a:pt x="190" y="115"/>
                  </a:lnTo>
                  <a:lnTo>
                    <a:pt x="192" y="119"/>
                  </a:lnTo>
                  <a:lnTo>
                    <a:pt x="195" y="122"/>
                  </a:lnTo>
                  <a:lnTo>
                    <a:pt x="195" y="124"/>
                  </a:lnTo>
                  <a:lnTo>
                    <a:pt x="195" y="124"/>
                  </a:lnTo>
                  <a:lnTo>
                    <a:pt x="195" y="126"/>
                  </a:lnTo>
                  <a:lnTo>
                    <a:pt x="194" y="127"/>
                  </a:lnTo>
                  <a:lnTo>
                    <a:pt x="192" y="129"/>
                  </a:lnTo>
                  <a:lnTo>
                    <a:pt x="194" y="131"/>
                  </a:lnTo>
                  <a:lnTo>
                    <a:pt x="194" y="131"/>
                  </a:lnTo>
                  <a:lnTo>
                    <a:pt x="197" y="136"/>
                  </a:lnTo>
                  <a:lnTo>
                    <a:pt x="197" y="138"/>
                  </a:lnTo>
                  <a:lnTo>
                    <a:pt x="199" y="138"/>
                  </a:lnTo>
                  <a:lnTo>
                    <a:pt x="199" y="138"/>
                  </a:lnTo>
                  <a:lnTo>
                    <a:pt x="199" y="141"/>
                  </a:lnTo>
                  <a:lnTo>
                    <a:pt x="197" y="143"/>
                  </a:lnTo>
                  <a:lnTo>
                    <a:pt x="195" y="143"/>
                  </a:lnTo>
                  <a:lnTo>
                    <a:pt x="192" y="143"/>
                  </a:lnTo>
                  <a:lnTo>
                    <a:pt x="190" y="143"/>
                  </a:lnTo>
                  <a:lnTo>
                    <a:pt x="190" y="145"/>
                  </a:lnTo>
                  <a:lnTo>
                    <a:pt x="192" y="147"/>
                  </a:lnTo>
                  <a:lnTo>
                    <a:pt x="192" y="148"/>
                  </a:lnTo>
                  <a:lnTo>
                    <a:pt x="194" y="150"/>
                  </a:lnTo>
                  <a:lnTo>
                    <a:pt x="195" y="150"/>
                  </a:lnTo>
                  <a:lnTo>
                    <a:pt x="197" y="152"/>
                  </a:lnTo>
                  <a:lnTo>
                    <a:pt x="197" y="152"/>
                  </a:lnTo>
                  <a:lnTo>
                    <a:pt x="197" y="154"/>
                  </a:lnTo>
                  <a:lnTo>
                    <a:pt x="197" y="157"/>
                  </a:lnTo>
                  <a:lnTo>
                    <a:pt x="197" y="159"/>
                  </a:lnTo>
                  <a:lnTo>
                    <a:pt x="195" y="160"/>
                  </a:lnTo>
                  <a:lnTo>
                    <a:pt x="195" y="162"/>
                  </a:lnTo>
                  <a:lnTo>
                    <a:pt x="197" y="164"/>
                  </a:lnTo>
                  <a:lnTo>
                    <a:pt x="199" y="166"/>
                  </a:lnTo>
                  <a:lnTo>
                    <a:pt x="199" y="166"/>
                  </a:lnTo>
                  <a:lnTo>
                    <a:pt x="201" y="167"/>
                  </a:lnTo>
                  <a:lnTo>
                    <a:pt x="202" y="167"/>
                  </a:lnTo>
                  <a:lnTo>
                    <a:pt x="206" y="169"/>
                  </a:lnTo>
                  <a:lnTo>
                    <a:pt x="211" y="169"/>
                  </a:lnTo>
                  <a:lnTo>
                    <a:pt x="209" y="173"/>
                  </a:lnTo>
                  <a:lnTo>
                    <a:pt x="208" y="174"/>
                  </a:lnTo>
                  <a:lnTo>
                    <a:pt x="206" y="176"/>
                  </a:lnTo>
                  <a:lnTo>
                    <a:pt x="204" y="178"/>
                  </a:lnTo>
                  <a:lnTo>
                    <a:pt x="202" y="180"/>
                  </a:lnTo>
                  <a:lnTo>
                    <a:pt x="201" y="181"/>
                  </a:lnTo>
                  <a:lnTo>
                    <a:pt x="199" y="183"/>
                  </a:lnTo>
                  <a:lnTo>
                    <a:pt x="197" y="183"/>
                  </a:lnTo>
                  <a:lnTo>
                    <a:pt x="197" y="185"/>
                  </a:lnTo>
                  <a:lnTo>
                    <a:pt x="197" y="185"/>
                  </a:lnTo>
                  <a:lnTo>
                    <a:pt x="197" y="187"/>
                  </a:lnTo>
                  <a:lnTo>
                    <a:pt x="195" y="188"/>
                  </a:lnTo>
                  <a:lnTo>
                    <a:pt x="195" y="190"/>
                  </a:lnTo>
                  <a:lnTo>
                    <a:pt x="192" y="192"/>
                  </a:lnTo>
                  <a:lnTo>
                    <a:pt x="188" y="194"/>
                  </a:lnTo>
                  <a:lnTo>
                    <a:pt x="185" y="194"/>
                  </a:lnTo>
                  <a:lnTo>
                    <a:pt x="183" y="195"/>
                  </a:lnTo>
                  <a:lnTo>
                    <a:pt x="181" y="195"/>
                  </a:lnTo>
                  <a:lnTo>
                    <a:pt x="180" y="195"/>
                  </a:lnTo>
                  <a:lnTo>
                    <a:pt x="176" y="194"/>
                  </a:lnTo>
                  <a:lnTo>
                    <a:pt x="174" y="194"/>
                  </a:lnTo>
                  <a:lnTo>
                    <a:pt x="173" y="192"/>
                  </a:lnTo>
                  <a:lnTo>
                    <a:pt x="171" y="192"/>
                  </a:lnTo>
                  <a:lnTo>
                    <a:pt x="169" y="190"/>
                  </a:lnTo>
                  <a:lnTo>
                    <a:pt x="167" y="188"/>
                  </a:lnTo>
                  <a:lnTo>
                    <a:pt x="166" y="190"/>
                  </a:lnTo>
                  <a:lnTo>
                    <a:pt x="160" y="190"/>
                  </a:lnTo>
                  <a:lnTo>
                    <a:pt x="159" y="190"/>
                  </a:lnTo>
                  <a:lnTo>
                    <a:pt x="155" y="188"/>
                  </a:lnTo>
                  <a:lnTo>
                    <a:pt x="153" y="188"/>
                  </a:lnTo>
                  <a:lnTo>
                    <a:pt x="153" y="187"/>
                  </a:lnTo>
                  <a:lnTo>
                    <a:pt x="148" y="187"/>
                  </a:lnTo>
                  <a:lnTo>
                    <a:pt x="146" y="185"/>
                  </a:lnTo>
                  <a:lnTo>
                    <a:pt x="143" y="187"/>
                  </a:lnTo>
                  <a:lnTo>
                    <a:pt x="141" y="187"/>
                  </a:lnTo>
                  <a:lnTo>
                    <a:pt x="139" y="188"/>
                  </a:lnTo>
                  <a:lnTo>
                    <a:pt x="138" y="190"/>
                  </a:lnTo>
                  <a:lnTo>
                    <a:pt x="138" y="192"/>
                  </a:lnTo>
                  <a:lnTo>
                    <a:pt x="136" y="194"/>
                  </a:lnTo>
                  <a:lnTo>
                    <a:pt x="134" y="194"/>
                  </a:lnTo>
                  <a:lnTo>
                    <a:pt x="133" y="194"/>
                  </a:lnTo>
                  <a:lnTo>
                    <a:pt x="131" y="194"/>
                  </a:lnTo>
                  <a:lnTo>
                    <a:pt x="129" y="195"/>
                  </a:lnTo>
                  <a:lnTo>
                    <a:pt x="129" y="199"/>
                  </a:lnTo>
                  <a:lnTo>
                    <a:pt x="129" y="202"/>
                  </a:lnTo>
                  <a:lnTo>
                    <a:pt x="129" y="209"/>
                  </a:lnTo>
                  <a:lnTo>
                    <a:pt x="127" y="211"/>
                  </a:lnTo>
                  <a:lnTo>
                    <a:pt x="126" y="213"/>
                  </a:lnTo>
                  <a:lnTo>
                    <a:pt x="124" y="215"/>
                  </a:lnTo>
                  <a:lnTo>
                    <a:pt x="120" y="215"/>
                  </a:lnTo>
                  <a:lnTo>
                    <a:pt x="117" y="215"/>
                  </a:lnTo>
                  <a:lnTo>
                    <a:pt x="117" y="213"/>
                  </a:lnTo>
                  <a:lnTo>
                    <a:pt x="115" y="213"/>
                  </a:lnTo>
                  <a:lnTo>
                    <a:pt x="112" y="215"/>
                  </a:lnTo>
                  <a:lnTo>
                    <a:pt x="112" y="215"/>
                  </a:lnTo>
                  <a:lnTo>
                    <a:pt x="110" y="215"/>
                  </a:lnTo>
                  <a:lnTo>
                    <a:pt x="110" y="215"/>
                  </a:lnTo>
                  <a:lnTo>
                    <a:pt x="108" y="213"/>
                  </a:lnTo>
                  <a:lnTo>
                    <a:pt x="106" y="213"/>
                  </a:lnTo>
                  <a:lnTo>
                    <a:pt x="106" y="211"/>
                  </a:lnTo>
                  <a:lnTo>
                    <a:pt x="105" y="211"/>
                  </a:lnTo>
                  <a:lnTo>
                    <a:pt x="105" y="209"/>
                  </a:lnTo>
                  <a:lnTo>
                    <a:pt x="103" y="209"/>
                  </a:lnTo>
                  <a:lnTo>
                    <a:pt x="101" y="208"/>
                  </a:lnTo>
                  <a:lnTo>
                    <a:pt x="101" y="208"/>
                  </a:lnTo>
                  <a:lnTo>
                    <a:pt x="99" y="208"/>
                  </a:lnTo>
                  <a:lnTo>
                    <a:pt x="99" y="206"/>
                  </a:lnTo>
                  <a:lnTo>
                    <a:pt x="99" y="206"/>
                  </a:lnTo>
                  <a:lnTo>
                    <a:pt x="98" y="206"/>
                  </a:lnTo>
                  <a:lnTo>
                    <a:pt x="96" y="206"/>
                  </a:lnTo>
                  <a:lnTo>
                    <a:pt x="92" y="206"/>
                  </a:lnTo>
                  <a:lnTo>
                    <a:pt x="89" y="204"/>
                  </a:lnTo>
                  <a:lnTo>
                    <a:pt x="87" y="204"/>
                  </a:lnTo>
                  <a:lnTo>
                    <a:pt x="85" y="204"/>
                  </a:lnTo>
                  <a:lnTo>
                    <a:pt x="84" y="204"/>
                  </a:lnTo>
                  <a:lnTo>
                    <a:pt x="84" y="206"/>
                  </a:lnTo>
                  <a:lnTo>
                    <a:pt x="82" y="208"/>
                  </a:lnTo>
                  <a:lnTo>
                    <a:pt x="80" y="208"/>
                  </a:lnTo>
                  <a:lnTo>
                    <a:pt x="78" y="208"/>
                  </a:lnTo>
                  <a:lnTo>
                    <a:pt x="75" y="206"/>
                  </a:lnTo>
                  <a:lnTo>
                    <a:pt x="71" y="206"/>
                  </a:lnTo>
                  <a:lnTo>
                    <a:pt x="70" y="206"/>
                  </a:lnTo>
                  <a:lnTo>
                    <a:pt x="68" y="204"/>
                  </a:lnTo>
                  <a:lnTo>
                    <a:pt x="66" y="204"/>
                  </a:lnTo>
                  <a:lnTo>
                    <a:pt x="64" y="202"/>
                  </a:lnTo>
                  <a:lnTo>
                    <a:pt x="63" y="202"/>
                  </a:lnTo>
                  <a:lnTo>
                    <a:pt x="61" y="201"/>
                  </a:lnTo>
                  <a:lnTo>
                    <a:pt x="56" y="197"/>
                  </a:lnTo>
                  <a:lnTo>
                    <a:pt x="51" y="194"/>
                  </a:lnTo>
                  <a:lnTo>
                    <a:pt x="49" y="194"/>
                  </a:lnTo>
                  <a:lnTo>
                    <a:pt x="47" y="192"/>
                  </a:lnTo>
                  <a:lnTo>
                    <a:pt x="45" y="190"/>
                  </a:lnTo>
                  <a:lnTo>
                    <a:pt x="45" y="190"/>
                  </a:lnTo>
                  <a:lnTo>
                    <a:pt x="44" y="190"/>
                  </a:lnTo>
                  <a:lnTo>
                    <a:pt x="52" y="157"/>
                  </a:lnTo>
                  <a:lnTo>
                    <a:pt x="52" y="152"/>
                  </a:lnTo>
                  <a:lnTo>
                    <a:pt x="52" y="145"/>
                  </a:lnTo>
                  <a:lnTo>
                    <a:pt x="54" y="140"/>
                  </a:lnTo>
                  <a:lnTo>
                    <a:pt x="54" y="136"/>
                  </a:lnTo>
                  <a:lnTo>
                    <a:pt x="54" y="133"/>
                  </a:lnTo>
                  <a:lnTo>
                    <a:pt x="54" y="129"/>
                  </a:lnTo>
                  <a:lnTo>
                    <a:pt x="54" y="126"/>
                  </a:lnTo>
                  <a:lnTo>
                    <a:pt x="56" y="122"/>
                  </a:lnTo>
                  <a:lnTo>
                    <a:pt x="56" y="119"/>
                  </a:lnTo>
                  <a:lnTo>
                    <a:pt x="56" y="117"/>
                  </a:lnTo>
                  <a:lnTo>
                    <a:pt x="54" y="117"/>
                  </a:lnTo>
                  <a:lnTo>
                    <a:pt x="52" y="115"/>
                  </a:lnTo>
                  <a:lnTo>
                    <a:pt x="51" y="113"/>
                  </a:lnTo>
                  <a:lnTo>
                    <a:pt x="47" y="112"/>
                  </a:lnTo>
                  <a:lnTo>
                    <a:pt x="45" y="110"/>
                  </a:lnTo>
                  <a:lnTo>
                    <a:pt x="44" y="106"/>
                  </a:lnTo>
                  <a:lnTo>
                    <a:pt x="40" y="101"/>
                  </a:lnTo>
                  <a:lnTo>
                    <a:pt x="40" y="99"/>
                  </a:lnTo>
                  <a:lnTo>
                    <a:pt x="40" y="96"/>
                  </a:lnTo>
                  <a:lnTo>
                    <a:pt x="40" y="94"/>
                  </a:lnTo>
                  <a:lnTo>
                    <a:pt x="40" y="92"/>
                  </a:lnTo>
                  <a:lnTo>
                    <a:pt x="38" y="91"/>
                  </a:lnTo>
                  <a:lnTo>
                    <a:pt x="38" y="91"/>
                  </a:lnTo>
                  <a:lnTo>
                    <a:pt x="38" y="91"/>
                  </a:lnTo>
                  <a:lnTo>
                    <a:pt x="37" y="91"/>
                  </a:lnTo>
                  <a:lnTo>
                    <a:pt x="37" y="91"/>
                  </a:lnTo>
                  <a:lnTo>
                    <a:pt x="37" y="91"/>
                  </a:lnTo>
                  <a:lnTo>
                    <a:pt x="35" y="89"/>
                  </a:lnTo>
                  <a:lnTo>
                    <a:pt x="35" y="89"/>
                  </a:lnTo>
                  <a:lnTo>
                    <a:pt x="35" y="87"/>
                  </a:lnTo>
                  <a:lnTo>
                    <a:pt x="33" y="84"/>
                  </a:lnTo>
                  <a:lnTo>
                    <a:pt x="30" y="84"/>
                  </a:lnTo>
                  <a:lnTo>
                    <a:pt x="26" y="82"/>
                  </a:lnTo>
                  <a:lnTo>
                    <a:pt x="23" y="80"/>
                  </a:lnTo>
                  <a:lnTo>
                    <a:pt x="19" y="77"/>
                  </a:lnTo>
                  <a:lnTo>
                    <a:pt x="14" y="75"/>
                  </a:lnTo>
                  <a:lnTo>
                    <a:pt x="14" y="77"/>
                  </a:lnTo>
                  <a:lnTo>
                    <a:pt x="12" y="75"/>
                  </a:lnTo>
                  <a:lnTo>
                    <a:pt x="10" y="75"/>
                  </a:lnTo>
                  <a:lnTo>
                    <a:pt x="10" y="73"/>
                  </a:lnTo>
                  <a:lnTo>
                    <a:pt x="9" y="73"/>
                  </a:lnTo>
                  <a:lnTo>
                    <a:pt x="7" y="75"/>
                  </a:lnTo>
                  <a:lnTo>
                    <a:pt x="5" y="75"/>
                  </a:lnTo>
                  <a:lnTo>
                    <a:pt x="3" y="75"/>
                  </a:lnTo>
                  <a:lnTo>
                    <a:pt x="3" y="73"/>
                  </a:lnTo>
                  <a:lnTo>
                    <a:pt x="3" y="73"/>
                  </a:lnTo>
                  <a:lnTo>
                    <a:pt x="3" y="71"/>
                  </a:lnTo>
                  <a:lnTo>
                    <a:pt x="2" y="71"/>
                  </a:lnTo>
                  <a:lnTo>
                    <a:pt x="2" y="70"/>
                  </a:lnTo>
                  <a:lnTo>
                    <a:pt x="2" y="70"/>
                  </a:lnTo>
                  <a:lnTo>
                    <a:pt x="3" y="68"/>
                  </a:lnTo>
                  <a:lnTo>
                    <a:pt x="5" y="68"/>
                  </a:lnTo>
                  <a:lnTo>
                    <a:pt x="7" y="66"/>
                  </a:lnTo>
                  <a:lnTo>
                    <a:pt x="5" y="64"/>
                  </a:lnTo>
                  <a:lnTo>
                    <a:pt x="5" y="64"/>
                  </a:lnTo>
                  <a:lnTo>
                    <a:pt x="5" y="63"/>
                  </a:lnTo>
                  <a:lnTo>
                    <a:pt x="5" y="63"/>
                  </a:lnTo>
                  <a:lnTo>
                    <a:pt x="5" y="63"/>
                  </a:lnTo>
                  <a:lnTo>
                    <a:pt x="3" y="63"/>
                  </a:lnTo>
                  <a:lnTo>
                    <a:pt x="2" y="63"/>
                  </a:lnTo>
                  <a:lnTo>
                    <a:pt x="0" y="61"/>
                  </a:lnTo>
                  <a:lnTo>
                    <a:pt x="0" y="58"/>
                  </a:lnTo>
                  <a:lnTo>
                    <a:pt x="2" y="56"/>
                  </a:lnTo>
                  <a:lnTo>
                    <a:pt x="3" y="54"/>
                  </a:lnTo>
                  <a:lnTo>
                    <a:pt x="5" y="54"/>
                  </a:lnTo>
                  <a:lnTo>
                    <a:pt x="9" y="54"/>
                  </a:lnTo>
                  <a:lnTo>
                    <a:pt x="12" y="54"/>
                  </a:lnTo>
                  <a:lnTo>
                    <a:pt x="14" y="54"/>
                  </a:lnTo>
                  <a:lnTo>
                    <a:pt x="17" y="54"/>
                  </a:lnTo>
                  <a:lnTo>
                    <a:pt x="19" y="52"/>
                  </a:lnTo>
                  <a:lnTo>
                    <a:pt x="21" y="51"/>
                  </a:lnTo>
                  <a:lnTo>
                    <a:pt x="23" y="51"/>
                  </a:lnTo>
                  <a:lnTo>
                    <a:pt x="26" y="51"/>
                  </a:lnTo>
                  <a:lnTo>
                    <a:pt x="28" y="52"/>
                  </a:lnTo>
                  <a:lnTo>
                    <a:pt x="28" y="54"/>
                  </a:lnTo>
                  <a:lnTo>
                    <a:pt x="28" y="56"/>
                  </a:lnTo>
                  <a:lnTo>
                    <a:pt x="30" y="58"/>
                  </a:lnTo>
                  <a:lnTo>
                    <a:pt x="31" y="59"/>
                  </a:lnTo>
                  <a:lnTo>
                    <a:pt x="33" y="59"/>
                  </a:lnTo>
                  <a:lnTo>
                    <a:pt x="35" y="59"/>
                  </a:lnTo>
                  <a:lnTo>
                    <a:pt x="37" y="58"/>
                  </a:lnTo>
                  <a:lnTo>
                    <a:pt x="38" y="58"/>
                  </a:lnTo>
                  <a:lnTo>
                    <a:pt x="40" y="56"/>
                  </a:lnTo>
                  <a:lnTo>
                    <a:pt x="42" y="56"/>
                  </a:lnTo>
                  <a:lnTo>
                    <a:pt x="44" y="58"/>
                  </a:lnTo>
                  <a:lnTo>
                    <a:pt x="45" y="58"/>
                  </a:lnTo>
                  <a:lnTo>
                    <a:pt x="49" y="58"/>
                  </a:lnTo>
                  <a:lnTo>
                    <a:pt x="51" y="58"/>
                  </a:lnTo>
                  <a:lnTo>
                    <a:pt x="52" y="56"/>
                  </a:lnTo>
                  <a:lnTo>
                    <a:pt x="52" y="56"/>
                  </a:lnTo>
                  <a:lnTo>
                    <a:pt x="52" y="54"/>
                  </a:lnTo>
                  <a:lnTo>
                    <a:pt x="52" y="52"/>
                  </a:lnTo>
                  <a:lnTo>
                    <a:pt x="52" y="49"/>
                  </a:lnTo>
                  <a:lnTo>
                    <a:pt x="52" y="47"/>
                  </a:lnTo>
                  <a:lnTo>
                    <a:pt x="51" y="44"/>
                  </a:lnTo>
                  <a:lnTo>
                    <a:pt x="49" y="38"/>
                  </a:lnTo>
                  <a:lnTo>
                    <a:pt x="49" y="33"/>
                  </a:lnTo>
                  <a:lnTo>
                    <a:pt x="49" y="31"/>
                  </a:lnTo>
                  <a:lnTo>
                    <a:pt x="49" y="31"/>
                  </a:lnTo>
                  <a:lnTo>
                    <a:pt x="51" y="31"/>
                  </a:lnTo>
                  <a:lnTo>
                    <a:pt x="52" y="31"/>
                  </a:lnTo>
                  <a:lnTo>
                    <a:pt x="54" y="31"/>
                  </a:lnTo>
                  <a:lnTo>
                    <a:pt x="56" y="31"/>
                  </a:lnTo>
                  <a:lnTo>
                    <a:pt x="57" y="31"/>
                  </a:lnTo>
                  <a:lnTo>
                    <a:pt x="59" y="33"/>
                  </a:lnTo>
                  <a:lnTo>
                    <a:pt x="59" y="35"/>
                  </a:lnTo>
                  <a:lnTo>
                    <a:pt x="59" y="37"/>
                  </a:lnTo>
                  <a:lnTo>
                    <a:pt x="59" y="38"/>
                  </a:lnTo>
                  <a:lnTo>
                    <a:pt x="59" y="40"/>
                  </a:lnTo>
                  <a:lnTo>
                    <a:pt x="61" y="40"/>
                  </a:lnTo>
                  <a:lnTo>
                    <a:pt x="64" y="40"/>
                  </a:lnTo>
                  <a:lnTo>
                    <a:pt x="66" y="40"/>
                  </a:lnTo>
                  <a:lnTo>
                    <a:pt x="68" y="40"/>
                  </a:lnTo>
                  <a:lnTo>
                    <a:pt x="70" y="42"/>
                  </a:lnTo>
                  <a:lnTo>
                    <a:pt x="71" y="42"/>
                  </a:lnTo>
                  <a:lnTo>
                    <a:pt x="73" y="42"/>
                  </a:lnTo>
                  <a:lnTo>
                    <a:pt x="78" y="42"/>
                  </a:lnTo>
                  <a:lnTo>
                    <a:pt x="80" y="42"/>
                  </a:lnTo>
                  <a:lnTo>
                    <a:pt x="80" y="40"/>
                  </a:lnTo>
                  <a:lnTo>
                    <a:pt x="80" y="38"/>
                  </a:lnTo>
                  <a:lnTo>
                    <a:pt x="80" y="35"/>
                  </a:lnTo>
                  <a:lnTo>
                    <a:pt x="80" y="33"/>
                  </a:lnTo>
                  <a:lnTo>
                    <a:pt x="82" y="33"/>
                  </a:lnTo>
                  <a:lnTo>
                    <a:pt x="85" y="31"/>
                  </a:lnTo>
                  <a:lnTo>
                    <a:pt x="91" y="30"/>
                  </a:lnTo>
                  <a:lnTo>
                    <a:pt x="96" y="26"/>
                  </a:lnTo>
                  <a:lnTo>
                    <a:pt x="101" y="23"/>
                  </a:lnTo>
                  <a:lnTo>
                    <a:pt x="103" y="23"/>
                  </a:lnTo>
                  <a:lnTo>
                    <a:pt x="103" y="19"/>
                  </a:lnTo>
                  <a:lnTo>
                    <a:pt x="103" y="17"/>
                  </a:lnTo>
                  <a:lnTo>
                    <a:pt x="105" y="14"/>
                  </a:lnTo>
                  <a:lnTo>
                    <a:pt x="105" y="9"/>
                  </a:lnTo>
                  <a:lnTo>
                    <a:pt x="105" y="5"/>
                  </a:lnTo>
                  <a:lnTo>
                    <a:pt x="108" y="2"/>
                  </a:lnTo>
                  <a:lnTo>
                    <a:pt x="112" y="0"/>
                  </a:lnTo>
                  <a:lnTo>
                    <a:pt x="115"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3512">
              <a:extLst>
                <a:ext uri="{FF2B5EF4-FFF2-40B4-BE49-F238E27FC236}">
                  <a16:creationId xmlns:a16="http://schemas.microsoft.com/office/drawing/2014/main" id="{C6E3DBA8-37C9-4BB4-AAD2-4614A25A11EB}"/>
                </a:ext>
              </a:extLst>
            </p:cNvPr>
            <p:cNvSpPr>
              <a:spLocks/>
            </p:cNvSpPr>
            <p:nvPr/>
          </p:nvSpPr>
          <p:spPr bwMode="auto">
            <a:xfrm>
              <a:off x="3103564" y="2497138"/>
              <a:ext cx="28575" cy="63500"/>
            </a:xfrm>
            <a:custGeom>
              <a:avLst/>
              <a:gdLst>
                <a:gd name="T0" fmla="*/ 12 w 18"/>
                <a:gd name="T1" fmla="*/ 0 h 40"/>
                <a:gd name="T2" fmla="*/ 14 w 18"/>
                <a:gd name="T3" fmla="*/ 1 h 40"/>
                <a:gd name="T4" fmla="*/ 14 w 18"/>
                <a:gd name="T5" fmla="*/ 1 h 40"/>
                <a:gd name="T6" fmla="*/ 14 w 18"/>
                <a:gd name="T7" fmla="*/ 3 h 40"/>
                <a:gd name="T8" fmla="*/ 14 w 18"/>
                <a:gd name="T9" fmla="*/ 12 h 40"/>
                <a:gd name="T10" fmla="*/ 16 w 18"/>
                <a:gd name="T11" fmla="*/ 15 h 40"/>
                <a:gd name="T12" fmla="*/ 18 w 18"/>
                <a:gd name="T13" fmla="*/ 19 h 40"/>
                <a:gd name="T14" fmla="*/ 18 w 18"/>
                <a:gd name="T15" fmla="*/ 22 h 40"/>
                <a:gd name="T16" fmla="*/ 18 w 18"/>
                <a:gd name="T17" fmla="*/ 26 h 40"/>
                <a:gd name="T18" fmla="*/ 18 w 18"/>
                <a:gd name="T19" fmla="*/ 29 h 40"/>
                <a:gd name="T20" fmla="*/ 16 w 18"/>
                <a:gd name="T21" fmla="*/ 33 h 40"/>
                <a:gd name="T22" fmla="*/ 16 w 18"/>
                <a:gd name="T23" fmla="*/ 35 h 40"/>
                <a:gd name="T24" fmla="*/ 16 w 18"/>
                <a:gd name="T25" fmla="*/ 38 h 40"/>
                <a:gd name="T26" fmla="*/ 14 w 18"/>
                <a:gd name="T27" fmla="*/ 40 h 40"/>
                <a:gd name="T28" fmla="*/ 12 w 18"/>
                <a:gd name="T29" fmla="*/ 40 h 40"/>
                <a:gd name="T30" fmla="*/ 11 w 18"/>
                <a:gd name="T31" fmla="*/ 40 h 40"/>
                <a:gd name="T32" fmla="*/ 9 w 18"/>
                <a:gd name="T33" fmla="*/ 38 h 40"/>
                <a:gd name="T34" fmla="*/ 7 w 18"/>
                <a:gd name="T35" fmla="*/ 36 h 40"/>
                <a:gd name="T36" fmla="*/ 5 w 18"/>
                <a:gd name="T37" fmla="*/ 35 h 40"/>
                <a:gd name="T38" fmla="*/ 5 w 18"/>
                <a:gd name="T39" fmla="*/ 35 h 40"/>
                <a:gd name="T40" fmla="*/ 7 w 18"/>
                <a:gd name="T41" fmla="*/ 33 h 40"/>
                <a:gd name="T42" fmla="*/ 7 w 18"/>
                <a:gd name="T43" fmla="*/ 33 h 40"/>
                <a:gd name="T44" fmla="*/ 7 w 18"/>
                <a:gd name="T45" fmla="*/ 33 h 40"/>
                <a:gd name="T46" fmla="*/ 5 w 18"/>
                <a:gd name="T47" fmla="*/ 33 h 40"/>
                <a:gd name="T48" fmla="*/ 4 w 18"/>
                <a:gd name="T49" fmla="*/ 33 h 40"/>
                <a:gd name="T50" fmla="*/ 2 w 18"/>
                <a:gd name="T51" fmla="*/ 33 h 40"/>
                <a:gd name="T52" fmla="*/ 2 w 18"/>
                <a:gd name="T53" fmla="*/ 29 h 40"/>
                <a:gd name="T54" fmla="*/ 2 w 18"/>
                <a:gd name="T55" fmla="*/ 22 h 40"/>
                <a:gd name="T56" fmla="*/ 0 w 18"/>
                <a:gd name="T57" fmla="*/ 22 h 40"/>
                <a:gd name="T58" fmla="*/ 0 w 18"/>
                <a:gd name="T59" fmla="*/ 21 h 40"/>
                <a:gd name="T60" fmla="*/ 0 w 18"/>
                <a:gd name="T61" fmla="*/ 19 h 40"/>
                <a:gd name="T62" fmla="*/ 0 w 18"/>
                <a:gd name="T63" fmla="*/ 17 h 40"/>
                <a:gd name="T64" fmla="*/ 0 w 18"/>
                <a:gd name="T65" fmla="*/ 15 h 40"/>
                <a:gd name="T66" fmla="*/ 2 w 18"/>
                <a:gd name="T67" fmla="*/ 14 h 40"/>
                <a:gd name="T68" fmla="*/ 2 w 18"/>
                <a:gd name="T69" fmla="*/ 12 h 40"/>
                <a:gd name="T70" fmla="*/ 4 w 18"/>
                <a:gd name="T71" fmla="*/ 10 h 40"/>
                <a:gd name="T72" fmla="*/ 7 w 18"/>
                <a:gd name="T73" fmla="*/ 8 h 40"/>
                <a:gd name="T74" fmla="*/ 9 w 18"/>
                <a:gd name="T75" fmla="*/ 8 h 40"/>
                <a:gd name="T76" fmla="*/ 11 w 18"/>
                <a:gd name="T77" fmla="*/ 8 h 40"/>
                <a:gd name="T78" fmla="*/ 11 w 18"/>
                <a:gd name="T79" fmla="*/ 5 h 40"/>
                <a:gd name="T80" fmla="*/ 12 w 18"/>
                <a:gd name="T81" fmla="*/ 3 h 40"/>
                <a:gd name="T82" fmla="*/ 12 w 18"/>
                <a:gd name="T8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40">
                  <a:moveTo>
                    <a:pt x="12" y="0"/>
                  </a:moveTo>
                  <a:lnTo>
                    <a:pt x="14" y="1"/>
                  </a:lnTo>
                  <a:lnTo>
                    <a:pt x="14" y="1"/>
                  </a:lnTo>
                  <a:lnTo>
                    <a:pt x="14" y="3"/>
                  </a:lnTo>
                  <a:lnTo>
                    <a:pt x="14" y="12"/>
                  </a:lnTo>
                  <a:lnTo>
                    <a:pt x="16" y="15"/>
                  </a:lnTo>
                  <a:lnTo>
                    <a:pt x="18" y="19"/>
                  </a:lnTo>
                  <a:lnTo>
                    <a:pt x="18" y="22"/>
                  </a:lnTo>
                  <a:lnTo>
                    <a:pt x="18" y="26"/>
                  </a:lnTo>
                  <a:lnTo>
                    <a:pt x="18" y="29"/>
                  </a:lnTo>
                  <a:lnTo>
                    <a:pt x="16" y="33"/>
                  </a:lnTo>
                  <a:lnTo>
                    <a:pt x="16" y="35"/>
                  </a:lnTo>
                  <a:lnTo>
                    <a:pt x="16" y="38"/>
                  </a:lnTo>
                  <a:lnTo>
                    <a:pt x="14" y="40"/>
                  </a:lnTo>
                  <a:lnTo>
                    <a:pt x="12" y="40"/>
                  </a:lnTo>
                  <a:lnTo>
                    <a:pt x="11" y="40"/>
                  </a:lnTo>
                  <a:lnTo>
                    <a:pt x="9" y="38"/>
                  </a:lnTo>
                  <a:lnTo>
                    <a:pt x="7" y="36"/>
                  </a:lnTo>
                  <a:lnTo>
                    <a:pt x="5" y="35"/>
                  </a:lnTo>
                  <a:lnTo>
                    <a:pt x="5" y="35"/>
                  </a:lnTo>
                  <a:lnTo>
                    <a:pt x="7" y="33"/>
                  </a:lnTo>
                  <a:lnTo>
                    <a:pt x="7" y="33"/>
                  </a:lnTo>
                  <a:lnTo>
                    <a:pt x="7" y="33"/>
                  </a:lnTo>
                  <a:lnTo>
                    <a:pt x="5" y="33"/>
                  </a:lnTo>
                  <a:lnTo>
                    <a:pt x="4" y="33"/>
                  </a:lnTo>
                  <a:lnTo>
                    <a:pt x="2" y="33"/>
                  </a:lnTo>
                  <a:lnTo>
                    <a:pt x="2" y="29"/>
                  </a:lnTo>
                  <a:lnTo>
                    <a:pt x="2" y="22"/>
                  </a:lnTo>
                  <a:lnTo>
                    <a:pt x="0" y="22"/>
                  </a:lnTo>
                  <a:lnTo>
                    <a:pt x="0" y="21"/>
                  </a:lnTo>
                  <a:lnTo>
                    <a:pt x="0" y="19"/>
                  </a:lnTo>
                  <a:lnTo>
                    <a:pt x="0" y="17"/>
                  </a:lnTo>
                  <a:lnTo>
                    <a:pt x="0" y="15"/>
                  </a:lnTo>
                  <a:lnTo>
                    <a:pt x="2" y="14"/>
                  </a:lnTo>
                  <a:lnTo>
                    <a:pt x="2" y="12"/>
                  </a:lnTo>
                  <a:lnTo>
                    <a:pt x="4" y="10"/>
                  </a:lnTo>
                  <a:lnTo>
                    <a:pt x="7" y="8"/>
                  </a:lnTo>
                  <a:lnTo>
                    <a:pt x="9" y="8"/>
                  </a:lnTo>
                  <a:lnTo>
                    <a:pt x="11" y="8"/>
                  </a:lnTo>
                  <a:lnTo>
                    <a:pt x="11" y="5"/>
                  </a:lnTo>
                  <a:lnTo>
                    <a:pt x="12" y="3"/>
                  </a:lnTo>
                  <a:lnTo>
                    <a:pt x="12"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 name="Ellipse 91">
            <a:extLst>
              <a:ext uri="{FF2B5EF4-FFF2-40B4-BE49-F238E27FC236}">
                <a16:creationId xmlns:a16="http://schemas.microsoft.com/office/drawing/2014/main" id="{C5F68010-9979-42AB-81DB-7F0FDA1C5CCA}"/>
              </a:ext>
            </a:extLst>
          </p:cNvPr>
          <p:cNvSpPr/>
          <p:nvPr/>
        </p:nvSpPr>
        <p:spPr>
          <a:xfrm>
            <a:off x="10717516" y="5431425"/>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94" name="Ellipse 93">
            <a:extLst>
              <a:ext uri="{FF2B5EF4-FFF2-40B4-BE49-F238E27FC236}">
                <a16:creationId xmlns:a16="http://schemas.microsoft.com/office/drawing/2014/main" id="{DBFE96E9-44AB-435E-BEB1-303B47051095}"/>
              </a:ext>
            </a:extLst>
          </p:cNvPr>
          <p:cNvSpPr/>
          <p:nvPr/>
        </p:nvSpPr>
        <p:spPr>
          <a:xfrm>
            <a:off x="7575828" y="411490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pic>
        <p:nvPicPr>
          <p:cNvPr id="52" name="Grafik 51">
            <a:extLst>
              <a:ext uri="{FF2B5EF4-FFF2-40B4-BE49-F238E27FC236}">
                <a16:creationId xmlns:a16="http://schemas.microsoft.com/office/drawing/2014/main" id="{176B0C46-77E3-46BC-9FA6-9D4CD0BCFBA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9055" y="654619"/>
            <a:ext cx="385718" cy="540000"/>
          </a:xfrm>
          <a:prstGeom prst="rect">
            <a:avLst/>
          </a:prstGeom>
        </p:spPr>
      </p:pic>
      <p:sp>
        <p:nvSpPr>
          <p:cNvPr id="4" name="Foliennummernplatzhalter 3">
            <a:extLst>
              <a:ext uri="{FF2B5EF4-FFF2-40B4-BE49-F238E27FC236}">
                <a16:creationId xmlns:a16="http://schemas.microsoft.com/office/drawing/2014/main" id="{C67054C6-9096-4878-BEC0-BD188CEC80D4}"/>
              </a:ext>
            </a:extLst>
          </p:cNvPr>
          <p:cNvSpPr>
            <a:spLocks noGrp="1"/>
          </p:cNvSpPr>
          <p:nvPr>
            <p:ph type="sldNum" sz="quarter" idx="4"/>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224590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14707218"/>
              </p:ext>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53%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52%</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22%</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20%</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44%</a:t>
                      </a:r>
                      <a:r>
                        <a:rPr lang="en-US" sz="1200" b="0" noProof="0" dirty="0"/>
                        <a:t> (average 41%) </a:t>
                      </a:r>
                      <a:r>
                        <a:rPr lang="en-US" sz="1200" b="1" noProof="1"/>
                        <a:t>Eternal life </a:t>
                      </a:r>
                      <a:r>
                        <a:rPr lang="en-US" sz="1200" noProof="1"/>
                        <a:t>sounds like hocus pocus, </a:t>
                      </a:r>
                      <a:r>
                        <a:rPr lang="en-US" sz="1200" b="1" noProof="1"/>
                        <a:t>33%</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46%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42%</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87%</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71%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49%</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21%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91%</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6%</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40%</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33%</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39%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67%</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87%</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61%</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20%</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48%</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52" name="Ellipse 51">
            <a:extLst>
              <a:ext uri="{FF2B5EF4-FFF2-40B4-BE49-F238E27FC236}">
                <a16:creationId xmlns:a16="http://schemas.microsoft.com/office/drawing/2014/main" id="{B38E255A-5C0D-4408-9977-83F70758C2D4}"/>
              </a:ext>
            </a:extLst>
          </p:cNvPr>
          <p:cNvSpPr/>
          <p:nvPr/>
        </p:nvSpPr>
        <p:spPr>
          <a:xfrm>
            <a:off x="10703879" y="1618772"/>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8</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7</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de-DE" sz="1200" dirty="0">
                <a:solidFill>
                  <a:schemeClr val="bg1"/>
                </a:solidFill>
              </a:rPr>
              <a:t>12</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77" name="Ellipse 76">
            <a:extLst>
              <a:ext uri="{FF2B5EF4-FFF2-40B4-BE49-F238E27FC236}">
                <a16:creationId xmlns:a16="http://schemas.microsoft.com/office/drawing/2014/main" id="{4DEE7417-37A2-4FDA-AB26-11E9F826742F}"/>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78" name="Titel 3">
            <a:extLst>
              <a:ext uri="{FF2B5EF4-FFF2-40B4-BE49-F238E27FC236}">
                <a16:creationId xmlns:a16="http://schemas.microsoft.com/office/drawing/2014/main" id="{164F019A-D9F1-4407-8853-901D56E5ABA9}"/>
              </a:ext>
            </a:extLst>
          </p:cNvPr>
          <p:cNvSpPr>
            <a:spLocks noGrp="1"/>
          </p:cNvSpPr>
          <p:nvPr>
            <p:ph type="title"/>
          </p:nvPr>
        </p:nvSpPr>
        <p:spPr>
          <a:xfrm>
            <a:off x="542544" y="893116"/>
            <a:ext cx="631791" cy="705933"/>
          </a:xfrm>
        </p:spPr>
        <p:txBody>
          <a:bodyPr/>
          <a:lstStyle/>
          <a:p>
            <a:r>
              <a:rPr lang="en-US" dirty="0"/>
              <a:t>FRA</a:t>
            </a:r>
          </a:p>
        </p:txBody>
      </p:sp>
      <p:grpSp>
        <p:nvGrpSpPr>
          <p:cNvPr id="79" name="Gruppieren 78">
            <a:extLst>
              <a:ext uri="{FF2B5EF4-FFF2-40B4-BE49-F238E27FC236}">
                <a16:creationId xmlns:a16="http://schemas.microsoft.com/office/drawing/2014/main" id="{921F0B52-12EA-4797-A274-BBD511BD3C0B}"/>
              </a:ext>
            </a:extLst>
          </p:cNvPr>
          <p:cNvGrpSpPr>
            <a:grpSpLocks noChangeAspect="1"/>
          </p:cNvGrpSpPr>
          <p:nvPr/>
        </p:nvGrpSpPr>
        <p:grpSpPr>
          <a:xfrm>
            <a:off x="981785" y="621189"/>
            <a:ext cx="789009" cy="744469"/>
            <a:chOff x="2738439" y="2189163"/>
            <a:chExt cx="393700" cy="371475"/>
          </a:xfrm>
          <a:noFill/>
        </p:grpSpPr>
        <p:sp>
          <p:nvSpPr>
            <p:cNvPr id="80" name="Freeform 3511">
              <a:extLst>
                <a:ext uri="{FF2B5EF4-FFF2-40B4-BE49-F238E27FC236}">
                  <a16:creationId xmlns:a16="http://schemas.microsoft.com/office/drawing/2014/main" id="{BD529770-05CA-4644-BFF8-F056D6F0FDF2}"/>
                </a:ext>
              </a:extLst>
            </p:cNvPr>
            <p:cNvSpPr>
              <a:spLocks/>
            </p:cNvSpPr>
            <p:nvPr/>
          </p:nvSpPr>
          <p:spPr bwMode="auto">
            <a:xfrm>
              <a:off x="2738439" y="2189163"/>
              <a:ext cx="334963" cy="341313"/>
            </a:xfrm>
            <a:custGeom>
              <a:avLst/>
              <a:gdLst>
                <a:gd name="T0" fmla="*/ 120 w 211"/>
                <a:gd name="T1" fmla="*/ 5 h 215"/>
                <a:gd name="T2" fmla="*/ 129 w 211"/>
                <a:gd name="T3" fmla="*/ 9 h 215"/>
                <a:gd name="T4" fmla="*/ 138 w 211"/>
                <a:gd name="T5" fmla="*/ 12 h 215"/>
                <a:gd name="T6" fmla="*/ 141 w 211"/>
                <a:gd name="T7" fmla="*/ 17 h 215"/>
                <a:gd name="T8" fmla="*/ 145 w 211"/>
                <a:gd name="T9" fmla="*/ 24 h 215"/>
                <a:gd name="T10" fmla="*/ 155 w 211"/>
                <a:gd name="T11" fmla="*/ 24 h 215"/>
                <a:gd name="T12" fmla="*/ 157 w 211"/>
                <a:gd name="T13" fmla="*/ 30 h 215"/>
                <a:gd name="T14" fmla="*/ 166 w 211"/>
                <a:gd name="T15" fmla="*/ 35 h 215"/>
                <a:gd name="T16" fmla="*/ 185 w 211"/>
                <a:gd name="T17" fmla="*/ 38 h 215"/>
                <a:gd name="T18" fmla="*/ 208 w 211"/>
                <a:gd name="T19" fmla="*/ 47 h 215"/>
                <a:gd name="T20" fmla="*/ 206 w 211"/>
                <a:gd name="T21" fmla="*/ 68 h 215"/>
                <a:gd name="T22" fmla="*/ 201 w 211"/>
                <a:gd name="T23" fmla="*/ 87 h 215"/>
                <a:gd name="T24" fmla="*/ 190 w 211"/>
                <a:gd name="T25" fmla="*/ 96 h 215"/>
                <a:gd name="T26" fmla="*/ 183 w 211"/>
                <a:gd name="T27" fmla="*/ 105 h 215"/>
                <a:gd name="T28" fmla="*/ 181 w 211"/>
                <a:gd name="T29" fmla="*/ 119 h 215"/>
                <a:gd name="T30" fmla="*/ 187 w 211"/>
                <a:gd name="T31" fmla="*/ 113 h 215"/>
                <a:gd name="T32" fmla="*/ 192 w 211"/>
                <a:gd name="T33" fmla="*/ 119 h 215"/>
                <a:gd name="T34" fmla="*/ 192 w 211"/>
                <a:gd name="T35" fmla="*/ 129 h 215"/>
                <a:gd name="T36" fmla="*/ 199 w 211"/>
                <a:gd name="T37" fmla="*/ 138 h 215"/>
                <a:gd name="T38" fmla="*/ 190 w 211"/>
                <a:gd name="T39" fmla="*/ 145 h 215"/>
                <a:gd name="T40" fmla="*/ 197 w 211"/>
                <a:gd name="T41" fmla="*/ 152 h 215"/>
                <a:gd name="T42" fmla="*/ 197 w 211"/>
                <a:gd name="T43" fmla="*/ 164 h 215"/>
                <a:gd name="T44" fmla="*/ 211 w 211"/>
                <a:gd name="T45" fmla="*/ 169 h 215"/>
                <a:gd name="T46" fmla="*/ 201 w 211"/>
                <a:gd name="T47" fmla="*/ 181 h 215"/>
                <a:gd name="T48" fmla="*/ 195 w 211"/>
                <a:gd name="T49" fmla="*/ 188 h 215"/>
                <a:gd name="T50" fmla="*/ 181 w 211"/>
                <a:gd name="T51" fmla="*/ 195 h 215"/>
                <a:gd name="T52" fmla="*/ 169 w 211"/>
                <a:gd name="T53" fmla="*/ 190 h 215"/>
                <a:gd name="T54" fmla="*/ 153 w 211"/>
                <a:gd name="T55" fmla="*/ 188 h 215"/>
                <a:gd name="T56" fmla="*/ 139 w 211"/>
                <a:gd name="T57" fmla="*/ 188 h 215"/>
                <a:gd name="T58" fmla="*/ 131 w 211"/>
                <a:gd name="T59" fmla="*/ 194 h 215"/>
                <a:gd name="T60" fmla="*/ 126 w 211"/>
                <a:gd name="T61" fmla="*/ 213 h 215"/>
                <a:gd name="T62" fmla="*/ 112 w 211"/>
                <a:gd name="T63" fmla="*/ 215 h 215"/>
                <a:gd name="T64" fmla="*/ 106 w 211"/>
                <a:gd name="T65" fmla="*/ 211 h 215"/>
                <a:gd name="T66" fmla="*/ 99 w 211"/>
                <a:gd name="T67" fmla="*/ 208 h 215"/>
                <a:gd name="T68" fmla="*/ 89 w 211"/>
                <a:gd name="T69" fmla="*/ 204 h 215"/>
                <a:gd name="T70" fmla="*/ 80 w 211"/>
                <a:gd name="T71" fmla="*/ 208 h 215"/>
                <a:gd name="T72" fmla="*/ 66 w 211"/>
                <a:gd name="T73" fmla="*/ 204 h 215"/>
                <a:gd name="T74" fmla="*/ 49 w 211"/>
                <a:gd name="T75" fmla="*/ 194 h 215"/>
                <a:gd name="T76" fmla="*/ 52 w 211"/>
                <a:gd name="T77" fmla="*/ 152 h 215"/>
                <a:gd name="T78" fmla="*/ 54 w 211"/>
                <a:gd name="T79" fmla="*/ 126 h 215"/>
                <a:gd name="T80" fmla="*/ 51 w 211"/>
                <a:gd name="T81" fmla="*/ 113 h 215"/>
                <a:gd name="T82" fmla="*/ 40 w 211"/>
                <a:gd name="T83" fmla="*/ 96 h 215"/>
                <a:gd name="T84" fmla="*/ 37 w 211"/>
                <a:gd name="T85" fmla="*/ 91 h 215"/>
                <a:gd name="T86" fmla="*/ 33 w 211"/>
                <a:gd name="T87" fmla="*/ 84 h 215"/>
                <a:gd name="T88" fmla="*/ 14 w 211"/>
                <a:gd name="T89" fmla="*/ 77 h 215"/>
                <a:gd name="T90" fmla="*/ 5 w 211"/>
                <a:gd name="T91" fmla="*/ 75 h 215"/>
                <a:gd name="T92" fmla="*/ 2 w 211"/>
                <a:gd name="T93" fmla="*/ 70 h 215"/>
                <a:gd name="T94" fmla="*/ 5 w 211"/>
                <a:gd name="T95" fmla="*/ 64 h 215"/>
                <a:gd name="T96" fmla="*/ 0 w 211"/>
                <a:gd name="T97" fmla="*/ 61 h 215"/>
                <a:gd name="T98" fmla="*/ 12 w 211"/>
                <a:gd name="T99" fmla="*/ 54 h 215"/>
                <a:gd name="T100" fmla="*/ 26 w 211"/>
                <a:gd name="T101" fmla="*/ 51 h 215"/>
                <a:gd name="T102" fmla="*/ 33 w 211"/>
                <a:gd name="T103" fmla="*/ 59 h 215"/>
                <a:gd name="T104" fmla="*/ 44 w 211"/>
                <a:gd name="T105" fmla="*/ 58 h 215"/>
                <a:gd name="T106" fmla="*/ 52 w 211"/>
                <a:gd name="T107" fmla="*/ 54 h 215"/>
                <a:gd name="T108" fmla="*/ 49 w 211"/>
                <a:gd name="T109" fmla="*/ 33 h 215"/>
                <a:gd name="T110" fmla="*/ 56 w 211"/>
                <a:gd name="T111" fmla="*/ 31 h 215"/>
                <a:gd name="T112" fmla="*/ 59 w 211"/>
                <a:gd name="T113" fmla="*/ 40 h 215"/>
                <a:gd name="T114" fmla="*/ 71 w 211"/>
                <a:gd name="T115" fmla="*/ 42 h 215"/>
                <a:gd name="T116" fmla="*/ 80 w 211"/>
                <a:gd name="T117" fmla="*/ 35 h 215"/>
                <a:gd name="T118" fmla="*/ 101 w 211"/>
                <a:gd name="T119" fmla="*/ 23 h 215"/>
                <a:gd name="T120" fmla="*/ 105 w 211"/>
                <a:gd name="T121" fmla="*/ 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 h="215">
                  <a:moveTo>
                    <a:pt x="115" y="0"/>
                  </a:moveTo>
                  <a:lnTo>
                    <a:pt x="117" y="0"/>
                  </a:lnTo>
                  <a:lnTo>
                    <a:pt x="120" y="0"/>
                  </a:lnTo>
                  <a:lnTo>
                    <a:pt x="120" y="3"/>
                  </a:lnTo>
                  <a:lnTo>
                    <a:pt x="120" y="3"/>
                  </a:lnTo>
                  <a:lnTo>
                    <a:pt x="120" y="5"/>
                  </a:lnTo>
                  <a:lnTo>
                    <a:pt x="122" y="5"/>
                  </a:lnTo>
                  <a:lnTo>
                    <a:pt x="122" y="5"/>
                  </a:lnTo>
                  <a:lnTo>
                    <a:pt x="124" y="5"/>
                  </a:lnTo>
                  <a:lnTo>
                    <a:pt x="126" y="5"/>
                  </a:lnTo>
                  <a:lnTo>
                    <a:pt x="127" y="7"/>
                  </a:lnTo>
                  <a:lnTo>
                    <a:pt x="129" y="9"/>
                  </a:lnTo>
                  <a:lnTo>
                    <a:pt x="129" y="10"/>
                  </a:lnTo>
                  <a:lnTo>
                    <a:pt x="131" y="10"/>
                  </a:lnTo>
                  <a:lnTo>
                    <a:pt x="133" y="12"/>
                  </a:lnTo>
                  <a:lnTo>
                    <a:pt x="134" y="12"/>
                  </a:lnTo>
                  <a:lnTo>
                    <a:pt x="136" y="12"/>
                  </a:lnTo>
                  <a:lnTo>
                    <a:pt x="138" y="12"/>
                  </a:lnTo>
                  <a:lnTo>
                    <a:pt x="138" y="14"/>
                  </a:lnTo>
                  <a:lnTo>
                    <a:pt x="138" y="16"/>
                  </a:lnTo>
                  <a:lnTo>
                    <a:pt x="138" y="16"/>
                  </a:lnTo>
                  <a:lnTo>
                    <a:pt x="138" y="17"/>
                  </a:lnTo>
                  <a:lnTo>
                    <a:pt x="139" y="17"/>
                  </a:lnTo>
                  <a:lnTo>
                    <a:pt x="141" y="17"/>
                  </a:lnTo>
                  <a:lnTo>
                    <a:pt x="143" y="17"/>
                  </a:lnTo>
                  <a:lnTo>
                    <a:pt x="143" y="17"/>
                  </a:lnTo>
                  <a:lnTo>
                    <a:pt x="145" y="17"/>
                  </a:lnTo>
                  <a:lnTo>
                    <a:pt x="145" y="19"/>
                  </a:lnTo>
                  <a:lnTo>
                    <a:pt x="145" y="21"/>
                  </a:lnTo>
                  <a:lnTo>
                    <a:pt x="145" y="24"/>
                  </a:lnTo>
                  <a:lnTo>
                    <a:pt x="145" y="24"/>
                  </a:lnTo>
                  <a:lnTo>
                    <a:pt x="146" y="26"/>
                  </a:lnTo>
                  <a:lnTo>
                    <a:pt x="148" y="26"/>
                  </a:lnTo>
                  <a:lnTo>
                    <a:pt x="152" y="26"/>
                  </a:lnTo>
                  <a:lnTo>
                    <a:pt x="153" y="24"/>
                  </a:lnTo>
                  <a:lnTo>
                    <a:pt x="155" y="24"/>
                  </a:lnTo>
                  <a:lnTo>
                    <a:pt x="157" y="23"/>
                  </a:lnTo>
                  <a:lnTo>
                    <a:pt x="157" y="23"/>
                  </a:lnTo>
                  <a:lnTo>
                    <a:pt x="157" y="26"/>
                  </a:lnTo>
                  <a:lnTo>
                    <a:pt x="157" y="28"/>
                  </a:lnTo>
                  <a:lnTo>
                    <a:pt x="157" y="30"/>
                  </a:lnTo>
                  <a:lnTo>
                    <a:pt x="157" y="30"/>
                  </a:lnTo>
                  <a:lnTo>
                    <a:pt x="159" y="31"/>
                  </a:lnTo>
                  <a:lnTo>
                    <a:pt x="162" y="31"/>
                  </a:lnTo>
                  <a:lnTo>
                    <a:pt x="164" y="31"/>
                  </a:lnTo>
                  <a:lnTo>
                    <a:pt x="164" y="33"/>
                  </a:lnTo>
                  <a:lnTo>
                    <a:pt x="166" y="33"/>
                  </a:lnTo>
                  <a:lnTo>
                    <a:pt x="166" y="35"/>
                  </a:lnTo>
                  <a:lnTo>
                    <a:pt x="167" y="35"/>
                  </a:lnTo>
                  <a:lnTo>
                    <a:pt x="171" y="37"/>
                  </a:lnTo>
                  <a:lnTo>
                    <a:pt x="176" y="37"/>
                  </a:lnTo>
                  <a:lnTo>
                    <a:pt x="181" y="38"/>
                  </a:lnTo>
                  <a:lnTo>
                    <a:pt x="183" y="38"/>
                  </a:lnTo>
                  <a:lnTo>
                    <a:pt x="185" y="38"/>
                  </a:lnTo>
                  <a:lnTo>
                    <a:pt x="187" y="42"/>
                  </a:lnTo>
                  <a:lnTo>
                    <a:pt x="187" y="44"/>
                  </a:lnTo>
                  <a:lnTo>
                    <a:pt x="190" y="44"/>
                  </a:lnTo>
                  <a:lnTo>
                    <a:pt x="195" y="45"/>
                  </a:lnTo>
                  <a:lnTo>
                    <a:pt x="202" y="47"/>
                  </a:lnTo>
                  <a:lnTo>
                    <a:pt x="208" y="47"/>
                  </a:lnTo>
                  <a:lnTo>
                    <a:pt x="211" y="49"/>
                  </a:lnTo>
                  <a:lnTo>
                    <a:pt x="209" y="52"/>
                  </a:lnTo>
                  <a:lnTo>
                    <a:pt x="208" y="56"/>
                  </a:lnTo>
                  <a:lnTo>
                    <a:pt x="206" y="61"/>
                  </a:lnTo>
                  <a:lnTo>
                    <a:pt x="206" y="64"/>
                  </a:lnTo>
                  <a:lnTo>
                    <a:pt x="206" y="68"/>
                  </a:lnTo>
                  <a:lnTo>
                    <a:pt x="204" y="71"/>
                  </a:lnTo>
                  <a:lnTo>
                    <a:pt x="204" y="75"/>
                  </a:lnTo>
                  <a:lnTo>
                    <a:pt x="204" y="78"/>
                  </a:lnTo>
                  <a:lnTo>
                    <a:pt x="204" y="82"/>
                  </a:lnTo>
                  <a:lnTo>
                    <a:pt x="202" y="85"/>
                  </a:lnTo>
                  <a:lnTo>
                    <a:pt x="201" y="87"/>
                  </a:lnTo>
                  <a:lnTo>
                    <a:pt x="197" y="87"/>
                  </a:lnTo>
                  <a:lnTo>
                    <a:pt x="195" y="85"/>
                  </a:lnTo>
                  <a:lnTo>
                    <a:pt x="194" y="87"/>
                  </a:lnTo>
                  <a:lnTo>
                    <a:pt x="194" y="89"/>
                  </a:lnTo>
                  <a:lnTo>
                    <a:pt x="192" y="91"/>
                  </a:lnTo>
                  <a:lnTo>
                    <a:pt x="190" y="96"/>
                  </a:lnTo>
                  <a:lnTo>
                    <a:pt x="188" y="98"/>
                  </a:lnTo>
                  <a:lnTo>
                    <a:pt x="187" y="99"/>
                  </a:lnTo>
                  <a:lnTo>
                    <a:pt x="187" y="99"/>
                  </a:lnTo>
                  <a:lnTo>
                    <a:pt x="185" y="99"/>
                  </a:lnTo>
                  <a:lnTo>
                    <a:pt x="185" y="101"/>
                  </a:lnTo>
                  <a:lnTo>
                    <a:pt x="183" y="105"/>
                  </a:lnTo>
                  <a:lnTo>
                    <a:pt x="181" y="108"/>
                  </a:lnTo>
                  <a:lnTo>
                    <a:pt x="180" y="112"/>
                  </a:lnTo>
                  <a:lnTo>
                    <a:pt x="180" y="113"/>
                  </a:lnTo>
                  <a:lnTo>
                    <a:pt x="180" y="117"/>
                  </a:lnTo>
                  <a:lnTo>
                    <a:pt x="180" y="119"/>
                  </a:lnTo>
                  <a:lnTo>
                    <a:pt x="181" y="119"/>
                  </a:lnTo>
                  <a:lnTo>
                    <a:pt x="181" y="119"/>
                  </a:lnTo>
                  <a:lnTo>
                    <a:pt x="181" y="119"/>
                  </a:lnTo>
                  <a:lnTo>
                    <a:pt x="183" y="117"/>
                  </a:lnTo>
                  <a:lnTo>
                    <a:pt x="183" y="117"/>
                  </a:lnTo>
                  <a:lnTo>
                    <a:pt x="185" y="113"/>
                  </a:lnTo>
                  <a:lnTo>
                    <a:pt x="187" y="113"/>
                  </a:lnTo>
                  <a:lnTo>
                    <a:pt x="188" y="113"/>
                  </a:lnTo>
                  <a:lnTo>
                    <a:pt x="190" y="112"/>
                  </a:lnTo>
                  <a:lnTo>
                    <a:pt x="190" y="113"/>
                  </a:lnTo>
                  <a:lnTo>
                    <a:pt x="190" y="113"/>
                  </a:lnTo>
                  <a:lnTo>
                    <a:pt x="190" y="115"/>
                  </a:lnTo>
                  <a:lnTo>
                    <a:pt x="192" y="119"/>
                  </a:lnTo>
                  <a:lnTo>
                    <a:pt x="195" y="122"/>
                  </a:lnTo>
                  <a:lnTo>
                    <a:pt x="195" y="124"/>
                  </a:lnTo>
                  <a:lnTo>
                    <a:pt x="195" y="124"/>
                  </a:lnTo>
                  <a:lnTo>
                    <a:pt x="195" y="126"/>
                  </a:lnTo>
                  <a:lnTo>
                    <a:pt x="194" y="127"/>
                  </a:lnTo>
                  <a:lnTo>
                    <a:pt x="192" y="129"/>
                  </a:lnTo>
                  <a:lnTo>
                    <a:pt x="194" y="131"/>
                  </a:lnTo>
                  <a:lnTo>
                    <a:pt x="194" y="131"/>
                  </a:lnTo>
                  <a:lnTo>
                    <a:pt x="197" y="136"/>
                  </a:lnTo>
                  <a:lnTo>
                    <a:pt x="197" y="138"/>
                  </a:lnTo>
                  <a:lnTo>
                    <a:pt x="199" y="138"/>
                  </a:lnTo>
                  <a:lnTo>
                    <a:pt x="199" y="138"/>
                  </a:lnTo>
                  <a:lnTo>
                    <a:pt x="199" y="141"/>
                  </a:lnTo>
                  <a:lnTo>
                    <a:pt x="197" y="143"/>
                  </a:lnTo>
                  <a:lnTo>
                    <a:pt x="195" y="143"/>
                  </a:lnTo>
                  <a:lnTo>
                    <a:pt x="192" y="143"/>
                  </a:lnTo>
                  <a:lnTo>
                    <a:pt x="190" y="143"/>
                  </a:lnTo>
                  <a:lnTo>
                    <a:pt x="190" y="145"/>
                  </a:lnTo>
                  <a:lnTo>
                    <a:pt x="192" y="147"/>
                  </a:lnTo>
                  <a:lnTo>
                    <a:pt x="192" y="148"/>
                  </a:lnTo>
                  <a:lnTo>
                    <a:pt x="194" y="150"/>
                  </a:lnTo>
                  <a:lnTo>
                    <a:pt x="195" y="150"/>
                  </a:lnTo>
                  <a:lnTo>
                    <a:pt x="197" y="152"/>
                  </a:lnTo>
                  <a:lnTo>
                    <a:pt x="197" y="152"/>
                  </a:lnTo>
                  <a:lnTo>
                    <a:pt x="197" y="154"/>
                  </a:lnTo>
                  <a:lnTo>
                    <a:pt x="197" y="157"/>
                  </a:lnTo>
                  <a:lnTo>
                    <a:pt x="197" y="159"/>
                  </a:lnTo>
                  <a:lnTo>
                    <a:pt x="195" y="160"/>
                  </a:lnTo>
                  <a:lnTo>
                    <a:pt x="195" y="162"/>
                  </a:lnTo>
                  <a:lnTo>
                    <a:pt x="197" y="164"/>
                  </a:lnTo>
                  <a:lnTo>
                    <a:pt x="199" y="166"/>
                  </a:lnTo>
                  <a:lnTo>
                    <a:pt x="199" y="166"/>
                  </a:lnTo>
                  <a:lnTo>
                    <a:pt x="201" y="167"/>
                  </a:lnTo>
                  <a:lnTo>
                    <a:pt x="202" y="167"/>
                  </a:lnTo>
                  <a:lnTo>
                    <a:pt x="206" y="169"/>
                  </a:lnTo>
                  <a:lnTo>
                    <a:pt x="211" y="169"/>
                  </a:lnTo>
                  <a:lnTo>
                    <a:pt x="209" y="173"/>
                  </a:lnTo>
                  <a:lnTo>
                    <a:pt x="208" y="174"/>
                  </a:lnTo>
                  <a:lnTo>
                    <a:pt x="206" y="176"/>
                  </a:lnTo>
                  <a:lnTo>
                    <a:pt x="204" y="178"/>
                  </a:lnTo>
                  <a:lnTo>
                    <a:pt x="202" y="180"/>
                  </a:lnTo>
                  <a:lnTo>
                    <a:pt x="201" y="181"/>
                  </a:lnTo>
                  <a:lnTo>
                    <a:pt x="199" y="183"/>
                  </a:lnTo>
                  <a:lnTo>
                    <a:pt x="197" y="183"/>
                  </a:lnTo>
                  <a:lnTo>
                    <a:pt x="197" y="185"/>
                  </a:lnTo>
                  <a:lnTo>
                    <a:pt x="197" y="185"/>
                  </a:lnTo>
                  <a:lnTo>
                    <a:pt x="197" y="187"/>
                  </a:lnTo>
                  <a:lnTo>
                    <a:pt x="195" y="188"/>
                  </a:lnTo>
                  <a:lnTo>
                    <a:pt x="195" y="190"/>
                  </a:lnTo>
                  <a:lnTo>
                    <a:pt x="192" y="192"/>
                  </a:lnTo>
                  <a:lnTo>
                    <a:pt x="188" y="194"/>
                  </a:lnTo>
                  <a:lnTo>
                    <a:pt x="185" y="194"/>
                  </a:lnTo>
                  <a:lnTo>
                    <a:pt x="183" y="195"/>
                  </a:lnTo>
                  <a:lnTo>
                    <a:pt x="181" y="195"/>
                  </a:lnTo>
                  <a:lnTo>
                    <a:pt x="180" y="195"/>
                  </a:lnTo>
                  <a:lnTo>
                    <a:pt x="176" y="194"/>
                  </a:lnTo>
                  <a:lnTo>
                    <a:pt x="174" y="194"/>
                  </a:lnTo>
                  <a:lnTo>
                    <a:pt x="173" y="192"/>
                  </a:lnTo>
                  <a:lnTo>
                    <a:pt x="171" y="192"/>
                  </a:lnTo>
                  <a:lnTo>
                    <a:pt x="169" y="190"/>
                  </a:lnTo>
                  <a:lnTo>
                    <a:pt x="167" y="188"/>
                  </a:lnTo>
                  <a:lnTo>
                    <a:pt x="166" y="190"/>
                  </a:lnTo>
                  <a:lnTo>
                    <a:pt x="160" y="190"/>
                  </a:lnTo>
                  <a:lnTo>
                    <a:pt x="159" y="190"/>
                  </a:lnTo>
                  <a:lnTo>
                    <a:pt x="155" y="188"/>
                  </a:lnTo>
                  <a:lnTo>
                    <a:pt x="153" y="188"/>
                  </a:lnTo>
                  <a:lnTo>
                    <a:pt x="153" y="187"/>
                  </a:lnTo>
                  <a:lnTo>
                    <a:pt x="148" y="187"/>
                  </a:lnTo>
                  <a:lnTo>
                    <a:pt x="146" y="185"/>
                  </a:lnTo>
                  <a:lnTo>
                    <a:pt x="143" y="187"/>
                  </a:lnTo>
                  <a:lnTo>
                    <a:pt x="141" y="187"/>
                  </a:lnTo>
                  <a:lnTo>
                    <a:pt x="139" y="188"/>
                  </a:lnTo>
                  <a:lnTo>
                    <a:pt x="138" y="190"/>
                  </a:lnTo>
                  <a:lnTo>
                    <a:pt x="138" y="192"/>
                  </a:lnTo>
                  <a:lnTo>
                    <a:pt x="136" y="194"/>
                  </a:lnTo>
                  <a:lnTo>
                    <a:pt x="134" y="194"/>
                  </a:lnTo>
                  <a:lnTo>
                    <a:pt x="133" y="194"/>
                  </a:lnTo>
                  <a:lnTo>
                    <a:pt x="131" y="194"/>
                  </a:lnTo>
                  <a:lnTo>
                    <a:pt x="129" y="195"/>
                  </a:lnTo>
                  <a:lnTo>
                    <a:pt x="129" y="199"/>
                  </a:lnTo>
                  <a:lnTo>
                    <a:pt x="129" y="202"/>
                  </a:lnTo>
                  <a:lnTo>
                    <a:pt x="129" y="209"/>
                  </a:lnTo>
                  <a:lnTo>
                    <a:pt x="127" y="211"/>
                  </a:lnTo>
                  <a:lnTo>
                    <a:pt x="126" y="213"/>
                  </a:lnTo>
                  <a:lnTo>
                    <a:pt x="124" y="215"/>
                  </a:lnTo>
                  <a:lnTo>
                    <a:pt x="120" y="215"/>
                  </a:lnTo>
                  <a:lnTo>
                    <a:pt x="117" y="215"/>
                  </a:lnTo>
                  <a:lnTo>
                    <a:pt x="117" y="213"/>
                  </a:lnTo>
                  <a:lnTo>
                    <a:pt x="115" y="213"/>
                  </a:lnTo>
                  <a:lnTo>
                    <a:pt x="112" y="215"/>
                  </a:lnTo>
                  <a:lnTo>
                    <a:pt x="112" y="215"/>
                  </a:lnTo>
                  <a:lnTo>
                    <a:pt x="110" y="215"/>
                  </a:lnTo>
                  <a:lnTo>
                    <a:pt x="110" y="215"/>
                  </a:lnTo>
                  <a:lnTo>
                    <a:pt x="108" y="213"/>
                  </a:lnTo>
                  <a:lnTo>
                    <a:pt x="106" y="213"/>
                  </a:lnTo>
                  <a:lnTo>
                    <a:pt x="106" y="211"/>
                  </a:lnTo>
                  <a:lnTo>
                    <a:pt x="105" y="211"/>
                  </a:lnTo>
                  <a:lnTo>
                    <a:pt x="105" y="209"/>
                  </a:lnTo>
                  <a:lnTo>
                    <a:pt x="103" y="209"/>
                  </a:lnTo>
                  <a:lnTo>
                    <a:pt x="101" y="208"/>
                  </a:lnTo>
                  <a:lnTo>
                    <a:pt x="101" y="208"/>
                  </a:lnTo>
                  <a:lnTo>
                    <a:pt x="99" y="208"/>
                  </a:lnTo>
                  <a:lnTo>
                    <a:pt x="99" y="206"/>
                  </a:lnTo>
                  <a:lnTo>
                    <a:pt x="99" y="206"/>
                  </a:lnTo>
                  <a:lnTo>
                    <a:pt x="98" y="206"/>
                  </a:lnTo>
                  <a:lnTo>
                    <a:pt x="96" y="206"/>
                  </a:lnTo>
                  <a:lnTo>
                    <a:pt x="92" y="206"/>
                  </a:lnTo>
                  <a:lnTo>
                    <a:pt x="89" y="204"/>
                  </a:lnTo>
                  <a:lnTo>
                    <a:pt x="87" y="204"/>
                  </a:lnTo>
                  <a:lnTo>
                    <a:pt x="85" y="204"/>
                  </a:lnTo>
                  <a:lnTo>
                    <a:pt x="84" y="204"/>
                  </a:lnTo>
                  <a:lnTo>
                    <a:pt x="84" y="206"/>
                  </a:lnTo>
                  <a:lnTo>
                    <a:pt x="82" y="208"/>
                  </a:lnTo>
                  <a:lnTo>
                    <a:pt x="80" y="208"/>
                  </a:lnTo>
                  <a:lnTo>
                    <a:pt x="78" y="208"/>
                  </a:lnTo>
                  <a:lnTo>
                    <a:pt x="75" y="206"/>
                  </a:lnTo>
                  <a:lnTo>
                    <a:pt x="71" y="206"/>
                  </a:lnTo>
                  <a:lnTo>
                    <a:pt x="70" y="206"/>
                  </a:lnTo>
                  <a:lnTo>
                    <a:pt x="68" y="204"/>
                  </a:lnTo>
                  <a:lnTo>
                    <a:pt x="66" y="204"/>
                  </a:lnTo>
                  <a:lnTo>
                    <a:pt x="64" y="202"/>
                  </a:lnTo>
                  <a:lnTo>
                    <a:pt x="63" y="202"/>
                  </a:lnTo>
                  <a:lnTo>
                    <a:pt x="61" y="201"/>
                  </a:lnTo>
                  <a:lnTo>
                    <a:pt x="56" y="197"/>
                  </a:lnTo>
                  <a:lnTo>
                    <a:pt x="51" y="194"/>
                  </a:lnTo>
                  <a:lnTo>
                    <a:pt x="49" y="194"/>
                  </a:lnTo>
                  <a:lnTo>
                    <a:pt x="47" y="192"/>
                  </a:lnTo>
                  <a:lnTo>
                    <a:pt x="45" y="190"/>
                  </a:lnTo>
                  <a:lnTo>
                    <a:pt x="45" y="190"/>
                  </a:lnTo>
                  <a:lnTo>
                    <a:pt x="44" y="190"/>
                  </a:lnTo>
                  <a:lnTo>
                    <a:pt x="52" y="157"/>
                  </a:lnTo>
                  <a:lnTo>
                    <a:pt x="52" y="152"/>
                  </a:lnTo>
                  <a:lnTo>
                    <a:pt x="52" y="145"/>
                  </a:lnTo>
                  <a:lnTo>
                    <a:pt x="54" y="140"/>
                  </a:lnTo>
                  <a:lnTo>
                    <a:pt x="54" y="136"/>
                  </a:lnTo>
                  <a:lnTo>
                    <a:pt x="54" y="133"/>
                  </a:lnTo>
                  <a:lnTo>
                    <a:pt x="54" y="129"/>
                  </a:lnTo>
                  <a:lnTo>
                    <a:pt x="54" y="126"/>
                  </a:lnTo>
                  <a:lnTo>
                    <a:pt x="56" y="122"/>
                  </a:lnTo>
                  <a:lnTo>
                    <a:pt x="56" y="119"/>
                  </a:lnTo>
                  <a:lnTo>
                    <a:pt x="56" y="117"/>
                  </a:lnTo>
                  <a:lnTo>
                    <a:pt x="54" y="117"/>
                  </a:lnTo>
                  <a:lnTo>
                    <a:pt x="52" y="115"/>
                  </a:lnTo>
                  <a:lnTo>
                    <a:pt x="51" y="113"/>
                  </a:lnTo>
                  <a:lnTo>
                    <a:pt x="47" y="112"/>
                  </a:lnTo>
                  <a:lnTo>
                    <a:pt x="45" y="110"/>
                  </a:lnTo>
                  <a:lnTo>
                    <a:pt x="44" y="106"/>
                  </a:lnTo>
                  <a:lnTo>
                    <a:pt x="40" y="101"/>
                  </a:lnTo>
                  <a:lnTo>
                    <a:pt x="40" y="99"/>
                  </a:lnTo>
                  <a:lnTo>
                    <a:pt x="40" y="96"/>
                  </a:lnTo>
                  <a:lnTo>
                    <a:pt x="40" y="94"/>
                  </a:lnTo>
                  <a:lnTo>
                    <a:pt x="40" y="92"/>
                  </a:lnTo>
                  <a:lnTo>
                    <a:pt x="38" y="91"/>
                  </a:lnTo>
                  <a:lnTo>
                    <a:pt x="38" y="91"/>
                  </a:lnTo>
                  <a:lnTo>
                    <a:pt x="38" y="91"/>
                  </a:lnTo>
                  <a:lnTo>
                    <a:pt x="37" y="91"/>
                  </a:lnTo>
                  <a:lnTo>
                    <a:pt x="37" y="91"/>
                  </a:lnTo>
                  <a:lnTo>
                    <a:pt x="37" y="91"/>
                  </a:lnTo>
                  <a:lnTo>
                    <a:pt x="35" y="89"/>
                  </a:lnTo>
                  <a:lnTo>
                    <a:pt x="35" y="89"/>
                  </a:lnTo>
                  <a:lnTo>
                    <a:pt x="35" y="87"/>
                  </a:lnTo>
                  <a:lnTo>
                    <a:pt x="33" y="84"/>
                  </a:lnTo>
                  <a:lnTo>
                    <a:pt x="30" y="84"/>
                  </a:lnTo>
                  <a:lnTo>
                    <a:pt x="26" y="82"/>
                  </a:lnTo>
                  <a:lnTo>
                    <a:pt x="23" y="80"/>
                  </a:lnTo>
                  <a:lnTo>
                    <a:pt x="19" y="77"/>
                  </a:lnTo>
                  <a:lnTo>
                    <a:pt x="14" y="75"/>
                  </a:lnTo>
                  <a:lnTo>
                    <a:pt x="14" y="77"/>
                  </a:lnTo>
                  <a:lnTo>
                    <a:pt x="12" y="75"/>
                  </a:lnTo>
                  <a:lnTo>
                    <a:pt x="10" y="75"/>
                  </a:lnTo>
                  <a:lnTo>
                    <a:pt x="10" y="73"/>
                  </a:lnTo>
                  <a:lnTo>
                    <a:pt x="9" y="73"/>
                  </a:lnTo>
                  <a:lnTo>
                    <a:pt x="7" y="75"/>
                  </a:lnTo>
                  <a:lnTo>
                    <a:pt x="5" y="75"/>
                  </a:lnTo>
                  <a:lnTo>
                    <a:pt x="3" y="75"/>
                  </a:lnTo>
                  <a:lnTo>
                    <a:pt x="3" y="73"/>
                  </a:lnTo>
                  <a:lnTo>
                    <a:pt x="3" y="73"/>
                  </a:lnTo>
                  <a:lnTo>
                    <a:pt x="3" y="71"/>
                  </a:lnTo>
                  <a:lnTo>
                    <a:pt x="2" y="71"/>
                  </a:lnTo>
                  <a:lnTo>
                    <a:pt x="2" y="70"/>
                  </a:lnTo>
                  <a:lnTo>
                    <a:pt x="2" y="70"/>
                  </a:lnTo>
                  <a:lnTo>
                    <a:pt x="3" y="68"/>
                  </a:lnTo>
                  <a:lnTo>
                    <a:pt x="5" y="68"/>
                  </a:lnTo>
                  <a:lnTo>
                    <a:pt x="7" y="66"/>
                  </a:lnTo>
                  <a:lnTo>
                    <a:pt x="5" y="64"/>
                  </a:lnTo>
                  <a:lnTo>
                    <a:pt x="5" y="64"/>
                  </a:lnTo>
                  <a:lnTo>
                    <a:pt x="5" y="63"/>
                  </a:lnTo>
                  <a:lnTo>
                    <a:pt x="5" y="63"/>
                  </a:lnTo>
                  <a:lnTo>
                    <a:pt x="5" y="63"/>
                  </a:lnTo>
                  <a:lnTo>
                    <a:pt x="3" y="63"/>
                  </a:lnTo>
                  <a:lnTo>
                    <a:pt x="2" y="63"/>
                  </a:lnTo>
                  <a:lnTo>
                    <a:pt x="0" y="61"/>
                  </a:lnTo>
                  <a:lnTo>
                    <a:pt x="0" y="58"/>
                  </a:lnTo>
                  <a:lnTo>
                    <a:pt x="2" y="56"/>
                  </a:lnTo>
                  <a:lnTo>
                    <a:pt x="3" y="54"/>
                  </a:lnTo>
                  <a:lnTo>
                    <a:pt x="5" y="54"/>
                  </a:lnTo>
                  <a:lnTo>
                    <a:pt x="9" y="54"/>
                  </a:lnTo>
                  <a:lnTo>
                    <a:pt x="12" y="54"/>
                  </a:lnTo>
                  <a:lnTo>
                    <a:pt x="14" y="54"/>
                  </a:lnTo>
                  <a:lnTo>
                    <a:pt x="17" y="54"/>
                  </a:lnTo>
                  <a:lnTo>
                    <a:pt x="19" y="52"/>
                  </a:lnTo>
                  <a:lnTo>
                    <a:pt x="21" y="51"/>
                  </a:lnTo>
                  <a:lnTo>
                    <a:pt x="23" y="51"/>
                  </a:lnTo>
                  <a:lnTo>
                    <a:pt x="26" y="51"/>
                  </a:lnTo>
                  <a:lnTo>
                    <a:pt x="28" y="52"/>
                  </a:lnTo>
                  <a:lnTo>
                    <a:pt x="28" y="54"/>
                  </a:lnTo>
                  <a:lnTo>
                    <a:pt x="28" y="56"/>
                  </a:lnTo>
                  <a:lnTo>
                    <a:pt x="30" y="58"/>
                  </a:lnTo>
                  <a:lnTo>
                    <a:pt x="31" y="59"/>
                  </a:lnTo>
                  <a:lnTo>
                    <a:pt x="33" y="59"/>
                  </a:lnTo>
                  <a:lnTo>
                    <a:pt x="35" y="59"/>
                  </a:lnTo>
                  <a:lnTo>
                    <a:pt x="37" y="58"/>
                  </a:lnTo>
                  <a:lnTo>
                    <a:pt x="38" y="58"/>
                  </a:lnTo>
                  <a:lnTo>
                    <a:pt x="40" y="56"/>
                  </a:lnTo>
                  <a:lnTo>
                    <a:pt x="42" y="56"/>
                  </a:lnTo>
                  <a:lnTo>
                    <a:pt x="44" y="58"/>
                  </a:lnTo>
                  <a:lnTo>
                    <a:pt x="45" y="58"/>
                  </a:lnTo>
                  <a:lnTo>
                    <a:pt x="49" y="58"/>
                  </a:lnTo>
                  <a:lnTo>
                    <a:pt x="51" y="58"/>
                  </a:lnTo>
                  <a:lnTo>
                    <a:pt x="52" y="56"/>
                  </a:lnTo>
                  <a:lnTo>
                    <a:pt x="52" y="56"/>
                  </a:lnTo>
                  <a:lnTo>
                    <a:pt x="52" y="54"/>
                  </a:lnTo>
                  <a:lnTo>
                    <a:pt x="52" y="52"/>
                  </a:lnTo>
                  <a:lnTo>
                    <a:pt x="52" y="49"/>
                  </a:lnTo>
                  <a:lnTo>
                    <a:pt x="52" y="47"/>
                  </a:lnTo>
                  <a:lnTo>
                    <a:pt x="51" y="44"/>
                  </a:lnTo>
                  <a:lnTo>
                    <a:pt x="49" y="38"/>
                  </a:lnTo>
                  <a:lnTo>
                    <a:pt x="49" y="33"/>
                  </a:lnTo>
                  <a:lnTo>
                    <a:pt x="49" y="31"/>
                  </a:lnTo>
                  <a:lnTo>
                    <a:pt x="49" y="31"/>
                  </a:lnTo>
                  <a:lnTo>
                    <a:pt x="51" y="31"/>
                  </a:lnTo>
                  <a:lnTo>
                    <a:pt x="52" y="31"/>
                  </a:lnTo>
                  <a:lnTo>
                    <a:pt x="54" y="31"/>
                  </a:lnTo>
                  <a:lnTo>
                    <a:pt x="56" y="31"/>
                  </a:lnTo>
                  <a:lnTo>
                    <a:pt x="57" y="31"/>
                  </a:lnTo>
                  <a:lnTo>
                    <a:pt x="59" y="33"/>
                  </a:lnTo>
                  <a:lnTo>
                    <a:pt x="59" y="35"/>
                  </a:lnTo>
                  <a:lnTo>
                    <a:pt x="59" y="37"/>
                  </a:lnTo>
                  <a:lnTo>
                    <a:pt x="59" y="38"/>
                  </a:lnTo>
                  <a:lnTo>
                    <a:pt x="59" y="40"/>
                  </a:lnTo>
                  <a:lnTo>
                    <a:pt x="61" y="40"/>
                  </a:lnTo>
                  <a:lnTo>
                    <a:pt x="64" y="40"/>
                  </a:lnTo>
                  <a:lnTo>
                    <a:pt x="66" y="40"/>
                  </a:lnTo>
                  <a:lnTo>
                    <a:pt x="68" y="40"/>
                  </a:lnTo>
                  <a:lnTo>
                    <a:pt x="70" y="42"/>
                  </a:lnTo>
                  <a:lnTo>
                    <a:pt x="71" y="42"/>
                  </a:lnTo>
                  <a:lnTo>
                    <a:pt x="73" y="42"/>
                  </a:lnTo>
                  <a:lnTo>
                    <a:pt x="78" y="42"/>
                  </a:lnTo>
                  <a:lnTo>
                    <a:pt x="80" y="42"/>
                  </a:lnTo>
                  <a:lnTo>
                    <a:pt x="80" y="40"/>
                  </a:lnTo>
                  <a:lnTo>
                    <a:pt x="80" y="38"/>
                  </a:lnTo>
                  <a:lnTo>
                    <a:pt x="80" y="35"/>
                  </a:lnTo>
                  <a:lnTo>
                    <a:pt x="80" y="33"/>
                  </a:lnTo>
                  <a:lnTo>
                    <a:pt x="82" y="33"/>
                  </a:lnTo>
                  <a:lnTo>
                    <a:pt x="85" y="31"/>
                  </a:lnTo>
                  <a:lnTo>
                    <a:pt x="91" y="30"/>
                  </a:lnTo>
                  <a:lnTo>
                    <a:pt x="96" y="26"/>
                  </a:lnTo>
                  <a:lnTo>
                    <a:pt x="101" y="23"/>
                  </a:lnTo>
                  <a:lnTo>
                    <a:pt x="103" y="23"/>
                  </a:lnTo>
                  <a:lnTo>
                    <a:pt x="103" y="19"/>
                  </a:lnTo>
                  <a:lnTo>
                    <a:pt x="103" y="17"/>
                  </a:lnTo>
                  <a:lnTo>
                    <a:pt x="105" y="14"/>
                  </a:lnTo>
                  <a:lnTo>
                    <a:pt x="105" y="9"/>
                  </a:lnTo>
                  <a:lnTo>
                    <a:pt x="105" y="5"/>
                  </a:lnTo>
                  <a:lnTo>
                    <a:pt x="108" y="2"/>
                  </a:lnTo>
                  <a:lnTo>
                    <a:pt x="112" y="0"/>
                  </a:lnTo>
                  <a:lnTo>
                    <a:pt x="115"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3512">
              <a:extLst>
                <a:ext uri="{FF2B5EF4-FFF2-40B4-BE49-F238E27FC236}">
                  <a16:creationId xmlns:a16="http://schemas.microsoft.com/office/drawing/2014/main" id="{44778A27-124B-4538-A55B-E47AEB94B4E7}"/>
                </a:ext>
              </a:extLst>
            </p:cNvPr>
            <p:cNvSpPr>
              <a:spLocks/>
            </p:cNvSpPr>
            <p:nvPr/>
          </p:nvSpPr>
          <p:spPr bwMode="auto">
            <a:xfrm>
              <a:off x="3103564" y="2497138"/>
              <a:ext cx="28575" cy="63500"/>
            </a:xfrm>
            <a:custGeom>
              <a:avLst/>
              <a:gdLst>
                <a:gd name="T0" fmla="*/ 12 w 18"/>
                <a:gd name="T1" fmla="*/ 0 h 40"/>
                <a:gd name="T2" fmla="*/ 14 w 18"/>
                <a:gd name="T3" fmla="*/ 1 h 40"/>
                <a:gd name="T4" fmla="*/ 14 w 18"/>
                <a:gd name="T5" fmla="*/ 1 h 40"/>
                <a:gd name="T6" fmla="*/ 14 w 18"/>
                <a:gd name="T7" fmla="*/ 3 h 40"/>
                <a:gd name="T8" fmla="*/ 14 w 18"/>
                <a:gd name="T9" fmla="*/ 12 h 40"/>
                <a:gd name="T10" fmla="*/ 16 w 18"/>
                <a:gd name="T11" fmla="*/ 15 h 40"/>
                <a:gd name="T12" fmla="*/ 18 w 18"/>
                <a:gd name="T13" fmla="*/ 19 h 40"/>
                <a:gd name="T14" fmla="*/ 18 w 18"/>
                <a:gd name="T15" fmla="*/ 22 h 40"/>
                <a:gd name="T16" fmla="*/ 18 w 18"/>
                <a:gd name="T17" fmla="*/ 26 h 40"/>
                <a:gd name="T18" fmla="*/ 18 w 18"/>
                <a:gd name="T19" fmla="*/ 29 h 40"/>
                <a:gd name="T20" fmla="*/ 16 w 18"/>
                <a:gd name="T21" fmla="*/ 33 h 40"/>
                <a:gd name="T22" fmla="*/ 16 w 18"/>
                <a:gd name="T23" fmla="*/ 35 h 40"/>
                <a:gd name="T24" fmla="*/ 16 w 18"/>
                <a:gd name="T25" fmla="*/ 38 h 40"/>
                <a:gd name="T26" fmla="*/ 14 w 18"/>
                <a:gd name="T27" fmla="*/ 40 h 40"/>
                <a:gd name="T28" fmla="*/ 12 w 18"/>
                <a:gd name="T29" fmla="*/ 40 h 40"/>
                <a:gd name="T30" fmla="*/ 11 w 18"/>
                <a:gd name="T31" fmla="*/ 40 h 40"/>
                <a:gd name="T32" fmla="*/ 9 w 18"/>
                <a:gd name="T33" fmla="*/ 38 h 40"/>
                <a:gd name="T34" fmla="*/ 7 w 18"/>
                <a:gd name="T35" fmla="*/ 36 h 40"/>
                <a:gd name="T36" fmla="*/ 5 w 18"/>
                <a:gd name="T37" fmla="*/ 35 h 40"/>
                <a:gd name="T38" fmla="*/ 5 w 18"/>
                <a:gd name="T39" fmla="*/ 35 h 40"/>
                <a:gd name="T40" fmla="*/ 7 w 18"/>
                <a:gd name="T41" fmla="*/ 33 h 40"/>
                <a:gd name="T42" fmla="*/ 7 w 18"/>
                <a:gd name="T43" fmla="*/ 33 h 40"/>
                <a:gd name="T44" fmla="*/ 7 w 18"/>
                <a:gd name="T45" fmla="*/ 33 h 40"/>
                <a:gd name="T46" fmla="*/ 5 w 18"/>
                <a:gd name="T47" fmla="*/ 33 h 40"/>
                <a:gd name="T48" fmla="*/ 4 w 18"/>
                <a:gd name="T49" fmla="*/ 33 h 40"/>
                <a:gd name="T50" fmla="*/ 2 w 18"/>
                <a:gd name="T51" fmla="*/ 33 h 40"/>
                <a:gd name="T52" fmla="*/ 2 w 18"/>
                <a:gd name="T53" fmla="*/ 29 h 40"/>
                <a:gd name="T54" fmla="*/ 2 w 18"/>
                <a:gd name="T55" fmla="*/ 22 h 40"/>
                <a:gd name="T56" fmla="*/ 0 w 18"/>
                <a:gd name="T57" fmla="*/ 22 h 40"/>
                <a:gd name="T58" fmla="*/ 0 w 18"/>
                <a:gd name="T59" fmla="*/ 21 h 40"/>
                <a:gd name="T60" fmla="*/ 0 w 18"/>
                <a:gd name="T61" fmla="*/ 19 h 40"/>
                <a:gd name="T62" fmla="*/ 0 w 18"/>
                <a:gd name="T63" fmla="*/ 17 h 40"/>
                <a:gd name="T64" fmla="*/ 0 w 18"/>
                <a:gd name="T65" fmla="*/ 15 h 40"/>
                <a:gd name="T66" fmla="*/ 2 w 18"/>
                <a:gd name="T67" fmla="*/ 14 h 40"/>
                <a:gd name="T68" fmla="*/ 2 w 18"/>
                <a:gd name="T69" fmla="*/ 12 h 40"/>
                <a:gd name="T70" fmla="*/ 4 w 18"/>
                <a:gd name="T71" fmla="*/ 10 h 40"/>
                <a:gd name="T72" fmla="*/ 7 w 18"/>
                <a:gd name="T73" fmla="*/ 8 h 40"/>
                <a:gd name="T74" fmla="*/ 9 w 18"/>
                <a:gd name="T75" fmla="*/ 8 h 40"/>
                <a:gd name="T76" fmla="*/ 11 w 18"/>
                <a:gd name="T77" fmla="*/ 8 h 40"/>
                <a:gd name="T78" fmla="*/ 11 w 18"/>
                <a:gd name="T79" fmla="*/ 5 h 40"/>
                <a:gd name="T80" fmla="*/ 12 w 18"/>
                <a:gd name="T81" fmla="*/ 3 h 40"/>
                <a:gd name="T82" fmla="*/ 12 w 18"/>
                <a:gd name="T8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40">
                  <a:moveTo>
                    <a:pt x="12" y="0"/>
                  </a:moveTo>
                  <a:lnTo>
                    <a:pt x="14" y="1"/>
                  </a:lnTo>
                  <a:lnTo>
                    <a:pt x="14" y="1"/>
                  </a:lnTo>
                  <a:lnTo>
                    <a:pt x="14" y="3"/>
                  </a:lnTo>
                  <a:lnTo>
                    <a:pt x="14" y="12"/>
                  </a:lnTo>
                  <a:lnTo>
                    <a:pt x="16" y="15"/>
                  </a:lnTo>
                  <a:lnTo>
                    <a:pt x="18" y="19"/>
                  </a:lnTo>
                  <a:lnTo>
                    <a:pt x="18" y="22"/>
                  </a:lnTo>
                  <a:lnTo>
                    <a:pt x="18" y="26"/>
                  </a:lnTo>
                  <a:lnTo>
                    <a:pt x="18" y="29"/>
                  </a:lnTo>
                  <a:lnTo>
                    <a:pt x="16" y="33"/>
                  </a:lnTo>
                  <a:lnTo>
                    <a:pt x="16" y="35"/>
                  </a:lnTo>
                  <a:lnTo>
                    <a:pt x="16" y="38"/>
                  </a:lnTo>
                  <a:lnTo>
                    <a:pt x="14" y="40"/>
                  </a:lnTo>
                  <a:lnTo>
                    <a:pt x="12" y="40"/>
                  </a:lnTo>
                  <a:lnTo>
                    <a:pt x="11" y="40"/>
                  </a:lnTo>
                  <a:lnTo>
                    <a:pt x="9" y="38"/>
                  </a:lnTo>
                  <a:lnTo>
                    <a:pt x="7" y="36"/>
                  </a:lnTo>
                  <a:lnTo>
                    <a:pt x="5" y="35"/>
                  </a:lnTo>
                  <a:lnTo>
                    <a:pt x="5" y="35"/>
                  </a:lnTo>
                  <a:lnTo>
                    <a:pt x="7" y="33"/>
                  </a:lnTo>
                  <a:lnTo>
                    <a:pt x="7" y="33"/>
                  </a:lnTo>
                  <a:lnTo>
                    <a:pt x="7" y="33"/>
                  </a:lnTo>
                  <a:lnTo>
                    <a:pt x="5" y="33"/>
                  </a:lnTo>
                  <a:lnTo>
                    <a:pt x="4" y="33"/>
                  </a:lnTo>
                  <a:lnTo>
                    <a:pt x="2" y="33"/>
                  </a:lnTo>
                  <a:lnTo>
                    <a:pt x="2" y="29"/>
                  </a:lnTo>
                  <a:lnTo>
                    <a:pt x="2" y="22"/>
                  </a:lnTo>
                  <a:lnTo>
                    <a:pt x="0" y="22"/>
                  </a:lnTo>
                  <a:lnTo>
                    <a:pt x="0" y="21"/>
                  </a:lnTo>
                  <a:lnTo>
                    <a:pt x="0" y="19"/>
                  </a:lnTo>
                  <a:lnTo>
                    <a:pt x="0" y="17"/>
                  </a:lnTo>
                  <a:lnTo>
                    <a:pt x="0" y="15"/>
                  </a:lnTo>
                  <a:lnTo>
                    <a:pt x="2" y="14"/>
                  </a:lnTo>
                  <a:lnTo>
                    <a:pt x="2" y="12"/>
                  </a:lnTo>
                  <a:lnTo>
                    <a:pt x="4" y="10"/>
                  </a:lnTo>
                  <a:lnTo>
                    <a:pt x="7" y="8"/>
                  </a:lnTo>
                  <a:lnTo>
                    <a:pt x="9" y="8"/>
                  </a:lnTo>
                  <a:lnTo>
                    <a:pt x="11" y="8"/>
                  </a:lnTo>
                  <a:lnTo>
                    <a:pt x="11" y="5"/>
                  </a:lnTo>
                  <a:lnTo>
                    <a:pt x="12" y="3"/>
                  </a:lnTo>
                  <a:lnTo>
                    <a:pt x="12"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3" name="Textfeld 72">
            <a:extLst>
              <a:ext uri="{FF2B5EF4-FFF2-40B4-BE49-F238E27FC236}">
                <a16:creationId xmlns:a16="http://schemas.microsoft.com/office/drawing/2014/main" id="{41F205D2-FDAD-4D09-A4DD-779918C6EE53}"/>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74" name="Textfeld 73">
            <a:extLst>
              <a:ext uri="{FF2B5EF4-FFF2-40B4-BE49-F238E27FC236}">
                <a16:creationId xmlns:a16="http://schemas.microsoft.com/office/drawing/2014/main" id="{20F84D8C-13AA-4DDE-BCC0-D4A1109410F8}"/>
              </a:ext>
            </a:extLst>
          </p:cNvPr>
          <p:cNvSpPr txBox="1"/>
          <p:nvPr/>
        </p:nvSpPr>
        <p:spPr>
          <a:xfrm>
            <a:off x="6925082" y="6257462"/>
            <a:ext cx="697627" cy="230832"/>
          </a:xfrm>
          <a:prstGeom prst="rect">
            <a:avLst/>
          </a:prstGeom>
          <a:noFill/>
        </p:spPr>
        <p:txBody>
          <a:bodyPr wrap="none" rtlCol="0">
            <a:spAutoFit/>
          </a:bodyPr>
          <a:lstStyle/>
          <a:p>
            <a:r>
              <a:rPr lang="en-US" sz="900" dirty="0"/>
              <a:t>47% Male</a:t>
            </a:r>
          </a:p>
        </p:txBody>
      </p:sp>
      <p:sp>
        <p:nvSpPr>
          <p:cNvPr id="75" name="Textfeld 74">
            <a:extLst>
              <a:ext uri="{FF2B5EF4-FFF2-40B4-BE49-F238E27FC236}">
                <a16:creationId xmlns:a16="http://schemas.microsoft.com/office/drawing/2014/main" id="{7F30EE20-DC6E-4F81-874A-E38AF1853BD1}"/>
              </a:ext>
            </a:extLst>
          </p:cNvPr>
          <p:cNvSpPr txBox="1"/>
          <p:nvPr/>
        </p:nvSpPr>
        <p:spPr>
          <a:xfrm>
            <a:off x="6925082" y="6459674"/>
            <a:ext cx="832279" cy="230832"/>
          </a:xfrm>
          <a:prstGeom prst="rect">
            <a:avLst/>
          </a:prstGeom>
          <a:noFill/>
        </p:spPr>
        <p:txBody>
          <a:bodyPr wrap="none" rtlCol="0">
            <a:spAutoFit/>
          </a:bodyPr>
          <a:lstStyle/>
          <a:p>
            <a:r>
              <a:rPr lang="en-US" sz="900" dirty="0"/>
              <a:t>53% Female</a:t>
            </a:r>
          </a:p>
        </p:txBody>
      </p:sp>
      <p:cxnSp>
        <p:nvCxnSpPr>
          <p:cNvPr id="76" name="Gerader Verbinder 75">
            <a:extLst>
              <a:ext uri="{FF2B5EF4-FFF2-40B4-BE49-F238E27FC236}">
                <a16:creationId xmlns:a16="http://schemas.microsoft.com/office/drawing/2014/main" id="{7DAD0A66-3350-498F-BD14-31125EEE72BE}"/>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64D94848-BA22-43DB-82F1-D176467F45F8}"/>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B7631150-4C7D-4271-B414-EB29F153B457}"/>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3036541B-5C97-415E-9AF5-046EC5976E3E}"/>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9" name="Gerader Verbinder 88">
            <a:extLst>
              <a:ext uri="{FF2B5EF4-FFF2-40B4-BE49-F238E27FC236}">
                <a16:creationId xmlns:a16="http://schemas.microsoft.com/office/drawing/2014/main" id="{C4C7B63C-FC29-42B1-8868-B17357879A57}"/>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86C21F7A-3B96-4845-B332-73EA2182D872}"/>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91" name="Textfeld 90">
            <a:extLst>
              <a:ext uri="{FF2B5EF4-FFF2-40B4-BE49-F238E27FC236}">
                <a16:creationId xmlns:a16="http://schemas.microsoft.com/office/drawing/2014/main" id="{6BA50EDD-02F7-4017-85DA-590657B77DB3}"/>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92" name="Group 236">
            <a:extLst>
              <a:ext uri="{FF2B5EF4-FFF2-40B4-BE49-F238E27FC236}">
                <a16:creationId xmlns:a16="http://schemas.microsoft.com/office/drawing/2014/main" id="{EA34020A-811F-493F-BE2E-AFAF1EA1B956}"/>
              </a:ext>
            </a:extLst>
          </p:cNvPr>
          <p:cNvGrpSpPr>
            <a:grpSpLocks noChangeAspect="1"/>
          </p:cNvGrpSpPr>
          <p:nvPr/>
        </p:nvGrpSpPr>
        <p:grpSpPr bwMode="auto">
          <a:xfrm>
            <a:off x="3433739" y="6332243"/>
            <a:ext cx="266344" cy="265587"/>
            <a:chOff x="2616" y="2049"/>
            <a:chExt cx="352" cy="351"/>
          </a:xfrm>
        </p:grpSpPr>
        <p:sp>
          <p:nvSpPr>
            <p:cNvPr id="93" name="Freeform 237">
              <a:extLst>
                <a:ext uri="{FF2B5EF4-FFF2-40B4-BE49-F238E27FC236}">
                  <a16:creationId xmlns:a16="http://schemas.microsoft.com/office/drawing/2014/main" id="{21CDE63F-EB14-462B-8703-8A715077B246}"/>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94" name="Freeform 238">
              <a:extLst>
                <a:ext uri="{FF2B5EF4-FFF2-40B4-BE49-F238E27FC236}">
                  <a16:creationId xmlns:a16="http://schemas.microsoft.com/office/drawing/2014/main" id="{2D76A5B8-5F39-4440-ADAC-7E1B39C91E2B}"/>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a:extLst/>
          </p:spPr>
          <p:txBody>
            <a:bodyPr vert="horz" wrap="square" lIns="91440" tIns="45720" rIns="91440" bIns="45720" numCol="1" anchor="t" anchorCtr="0" compatLnSpc="1">
              <a:prstTxWarp prst="textNoShape">
                <a:avLst/>
              </a:prstTxWarp>
            </a:bodyPr>
            <a:lstStyle/>
            <a:p>
              <a:endParaRPr lang="fr-FR"/>
            </a:p>
          </p:txBody>
        </p:sp>
      </p:grpSp>
      <p:sp>
        <p:nvSpPr>
          <p:cNvPr id="95" name="Textfeld 94">
            <a:extLst>
              <a:ext uri="{FF2B5EF4-FFF2-40B4-BE49-F238E27FC236}">
                <a16:creationId xmlns:a16="http://schemas.microsoft.com/office/drawing/2014/main" id="{304C0470-5E5B-4F50-AFE4-E3CB9D92936C}"/>
              </a:ext>
            </a:extLst>
          </p:cNvPr>
          <p:cNvSpPr txBox="1"/>
          <p:nvPr/>
        </p:nvSpPr>
        <p:spPr>
          <a:xfrm>
            <a:off x="3781712" y="6359261"/>
            <a:ext cx="572593" cy="230832"/>
          </a:xfrm>
          <a:prstGeom prst="rect">
            <a:avLst/>
          </a:prstGeom>
          <a:noFill/>
        </p:spPr>
        <p:txBody>
          <a:bodyPr wrap="none" rtlCol="0">
            <a:spAutoFit/>
          </a:bodyPr>
          <a:lstStyle/>
          <a:p>
            <a:r>
              <a:rPr lang="en-US" sz="900" dirty="0"/>
              <a:t>n=2011</a:t>
            </a:r>
          </a:p>
        </p:txBody>
      </p:sp>
      <p:sp>
        <p:nvSpPr>
          <p:cNvPr id="96" name="Textfeld 95">
            <a:extLst>
              <a:ext uri="{FF2B5EF4-FFF2-40B4-BE49-F238E27FC236}">
                <a16:creationId xmlns:a16="http://schemas.microsoft.com/office/drawing/2014/main" id="{A3E5797B-FFA0-4705-A2A7-89BBC4644C7F}"/>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7" name="Textfeld 96">
            <a:extLst>
              <a:ext uri="{FF2B5EF4-FFF2-40B4-BE49-F238E27FC236}">
                <a16:creationId xmlns:a16="http://schemas.microsoft.com/office/drawing/2014/main" id="{5170FD30-33EA-4171-9988-C510EFB704C5}"/>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86%</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75%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64%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101" name="Ellipse 100">
            <a:extLst>
              <a:ext uri="{FF2B5EF4-FFF2-40B4-BE49-F238E27FC236}">
                <a16:creationId xmlns:a16="http://schemas.microsoft.com/office/drawing/2014/main" id="{647ED42E-A149-455E-B1B1-772894586113}"/>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102" name="Grafik 101">
            <a:extLst>
              <a:ext uri="{FF2B5EF4-FFF2-40B4-BE49-F238E27FC236}">
                <a16:creationId xmlns:a16="http://schemas.microsoft.com/office/drawing/2014/main" id="{E010ED64-16B4-4BE4-BC27-DC6E887626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03" name="Graphic 5">
            <a:extLst>
              <a:ext uri="{FF2B5EF4-FFF2-40B4-BE49-F238E27FC236}">
                <a16:creationId xmlns:a16="http://schemas.microsoft.com/office/drawing/2014/main" id="{7BA415F3-578C-40D5-8947-6E060A430B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04" name="Graphic 11">
            <a:extLst>
              <a:ext uri="{FF2B5EF4-FFF2-40B4-BE49-F238E27FC236}">
                <a16:creationId xmlns:a16="http://schemas.microsoft.com/office/drawing/2014/main" id="{49F70F9A-F04C-4F09-8A6D-8033264362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05" name="Textfeld 104">
            <a:extLst>
              <a:ext uri="{FF2B5EF4-FFF2-40B4-BE49-F238E27FC236}">
                <a16:creationId xmlns:a16="http://schemas.microsoft.com/office/drawing/2014/main" id="{AB8D5E5F-1666-452F-BF4A-8BB125C0200A}"/>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06" name="Ellipse 105">
            <a:extLst>
              <a:ext uri="{FF2B5EF4-FFF2-40B4-BE49-F238E27FC236}">
                <a16:creationId xmlns:a16="http://schemas.microsoft.com/office/drawing/2014/main" id="{BDD3A40C-9974-403F-968F-F4CF1B8D5518}"/>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07" name="Textfeld 106">
            <a:extLst>
              <a:ext uri="{FF2B5EF4-FFF2-40B4-BE49-F238E27FC236}">
                <a16:creationId xmlns:a16="http://schemas.microsoft.com/office/drawing/2014/main" id="{CC91FAC3-B7B3-4A79-B468-1349AA71E9BB}"/>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108" name="Inhaltsplatzhalter 1">
            <a:extLst>
              <a:ext uri="{FF2B5EF4-FFF2-40B4-BE49-F238E27FC236}">
                <a16:creationId xmlns:a16="http://schemas.microsoft.com/office/drawing/2014/main" id="{410CE65D-2DFB-46C9-A9EE-50BE14DE877E}"/>
              </a:ext>
            </a:extLst>
          </p:cNvPr>
          <p:cNvGraphicFramePr>
            <a:graphicFrameLocks/>
          </p:cNvGraphicFramePr>
          <p:nvPr>
            <p:extLst/>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109" name="Textfeld 108">
            <a:extLst>
              <a:ext uri="{FF2B5EF4-FFF2-40B4-BE49-F238E27FC236}">
                <a16:creationId xmlns:a16="http://schemas.microsoft.com/office/drawing/2014/main" id="{5ACC90DD-F94C-40F0-ACDA-78D4945F9FFE}"/>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10" name="Textfeld 109">
            <a:extLst>
              <a:ext uri="{FF2B5EF4-FFF2-40B4-BE49-F238E27FC236}">
                <a16:creationId xmlns:a16="http://schemas.microsoft.com/office/drawing/2014/main" id="{98FAB0A5-027E-49A3-9C3E-FA285333F3E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11" name="Ellipse 110">
            <a:extLst>
              <a:ext uri="{FF2B5EF4-FFF2-40B4-BE49-F238E27FC236}">
                <a16:creationId xmlns:a16="http://schemas.microsoft.com/office/drawing/2014/main" id="{99FDE450-D138-4B92-B2D6-8DA963DA8238}"/>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12" name="Textfeld 111">
            <a:extLst>
              <a:ext uri="{FF2B5EF4-FFF2-40B4-BE49-F238E27FC236}">
                <a16:creationId xmlns:a16="http://schemas.microsoft.com/office/drawing/2014/main" id="{7F453AE4-063D-404E-B588-364FCC01A89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113" name="Ellipse 112">
            <a:extLst>
              <a:ext uri="{FF2B5EF4-FFF2-40B4-BE49-F238E27FC236}">
                <a16:creationId xmlns:a16="http://schemas.microsoft.com/office/drawing/2014/main" id="{B3008478-BAEE-4B3A-8F13-CAA2B5A62BF2}"/>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5</a:t>
            </a:r>
          </a:p>
        </p:txBody>
      </p:sp>
      <p:sp>
        <p:nvSpPr>
          <p:cNvPr id="114" name="Ellipse 113">
            <a:extLst>
              <a:ext uri="{FF2B5EF4-FFF2-40B4-BE49-F238E27FC236}">
                <a16:creationId xmlns:a16="http://schemas.microsoft.com/office/drawing/2014/main" id="{B0B87F95-95CF-42DB-B2D6-374F0EB2AF5C}"/>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142" name="Ellipse 141">
            <a:extLst>
              <a:ext uri="{FF2B5EF4-FFF2-40B4-BE49-F238E27FC236}">
                <a16:creationId xmlns:a16="http://schemas.microsoft.com/office/drawing/2014/main" id="{A82FE231-275C-4BB6-8801-8FA7918C54A7}"/>
              </a:ext>
            </a:extLst>
          </p:cNvPr>
          <p:cNvSpPr/>
          <p:nvPr/>
        </p:nvSpPr>
        <p:spPr>
          <a:xfrm>
            <a:off x="1613178" y="4493134"/>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dirty="0">
                <a:solidFill>
                  <a:srgbClr val="C00000"/>
                </a:solidFill>
              </a:rPr>
              <a:t>10</a:t>
            </a:r>
          </a:p>
        </p:txBody>
      </p:sp>
      <p:sp>
        <p:nvSpPr>
          <p:cNvPr id="4" name="Foliennummernplatzhalter 3">
            <a:extLst>
              <a:ext uri="{FF2B5EF4-FFF2-40B4-BE49-F238E27FC236}">
                <a16:creationId xmlns:a16="http://schemas.microsoft.com/office/drawing/2014/main" id="{C90A7ABA-4E33-425B-BFBF-8FB8A61C6EEE}"/>
              </a:ext>
            </a:extLst>
          </p:cNvPr>
          <p:cNvSpPr>
            <a:spLocks noGrp="1"/>
          </p:cNvSpPr>
          <p:nvPr>
            <p:ph type="sldNum" sz="quarter" idx="4"/>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420940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08"/>
          <a:ext cx="9728637" cy="5676576"/>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88000">
                  <a:extLst>
                    <a:ext uri="{9D8B030D-6E8A-4147-A177-3AD203B41FA5}">
                      <a16:colId xmlns:a16="http://schemas.microsoft.com/office/drawing/2014/main" val="20004"/>
                    </a:ext>
                  </a:extLst>
                </a:gridCol>
              </a:tblGrid>
              <a:tr h="253143">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928190">
                <a:tc rowSpan="2">
                  <a:txBody>
                    <a:bodyPr/>
                    <a:lstStyle/>
                    <a:p>
                      <a:pPr algn="ctr"/>
                      <a:r>
                        <a:rPr lang="en-US" sz="1200" b="1" noProof="0" dirty="0"/>
                        <a:t>11% </a:t>
                      </a:r>
                      <a:r>
                        <a:rPr lang="en-US" sz="1200" b="0" noProof="0" dirty="0"/>
                        <a:t>(average 17%)</a:t>
                      </a:r>
                      <a:r>
                        <a:rPr lang="en-US" sz="1200" b="1" noProof="0" dirty="0"/>
                        <a:t> </a:t>
                      </a:r>
                    </a:p>
                    <a:p>
                      <a:pPr algn="ctr"/>
                      <a:r>
                        <a:rPr lang="en-US" sz="1200" noProof="1"/>
                        <a:t>know that they can get drugs through online or mail order if the prescription is submitted by mail in advance.</a:t>
                      </a:r>
                      <a:endParaRPr lang="en-US" sz="1200" b="1"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200" b="1" noProof="0" dirty="0"/>
                        <a:t>17% </a:t>
                      </a:r>
                      <a:r>
                        <a:rPr lang="en-US" sz="1200" b="0" noProof="0" dirty="0"/>
                        <a:t>(average 21%)</a:t>
                      </a:r>
                    </a:p>
                    <a:p>
                      <a:pPr algn="ctr"/>
                      <a:r>
                        <a:rPr lang="en-US" sz="1200" b="0" noProof="0" dirty="0"/>
                        <a:t>trust </a:t>
                      </a:r>
                      <a:r>
                        <a:rPr lang="en-US" sz="1200" b="1" noProof="0" dirty="0"/>
                        <a:t>mail order pharmacies </a:t>
                      </a:r>
                    </a:p>
                    <a:p>
                      <a:pPr algn="ctr"/>
                      <a:r>
                        <a:rPr lang="en-US" sz="1200" b="0" noProof="0" dirty="0"/>
                        <a:t>and mail order companies </a:t>
                      </a:r>
                    </a:p>
                    <a:p>
                      <a:pPr algn="ctr"/>
                      <a:r>
                        <a:rPr lang="en-US" sz="1200" b="0" noProof="0" dirty="0"/>
                        <a:t>completely, </a:t>
                      </a:r>
                      <a:r>
                        <a:rPr lang="en-US" sz="1200" b="1" noProof="0" dirty="0"/>
                        <a:t>37</a:t>
                      </a:r>
                      <a:r>
                        <a:rPr lang="en-GB" sz="1200" b="1" noProof="0" dirty="0"/>
                        <a:t>% </a:t>
                      </a:r>
                      <a:r>
                        <a:rPr lang="en-GB" sz="1200" b="0" noProof="0" dirty="0"/>
                        <a:t>(average 30%) </a:t>
                      </a:r>
                    </a:p>
                    <a:p>
                      <a:pPr algn="ctr"/>
                      <a:r>
                        <a:rPr lang="en-GB" sz="1200" b="0" noProof="0" dirty="0"/>
                        <a:t>would have more confidence in the shipping of medicine if it were carried out by a stationary pharmacy for having their usual contact person from their local 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84%</a:t>
                      </a:r>
                      <a:r>
                        <a:rPr lang="en-US" sz="1200" dirty="0"/>
                        <a:t> (</a:t>
                      </a:r>
                      <a:r>
                        <a:rPr lang="en-US" sz="1200" b="0" noProof="0" dirty="0"/>
                        <a:t>average</a:t>
                      </a:r>
                      <a:r>
                        <a:rPr lang="en-US" sz="1200" dirty="0"/>
                        <a:t> 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could imagine </a:t>
                      </a:r>
                      <a:r>
                        <a:rPr lang="en-US" sz="1200" b="1" dirty="0"/>
                        <a:t>using an app prescribed by the doctor </a:t>
                      </a:r>
                      <a:r>
                        <a:rPr lang="en-US" sz="1200" dirty="0"/>
                        <a:t>to keep track of treatment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Ranking by country</a:t>
                      </a:r>
                      <a:endParaRPr lang="en-US" sz="120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cs-CZ"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Digitalised Medicine</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928190">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Health data</a:t>
                      </a:r>
                      <a:r>
                        <a:rPr lang="en-US" sz="1200" i="0" dirty="0"/>
                        <a:t>, which should </a:t>
                      </a:r>
                      <a:r>
                        <a:rPr lang="en-US" sz="1200" i="0" kern="1200" dirty="0">
                          <a:solidFill>
                            <a:schemeClr val="dk1"/>
                          </a:solidFill>
                          <a:latin typeface="+mn-lt"/>
                          <a:ea typeface="+mn-ea"/>
                          <a:cs typeface="+mn-cs"/>
                        </a:rPr>
                        <a:t>be digitized, </a:t>
                      </a:r>
                      <a:r>
                        <a:rPr lang="en-US" sz="1200" dirty="0"/>
                        <a:t>e.g. in the form of an app:</a:t>
                      </a:r>
                      <a:endParaRPr lang="en-US" sz="1200" i="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1. An appointment reminder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2. The sick note</a:t>
                      </a:r>
                      <a:r>
                        <a:rPr lang="de-DE" sz="1200" b="0" i="0" kern="1200" noProof="0" dirty="0">
                          <a:solidFill>
                            <a:schemeClr val="tx1"/>
                          </a:solidFill>
                          <a:effectLst/>
                          <a:latin typeface="+mn-lt"/>
                          <a:ea typeface="+mn-ea"/>
                          <a:cs typeface="+mn-cs"/>
                        </a:rPr>
                        <a:t> </a:t>
                      </a:r>
                      <a:endParaRPr lang="en-US" sz="1200" b="0" i="0" kern="1200" noProof="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0" noProof="0" dirty="0"/>
                        <a:t>3. </a:t>
                      </a:r>
                      <a:r>
                        <a:rPr lang="en-US" sz="1200" b="0" i="0" kern="1200" noProof="0" dirty="0">
                          <a:solidFill>
                            <a:schemeClr val="tx1"/>
                          </a:solidFill>
                          <a:effectLst/>
                          <a:latin typeface="+mn-lt"/>
                          <a:ea typeface="+mn-ea"/>
                          <a:cs typeface="+mn-cs"/>
                        </a:rPr>
                        <a:t>The Certificate of Vaccination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96346075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t>74% </a:t>
                      </a:r>
                      <a:r>
                        <a:rPr lang="en-US" sz="1200" b="0" noProof="0" dirty="0"/>
                        <a:t>(average 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Antibiotics are used to combat Bacteria</a:t>
                      </a:r>
                      <a:endParaRPr lang="en-US" sz="1200" b="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noProof="0" dirty="0"/>
                        <a:t>71% </a:t>
                      </a:r>
                      <a:r>
                        <a:rPr lang="en-US" sz="1200" b="0" noProof="0" dirty="0"/>
                        <a:t>(average 66%)</a:t>
                      </a:r>
                    </a:p>
                    <a:p>
                      <a:pPr algn="ctr"/>
                      <a:r>
                        <a:rPr lang="en-US" sz="1200" dirty="0"/>
                        <a:t>are afraid of </a:t>
                      </a:r>
                      <a:r>
                        <a:rPr lang="en-US" sz="1200" b="1" dirty="0"/>
                        <a:t>antibiotic-resistant germs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kumimoji="0" lang="en-US" sz="1200" b="0" i="0" u="none" strike="noStrike" kern="1200" cap="none" spc="0" normalizeH="0" baseline="0" noProof="0" dirty="0">
                          <a:ln>
                            <a:noFill/>
                          </a:ln>
                          <a:solidFill>
                            <a:srgbClr val="333333"/>
                          </a:solidFill>
                          <a:effectLst/>
                          <a:uLnTx/>
                          <a:uFillTx/>
                          <a:latin typeface="+mn-lt"/>
                          <a:ea typeface="+mn-ea"/>
                          <a:cs typeface="+mn-cs"/>
                        </a:rPr>
                        <a:t>Last look at the </a:t>
                      </a:r>
                    </a:p>
                    <a:p>
                      <a:pPr algn="ctr"/>
                      <a:r>
                        <a:rPr kumimoji="0" lang="en-US" sz="1200" b="1" i="0" u="none" strike="noStrike" kern="1200" cap="none" spc="0" normalizeH="0" baseline="0" noProof="0" dirty="0">
                          <a:ln>
                            <a:noFill/>
                          </a:ln>
                          <a:solidFill>
                            <a:srgbClr val="333333"/>
                          </a:solidFill>
                          <a:effectLst/>
                          <a:uLnTx/>
                          <a:uFillTx/>
                          <a:latin typeface="+mn-lt"/>
                          <a:ea typeface="+mn-ea"/>
                          <a:cs typeface="+mn-cs"/>
                        </a:rPr>
                        <a:t>Certificate of Vaccination</a:t>
                      </a:r>
                      <a:r>
                        <a:rPr kumimoji="0" lang="en-US" sz="1200" b="0" i="0" u="none" strike="noStrike" kern="1200" cap="none" spc="0" normalizeH="0" baseline="0" noProof="0" dirty="0">
                          <a:ln>
                            <a:noFill/>
                          </a:ln>
                          <a:solidFill>
                            <a:srgbClr val="333333"/>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7%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10%)</a:t>
                      </a:r>
                      <a:r>
                        <a:rPr kumimoji="0" lang="en-US" sz="1200" b="1" i="0" u="none" strike="noStrike" kern="1200" cap="none" spc="0" normalizeH="0" baseline="0" noProof="0" dirty="0">
                          <a:ln>
                            <a:noFill/>
                          </a:ln>
                          <a:solidFill>
                            <a:srgbClr val="333333"/>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Fairly recently, I check it at least once per quarter.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mn-lt"/>
                          <a:ea typeface="+mn-ea"/>
                          <a:cs typeface="+mn-cs"/>
                        </a:rPr>
                        <a:t>43% </a:t>
                      </a:r>
                      <a:r>
                        <a:rPr kumimoji="0" lang="en-US" sz="1200" b="0" i="0" u="none" strike="noStrike" kern="1200" cap="none" spc="0" normalizeH="0" baseline="0" noProof="0" dirty="0">
                          <a:ln>
                            <a:noFill/>
                          </a:ln>
                          <a:solidFill>
                            <a:srgbClr val="333333"/>
                          </a:solidFill>
                          <a:effectLst/>
                          <a:uLnTx/>
                          <a:uFillTx/>
                          <a:latin typeface="+mn-lt"/>
                          <a:ea typeface="+mn-ea"/>
                          <a:cs typeface="+mn-cs"/>
                        </a:rPr>
                        <a:t>(average 34%) I can’t remember – it must have been a long time ago.</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Immunities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9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t>
                      </a:r>
                      <a:r>
                        <a:rPr lang="en-US" sz="1200" dirty="0">
                          <a:solidFill>
                            <a:schemeClr val="tx1"/>
                          </a:solidFill>
                        </a:rPr>
                        <a:t>vaccinations</a:t>
                      </a:r>
                      <a:r>
                        <a:rPr lang="en-US" sz="1200" dirty="0"/>
                        <a:t>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86%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83%) Measles</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83%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69%) Chickenpox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68%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70%) Hepatitis 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29% </a:t>
                      </a:r>
                      <a:r>
                        <a:rPr lang="en-US" sz="1200" b="0" kern="1200" dirty="0">
                          <a:solidFill>
                            <a:schemeClr val="tx1"/>
                          </a:solidFill>
                          <a:effectLst/>
                          <a:latin typeface="+mn-lt"/>
                          <a:ea typeface="+mn-ea"/>
                          <a:cs typeface="+mn-cs"/>
                        </a:rPr>
                        <a:t>(</a:t>
                      </a:r>
                      <a:r>
                        <a:rPr lang="en-US" sz="1200" b="0" noProof="0" dirty="0"/>
                        <a:t>average</a:t>
                      </a:r>
                      <a:r>
                        <a:rPr lang="en-US" sz="1200" b="0" kern="1200" dirty="0">
                          <a:solidFill>
                            <a:schemeClr val="tx1"/>
                          </a:solidFill>
                          <a:effectLst/>
                          <a:latin typeface="+mn-lt"/>
                          <a:ea typeface="+mn-ea"/>
                          <a:cs typeface="+mn-cs"/>
                        </a:rPr>
                        <a:t> 46%) Cervical cancer/ HPV</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kern="1200" noProof="0" dirty="0">
                          <a:solidFill>
                            <a:schemeClr val="tx1"/>
                          </a:solidFill>
                          <a:effectLst/>
                          <a:latin typeface="+mn-lt"/>
                          <a:ea typeface="+mn-ea"/>
                          <a:cs typeface="+mn-cs"/>
                        </a:rPr>
                        <a:t>94%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82%)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effectLst/>
                          <a:latin typeface="+mn-lt"/>
                          <a:ea typeface="+mn-ea"/>
                          <a:cs typeface="+mn-cs"/>
                        </a:rPr>
                        <a:t>have a positive attitude towards </a:t>
                      </a:r>
                      <a:r>
                        <a:rPr lang="en-GB" sz="1200" b="1" kern="1200" noProof="0" dirty="0">
                          <a:solidFill>
                            <a:schemeClr val="tx1"/>
                          </a:solidFill>
                          <a:effectLst/>
                          <a:latin typeface="+mn-lt"/>
                          <a:ea typeface="+mn-ea"/>
                          <a:cs typeface="+mn-cs"/>
                        </a:rPr>
                        <a:t>compulsory vaccinations</a:t>
                      </a:r>
                      <a:r>
                        <a:rPr lang="en-US" sz="1200" b="0" kern="1200" noProof="0" dirty="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Ranking by country</a:t>
                      </a:r>
                      <a:endParaRPr lang="en-US" sz="1200" b="0" kern="1200" noProof="0" dirty="0">
                        <a:solidFill>
                          <a:schemeClr val="tx1"/>
                        </a:solidFill>
                        <a:effectLst/>
                        <a:highlight>
                          <a:srgbClr val="FFFF00"/>
                        </a:highligh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35660633"/>
                  </a:ext>
                </a:extLst>
              </a:tr>
              <a:tr h="794912">
                <a:tc>
                  <a:txBody>
                    <a:bodyPr/>
                    <a:lstStyle/>
                    <a:p>
                      <a:pPr algn="ctr"/>
                      <a:r>
                        <a:rPr lang="en-US" sz="1200" b="1" noProof="0" dirty="0"/>
                        <a:t>40% </a:t>
                      </a:r>
                      <a:r>
                        <a:rPr lang="en-US" sz="1200" b="0" noProof="0" dirty="0"/>
                        <a:t>(average 43%)</a:t>
                      </a:r>
                    </a:p>
                    <a:p>
                      <a:pPr algn="ctr"/>
                      <a:r>
                        <a:rPr lang="en-US" sz="1200" noProof="0" dirty="0"/>
                        <a:t>know the definition of </a:t>
                      </a:r>
                      <a:r>
                        <a:rPr lang="en-US" sz="1200" dirty="0"/>
                        <a:t>Assisted Suicide</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0" dirty="0"/>
                        <a:t>50% </a:t>
                      </a:r>
                      <a:r>
                        <a:rPr lang="en-US" sz="1200" b="0" i="0" noProof="0" dirty="0"/>
                        <a:t>(</a:t>
                      </a:r>
                      <a:r>
                        <a:rPr lang="en-US" sz="1200" b="0" noProof="0" dirty="0"/>
                        <a:t>average </a:t>
                      </a:r>
                      <a:r>
                        <a:rPr lang="en-US" sz="1200" b="0" i="0" noProof="0" dirty="0"/>
                        <a:t>44%)</a:t>
                      </a:r>
                    </a:p>
                    <a:p>
                      <a:pPr algn="ctr"/>
                      <a:r>
                        <a:rPr lang="en-US" sz="1200" b="0" i="0" kern="1200" noProof="0" dirty="0">
                          <a:solidFill>
                            <a:schemeClr val="tx1"/>
                          </a:solidFill>
                          <a:effectLst/>
                          <a:latin typeface="+mn-lt"/>
                          <a:ea typeface="+mn-ea"/>
                          <a:cs typeface="+mn-cs"/>
                        </a:rPr>
                        <a:t>talked about </a:t>
                      </a:r>
                      <a:r>
                        <a:rPr lang="en-US" sz="1200" b="1" i="0" kern="1200" noProof="0" dirty="0">
                          <a:solidFill>
                            <a:schemeClr val="tx1"/>
                          </a:solidFill>
                          <a:effectLst/>
                          <a:latin typeface="+mn-lt"/>
                          <a:ea typeface="+mn-ea"/>
                          <a:cs typeface="+mn-cs"/>
                        </a:rPr>
                        <a:t>death</a:t>
                      </a:r>
                      <a:r>
                        <a:rPr lang="en-US" sz="1200" b="0" i="0" kern="1200" noProof="0" dirty="0">
                          <a:solidFill>
                            <a:schemeClr val="tx1"/>
                          </a:solidFill>
                          <a:effectLst/>
                          <a:latin typeface="+mn-lt"/>
                          <a:ea typeface="+mn-ea"/>
                          <a:cs typeface="+mn-cs"/>
                        </a:rPr>
                        <a:t> with the </a:t>
                      </a:r>
                      <a:r>
                        <a:rPr lang="en-US" sz="1200" b="0" kern="1200" dirty="0">
                          <a:solidFill>
                            <a:schemeClr val="tx1"/>
                          </a:solidFill>
                          <a:effectLst/>
                          <a:latin typeface="+mn-lt"/>
                          <a:ea typeface="+mn-ea"/>
                          <a:cs typeface="+mn-cs"/>
                        </a:rPr>
                        <a:t>closest relatives (parents, children, siblings). </a:t>
                      </a:r>
                    </a:p>
                    <a:p>
                      <a:pPr lvl="0" algn="ctr"/>
                      <a:r>
                        <a:rPr lang="en-US" sz="1200" b="1" dirty="0">
                          <a:solidFill>
                            <a:srgbClr val="1C1C1C"/>
                          </a:solidFill>
                        </a:rPr>
                        <a:t>20% </a:t>
                      </a:r>
                      <a:r>
                        <a:rPr lang="en-US" sz="1200" dirty="0">
                          <a:solidFill>
                            <a:srgbClr val="1C1C1C"/>
                          </a:solidFill>
                        </a:rPr>
                        <a:t>(</a:t>
                      </a:r>
                      <a:r>
                        <a:rPr lang="en-US" sz="1200" b="0" noProof="0" dirty="0"/>
                        <a:t>average</a:t>
                      </a:r>
                      <a:r>
                        <a:rPr lang="en-US" sz="1200" dirty="0">
                          <a:solidFill>
                            <a:srgbClr val="1C1C1C"/>
                          </a:solidFill>
                        </a:rPr>
                        <a:t> 19%)</a:t>
                      </a:r>
                    </a:p>
                    <a:p>
                      <a:pPr lvl="0" algn="ctr"/>
                      <a:r>
                        <a:rPr lang="en-US" sz="1200" dirty="0">
                          <a:solidFill>
                            <a:srgbClr val="1C1C1C"/>
                          </a:solidFill>
                        </a:rPr>
                        <a:t>generally do not talk about death. </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73%</a:t>
                      </a:r>
                      <a:r>
                        <a:rPr lang="en-US" sz="1200" b="1" dirty="0"/>
                        <a:t> </a:t>
                      </a:r>
                      <a:r>
                        <a:rPr lang="en-US" sz="1200" b="0" dirty="0"/>
                        <a:t>(</a:t>
                      </a:r>
                      <a:r>
                        <a:rPr lang="en-US" sz="1200" b="0" noProof="0" dirty="0"/>
                        <a:t>average</a:t>
                      </a:r>
                      <a:r>
                        <a:rPr lang="en-US" sz="1200" b="0" dirty="0"/>
                        <a:t> 68%)</a:t>
                      </a:r>
                    </a:p>
                    <a:p>
                      <a:pPr algn="ctr"/>
                      <a:r>
                        <a:rPr lang="en-US" sz="1200" dirty="0"/>
                        <a:t>imagine </a:t>
                      </a:r>
                      <a:r>
                        <a:rPr lang="en-US" sz="1200" b="1" dirty="0"/>
                        <a:t>availing </a:t>
                      </a:r>
                      <a:r>
                        <a:rPr lang="en-US" sz="1200" b="1" kern="1200" dirty="0">
                          <a:solidFill>
                            <a:schemeClr val="dk1"/>
                          </a:solidFill>
                          <a:latin typeface="+mn-lt"/>
                          <a:ea typeface="+mn-ea"/>
                          <a:cs typeface="+mn-cs"/>
                        </a:rPr>
                        <a:t>themselves</a:t>
                      </a:r>
                      <a:r>
                        <a:rPr lang="en-US" sz="1200" b="1" dirty="0"/>
                        <a:t> of Assisted Suicide</a:t>
                      </a:r>
                      <a:r>
                        <a:rPr lang="en-US" sz="1200" dirty="0"/>
                        <a:t>, </a:t>
                      </a:r>
                      <a:r>
                        <a:rPr lang="en-US" sz="1200" noProof="1"/>
                        <a:t>mostly to avoid constant agony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Ranking by country</a:t>
                      </a:r>
                      <a:endParaRPr lang="en-US" sz="1200" b="0" dirty="0">
                        <a:highlight>
                          <a:srgbClr val="FFFF00"/>
                        </a:highlight>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Dying</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94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61%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62%)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Heart </a:t>
                      </a:r>
                      <a:r>
                        <a:rPr lang="de-DE" sz="1200" b="0" kern="1200" dirty="0" err="1">
                          <a:solidFill>
                            <a:schemeClr val="tx1"/>
                          </a:solidFill>
                          <a:effectLst/>
                          <a:latin typeface="+mn-lt"/>
                          <a:ea typeface="+mn-ea"/>
                          <a:cs typeface="+mn-cs"/>
                        </a:rPr>
                        <a:t>attack</a:t>
                      </a:r>
                      <a:r>
                        <a:rPr lang="en-US" sz="1200" dirty="0"/>
                        <a:t> is responsible for the majority of casualties in Europe</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26835326"/>
                  </a:ext>
                </a:extLst>
              </a:tr>
            </a:tbl>
          </a:graphicData>
        </a:graphic>
      </p:graphicFrame>
      <p:sp>
        <p:nvSpPr>
          <p:cNvPr id="7" name="Textfeld 6"/>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286" name="Textfeld 285"/>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287" name="Textfeld 286"/>
          <p:cNvSpPr txBox="1"/>
          <p:nvPr/>
        </p:nvSpPr>
        <p:spPr>
          <a:xfrm>
            <a:off x="6925082" y="6459674"/>
            <a:ext cx="832279" cy="230832"/>
          </a:xfrm>
          <a:prstGeom prst="rect">
            <a:avLst/>
          </a:prstGeom>
          <a:noFill/>
        </p:spPr>
        <p:txBody>
          <a:bodyPr wrap="none" rtlCol="0">
            <a:spAutoFit/>
          </a:bodyPr>
          <a:lstStyle/>
          <a:p>
            <a:r>
              <a:rPr lang="en-US" sz="900" dirty="0"/>
              <a:t>51% Female</a:t>
            </a:r>
          </a:p>
        </p:txBody>
      </p:sp>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3" name="Gerader Verbinder 162"/>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1" name="Gerader Verbinder 200"/>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6" name="Textfeld 205"/>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207" name="Gerader Verbinder 206"/>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Textfeld 207"/>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222" name="Textfeld 221"/>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223" name="Group 236"/>
          <p:cNvGrpSpPr>
            <a:grpSpLocks noChangeAspect="1"/>
          </p:cNvGrpSpPr>
          <p:nvPr/>
        </p:nvGrpSpPr>
        <p:grpSpPr bwMode="auto">
          <a:xfrm>
            <a:off x="3433739" y="6332243"/>
            <a:ext cx="266344" cy="265587"/>
            <a:chOff x="2616" y="2049"/>
            <a:chExt cx="352" cy="351"/>
          </a:xfrm>
        </p:grpSpPr>
        <p:sp>
          <p:nvSpPr>
            <p:cNvPr id="224" name="Freeform 237"/>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 name="Freeform 238"/>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26" name="Textfeld 225"/>
          <p:cNvSpPr txBox="1"/>
          <p:nvPr/>
        </p:nvSpPr>
        <p:spPr>
          <a:xfrm>
            <a:off x="3781712" y="6359261"/>
            <a:ext cx="572593" cy="230832"/>
          </a:xfrm>
          <a:prstGeom prst="rect">
            <a:avLst/>
          </a:prstGeom>
          <a:noFill/>
        </p:spPr>
        <p:txBody>
          <a:bodyPr wrap="none" rtlCol="0">
            <a:spAutoFit/>
          </a:bodyPr>
          <a:lstStyle/>
          <a:p>
            <a:r>
              <a:rPr lang="en-US" sz="900" dirty="0"/>
              <a:t>n=2005</a:t>
            </a:r>
          </a:p>
        </p:txBody>
      </p:sp>
      <p:sp>
        <p:nvSpPr>
          <p:cNvPr id="140" name="Textfeld 139"/>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 name="Textfeld 8">
            <a:extLst>
              <a:ext uri="{FF2B5EF4-FFF2-40B4-BE49-F238E27FC236}">
                <a16:creationId xmlns:a16="http://schemas.microsoft.com/office/drawing/2014/main" id="{FD9B93BC-16EB-4DC5-B52A-FEF23A01D8B7}"/>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86%</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82%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82%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pic>
        <p:nvPicPr>
          <p:cNvPr id="65" name="Grafik 64">
            <a:extLst>
              <a:ext uri="{FF2B5EF4-FFF2-40B4-BE49-F238E27FC236}">
                <a16:creationId xmlns:a16="http://schemas.microsoft.com/office/drawing/2014/main" id="{35AE6091-553D-4021-9369-E233F5722F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730" y="693764"/>
            <a:ext cx="516773" cy="540000"/>
          </a:xfrm>
          <a:prstGeom prst="rect">
            <a:avLst/>
          </a:prstGeom>
        </p:spPr>
      </p:pic>
      <p:sp>
        <p:nvSpPr>
          <p:cNvPr id="12" name="Ellipse 11">
            <a:extLst>
              <a:ext uri="{FF2B5EF4-FFF2-40B4-BE49-F238E27FC236}">
                <a16:creationId xmlns:a16="http://schemas.microsoft.com/office/drawing/2014/main" id="{C9A12AE5-0C58-4FA1-B2A0-FE84707D1D38}"/>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67" name="Ellipse 66">
            <a:extLst>
              <a:ext uri="{FF2B5EF4-FFF2-40B4-BE49-F238E27FC236}">
                <a16:creationId xmlns:a16="http://schemas.microsoft.com/office/drawing/2014/main" id="{4BA25252-17C6-4830-AF31-8F855117C3E0}"/>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70" name="Ellipse 69">
            <a:extLst>
              <a:ext uri="{FF2B5EF4-FFF2-40B4-BE49-F238E27FC236}">
                <a16:creationId xmlns:a16="http://schemas.microsoft.com/office/drawing/2014/main" id="{F6F1A79C-8629-4856-8E6D-8E2AF1DB3827}"/>
              </a:ext>
            </a:extLst>
          </p:cNvPr>
          <p:cNvSpPr/>
          <p:nvPr/>
        </p:nvSpPr>
        <p:spPr>
          <a:xfrm>
            <a:off x="10727041" y="1345819"/>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sp>
        <p:nvSpPr>
          <p:cNvPr id="71" name="Ellipse 70">
            <a:extLst>
              <a:ext uri="{FF2B5EF4-FFF2-40B4-BE49-F238E27FC236}">
                <a16:creationId xmlns:a16="http://schemas.microsoft.com/office/drawing/2014/main" id="{2919EB52-E746-4C4F-8B8E-B161C54EC2CC}"/>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72" name="Grafik 71">
            <a:extLst>
              <a:ext uri="{FF2B5EF4-FFF2-40B4-BE49-F238E27FC236}">
                <a16:creationId xmlns:a16="http://schemas.microsoft.com/office/drawing/2014/main" id="{8254F413-0777-4420-A89B-62C91E7002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8011" y="4535452"/>
            <a:ext cx="475433" cy="540000"/>
          </a:xfrm>
          <a:prstGeom prst="rect">
            <a:avLst/>
          </a:prstGeom>
        </p:spPr>
      </p:pic>
      <p:pic>
        <p:nvPicPr>
          <p:cNvPr id="73" name="Graphic 15">
            <a:extLst>
              <a:ext uri="{FF2B5EF4-FFF2-40B4-BE49-F238E27FC236}">
                <a16:creationId xmlns:a16="http://schemas.microsoft.com/office/drawing/2014/main" id="{B376CAA0-735E-4321-AF9D-43C2B0F57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066" y="2711016"/>
            <a:ext cx="524348" cy="540000"/>
          </a:xfrm>
          <a:prstGeom prst="rect">
            <a:avLst/>
          </a:prstGeom>
        </p:spPr>
      </p:pic>
      <p:pic>
        <p:nvPicPr>
          <p:cNvPr id="76" name="Grafik 75">
            <a:extLst>
              <a:ext uri="{FF2B5EF4-FFF2-40B4-BE49-F238E27FC236}">
                <a16:creationId xmlns:a16="http://schemas.microsoft.com/office/drawing/2014/main" id="{9A88778E-5EDB-4D39-897F-2339C30EB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77" name="Graphic 5">
            <a:extLst>
              <a:ext uri="{FF2B5EF4-FFF2-40B4-BE49-F238E27FC236}">
                <a16:creationId xmlns:a16="http://schemas.microsoft.com/office/drawing/2014/main" id="{16A4601A-F4FF-4870-9152-590B67E704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78" name="Graphic 11">
            <a:extLst>
              <a:ext uri="{FF2B5EF4-FFF2-40B4-BE49-F238E27FC236}">
                <a16:creationId xmlns:a16="http://schemas.microsoft.com/office/drawing/2014/main" id="{B0D71FD3-8A21-4CF0-970B-EC55E8A8D4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79" name="Textfeld 78">
            <a:extLst>
              <a:ext uri="{FF2B5EF4-FFF2-40B4-BE49-F238E27FC236}">
                <a16:creationId xmlns:a16="http://schemas.microsoft.com/office/drawing/2014/main" id="{DD08075A-4E9F-4E18-B3D3-0ECD5FB6FC5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80" name="Ellipse 79">
            <a:extLst>
              <a:ext uri="{FF2B5EF4-FFF2-40B4-BE49-F238E27FC236}">
                <a16:creationId xmlns:a16="http://schemas.microsoft.com/office/drawing/2014/main" id="{E8C743D7-7DF9-4503-A4E4-264971B54550}"/>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4" name="Textfeld 13">
            <a:extLst>
              <a:ext uri="{FF2B5EF4-FFF2-40B4-BE49-F238E27FC236}">
                <a16:creationId xmlns:a16="http://schemas.microsoft.com/office/drawing/2014/main" id="{004E6C6F-4B7E-4AE2-BB61-B344126377A3}"/>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84" name="Inhaltsplatzhalter 1">
            <a:extLst>
              <a:ext uri="{FF2B5EF4-FFF2-40B4-BE49-F238E27FC236}">
                <a16:creationId xmlns:a16="http://schemas.microsoft.com/office/drawing/2014/main" id="{52FF2F68-8BB8-4E32-BD9C-A4A16ED184B5}"/>
              </a:ext>
            </a:extLst>
          </p:cNvPr>
          <p:cNvGraphicFramePr>
            <a:graphicFrameLocks/>
          </p:cNvGraphicFramePr>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85" name="Textfeld 84">
            <a:extLst>
              <a:ext uri="{FF2B5EF4-FFF2-40B4-BE49-F238E27FC236}">
                <a16:creationId xmlns:a16="http://schemas.microsoft.com/office/drawing/2014/main" id="{3D096DF0-219D-4513-96CB-6EAE41D0783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50" name="Textfeld 49">
            <a:extLst>
              <a:ext uri="{FF2B5EF4-FFF2-40B4-BE49-F238E27FC236}">
                <a16:creationId xmlns:a16="http://schemas.microsoft.com/office/drawing/2014/main" id="{63F2B7E7-0258-430E-8D31-1BFCB4259458}"/>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48" name="Ellipse 47">
            <a:extLst>
              <a:ext uri="{FF2B5EF4-FFF2-40B4-BE49-F238E27FC236}">
                <a16:creationId xmlns:a16="http://schemas.microsoft.com/office/drawing/2014/main" id="{C27AC1F4-99C3-4AC9-A55C-B9D5730131D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49" name="Textfeld 48">
            <a:extLst>
              <a:ext uri="{FF2B5EF4-FFF2-40B4-BE49-F238E27FC236}">
                <a16:creationId xmlns:a16="http://schemas.microsoft.com/office/drawing/2014/main" id="{F2B5C4CF-A286-4683-9C18-8F92D0BE41BF}"/>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83" name="Ellipse 82">
            <a:extLst>
              <a:ext uri="{FF2B5EF4-FFF2-40B4-BE49-F238E27FC236}">
                <a16:creationId xmlns:a16="http://schemas.microsoft.com/office/drawing/2014/main" id="{06254CE0-622F-47DC-B366-96F70991FD7B}"/>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86" name="Titel 3">
            <a:extLst>
              <a:ext uri="{FF2B5EF4-FFF2-40B4-BE49-F238E27FC236}">
                <a16:creationId xmlns:a16="http://schemas.microsoft.com/office/drawing/2014/main" id="{6DF64FB4-6202-4325-81CF-7E7E1D8DD40A}"/>
              </a:ext>
            </a:extLst>
          </p:cNvPr>
          <p:cNvSpPr>
            <a:spLocks noGrp="1"/>
          </p:cNvSpPr>
          <p:nvPr>
            <p:ph type="title"/>
          </p:nvPr>
        </p:nvSpPr>
        <p:spPr>
          <a:xfrm>
            <a:off x="542544" y="893116"/>
            <a:ext cx="539845" cy="705933"/>
          </a:xfrm>
        </p:spPr>
        <p:txBody>
          <a:bodyPr/>
          <a:lstStyle/>
          <a:p>
            <a:r>
              <a:rPr lang="en-US" dirty="0"/>
              <a:t>ESP</a:t>
            </a:r>
          </a:p>
        </p:txBody>
      </p:sp>
      <p:grpSp>
        <p:nvGrpSpPr>
          <p:cNvPr id="87" name="Group 5058">
            <a:extLst>
              <a:ext uri="{FF2B5EF4-FFF2-40B4-BE49-F238E27FC236}">
                <a16:creationId xmlns:a16="http://schemas.microsoft.com/office/drawing/2014/main" id="{38F60778-E72A-4F6D-BA05-6C2276EDDD3B}"/>
              </a:ext>
            </a:extLst>
          </p:cNvPr>
          <p:cNvGrpSpPr>
            <a:grpSpLocks noChangeAspect="1"/>
          </p:cNvGrpSpPr>
          <p:nvPr/>
        </p:nvGrpSpPr>
        <p:grpSpPr>
          <a:xfrm>
            <a:off x="978307" y="741081"/>
            <a:ext cx="866776" cy="660400"/>
            <a:chOff x="7302501" y="5372101"/>
            <a:chExt cx="433388" cy="330200"/>
          </a:xfrm>
          <a:solidFill>
            <a:schemeClr val="bg1"/>
          </a:solidFill>
        </p:grpSpPr>
        <p:sp>
          <p:nvSpPr>
            <p:cNvPr id="88" name="Freeform 3773">
              <a:extLst>
                <a:ext uri="{FF2B5EF4-FFF2-40B4-BE49-F238E27FC236}">
                  <a16:creationId xmlns:a16="http://schemas.microsoft.com/office/drawing/2014/main" id="{1656B7CB-6FB7-49C3-9806-DC9615B6607E}"/>
                </a:ext>
              </a:extLst>
            </p:cNvPr>
            <p:cNvSpPr>
              <a:spLocks/>
            </p:cNvSpPr>
            <p:nvPr/>
          </p:nvSpPr>
          <p:spPr bwMode="auto">
            <a:xfrm>
              <a:off x="7302501" y="5372101"/>
              <a:ext cx="390525" cy="330200"/>
            </a:xfrm>
            <a:custGeom>
              <a:avLst/>
              <a:gdLst>
                <a:gd name="T0" fmla="*/ 49 w 246"/>
                <a:gd name="T1" fmla="*/ 6 h 208"/>
                <a:gd name="T2" fmla="*/ 75 w 246"/>
                <a:gd name="T3" fmla="*/ 7 h 208"/>
                <a:gd name="T4" fmla="*/ 95 w 246"/>
                <a:gd name="T5" fmla="*/ 13 h 208"/>
                <a:gd name="T6" fmla="*/ 114 w 246"/>
                <a:gd name="T7" fmla="*/ 11 h 208"/>
                <a:gd name="T8" fmla="*/ 138 w 246"/>
                <a:gd name="T9" fmla="*/ 13 h 208"/>
                <a:gd name="T10" fmla="*/ 152 w 246"/>
                <a:gd name="T11" fmla="*/ 18 h 208"/>
                <a:gd name="T12" fmla="*/ 163 w 246"/>
                <a:gd name="T13" fmla="*/ 25 h 208"/>
                <a:gd name="T14" fmla="*/ 170 w 246"/>
                <a:gd name="T15" fmla="*/ 27 h 208"/>
                <a:gd name="T16" fmla="*/ 182 w 246"/>
                <a:gd name="T17" fmla="*/ 28 h 208"/>
                <a:gd name="T18" fmla="*/ 194 w 246"/>
                <a:gd name="T19" fmla="*/ 27 h 208"/>
                <a:gd name="T20" fmla="*/ 201 w 246"/>
                <a:gd name="T21" fmla="*/ 28 h 208"/>
                <a:gd name="T22" fmla="*/ 208 w 246"/>
                <a:gd name="T23" fmla="*/ 32 h 208"/>
                <a:gd name="T24" fmla="*/ 215 w 246"/>
                <a:gd name="T25" fmla="*/ 35 h 208"/>
                <a:gd name="T26" fmla="*/ 231 w 246"/>
                <a:gd name="T27" fmla="*/ 37 h 208"/>
                <a:gd name="T28" fmla="*/ 245 w 246"/>
                <a:gd name="T29" fmla="*/ 35 h 208"/>
                <a:gd name="T30" fmla="*/ 245 w 246"/>
                <a:gd name="T31" fmla="*/ 42 h 208"/>
                <a:gd name="T32" fmla="*/ 236 w 246"/>
                <a:gd name="T33" fmla="*/ 58 h 208"/>
                <a:gd name="T34" fmla="*/ 224 w 246"/>
                <a:gd name="T35" fmla="*/ 67 h 208"/>
                <a:gd name="T36" fmla="*/ 205 w 246"/>
                <a:gd name="T37" fmla="*/ 75 h 208"/>
                <a:gd name="T38" fmla="*/ 199 w 246"/>
                <a:gd name="T39" fmla="*/ 84 h 208"/>
                <a:gd name="T40" fmla="*/ 189 w 246"/>
                <a:gd name="T41" fmla="*/ 96 h 208"/>
                <a:gd name="T42" fmla="*/ 177 w 246"/>
                <a:gd name="T43" fmla="*/ 117 h 208"/>
                <a:gd name="T44" fmla="*/ 180 w 246"/>
                <a:gd name="T45" fmla="*/ 130 h 208"/>
                <a:gd name="T46" fmla="*/ 187 w 246"/>
                <a:gd name="T47" fmla="*/ 137 h 208"/>
                <a:gd name="T48" fmla="*/ 184 w 246"/>
                <a:gd name="T49" fmla="*/ 142 h 208"/>
                <a:gd name="T50" fmla="*/ 171 w 246"/>
                <a:gd name="T51" fmla="*/ 156 h 208"/>
                <a:gd name="T52" fmla="*/ 170 w 246"/>
                <a:gd name="T53" fmla="*/ 166 h 208"/>
                <a:gd name="T54" fmla="*/ 163 w 246"/>
                <a:gd name="T55" fmla="*/ 170 h 208"/>
                <a:gd name="T56" fmla="*/ 150 w 246"/>
                <a:gd name="T57" fmla="*/ 175 h 208"/>
                <a:gd name="T58" fmla="*/ 140 w 246"/>
                <a:gd name="T59" fmla="*/ 189 h 208"/>
                <a:gd name="T60" fmla="*/ 128 w 246"/>
                <a:gd name="T61" fmla="*/ 192 h 208"/>
                <a:gd name="T62" fmla="*/ 112 w 246"/>
                <a:gd name="T63" fmla="*/ 192 h 208"/>
                <a:gd name="T64" fmla="*/ 98 w 246"/>
                <a:gd name="T65" fmla="*/ 192 h 208"/>
                <a:gd name="T66" fmla="*/ 89 w 246"/>
                <a:gd name="T67" fmla="*/ 196 h 208"/>
                <a:gd name="T68" fmla="*/ 75 w 246"/>
                <a:gd name="T69" fmla="*/ 199 h 208"/>
                <a:gd name="T70" fmla="*/ 65 w 246"/>
                <a:gd name="T71" fmla="*/ 208 h 208"/>
                <a:gd name="T72" fmla="*/ 53 w 246"/>
                <a:gd name="T73" fmla="*/ 199 h 208"/>
                <a:gd name="T74" fmla="*/ 48 w 246"/>
                <a:gd name="T75" fmla="*/ 184 h 208"/>
                <a:gd name="T76" fmla="*/ 28 w 246"/>
                <a:gd name="T77" fmla="*/ 177 h 208"/>
                <a:gd name="T78" fmla="*/ 27 w 246"/>
                <a:gd name="T79" fmla="*/ 165 h 208"/>
                <a:gd name="T80" fmla="*/ 35 w 246"/>
                <a:gd name="T81" fmla="*/ 151 h 208"/>
                <a:gd name="T82" fmla="*/ 32 w 246"/>
                <a:gd name="T83" fmla="*/ 138 h 208"/>
                <a:gd name="T84" fmla="*/ 37 w 246"/>
                <a:gd name="T85" fmla="*/ 128 h 208"/>
                <a:gd name="T86" fmla="*/ 32 w 246"/>
                <a:gd name="T87" fmla="*/ 119 h 208"/>
                <a:gd name="T88" fmla="*/ 35 w 246"/>
                <a:gd name="T89" fmla="*/ 110 h 208"/>
                <a:gd name="T90" fmla="*/ 41 w 246"/>
                <a:gd name="T91" fmla="*/ 103 h 208"/>
                <a:gd name="T92" fmla="*/ 42 w 246"/>
                <a:gd name="T93" fmla="*/ 95 h 208"/>
                <a:gd name="T94" fmla="*/ 44 w 246"/>
                <a:gd name="T95" fmla="*/ 79 h 208"/>
                <a:gd name="T96" fmla="*/ 48 w 246"/>
                <a:gd name="T97" fmla="*/ 70 h 208"/>
                <a:gd name="T98" fmla="*/ 55 w 246"/>
                <a:gd name="T99" fmla="*/ 63 h 208"/>
                <a:gd name="T100" fmla="*/ 53 w 246"/>
                <a:gd name="T101" fmla="*/ 56 h 208"/>
                <a:gd name="T102" fmla="*/ 48 w 246"/>
                <a:gd name="T103" fmla="*/ 51 h 208"/>
                <a:gd name="T104" fmla="*/ 37 w 246"/>
                <a:gd name="T105" fmla="*/ 48 h 208"/>
                <a:gd name="T106" fmla="*/ 30 w 246"/>
                <a:gd name="T107" fmla="*/ 51 h 208"/>
                <a:gd name="T108" fmla="*/ 18 w 246"/>
                <a:gd name="T109" fmla="*/ 46 h 208"/>
                <a:gd name="T110" fmla="*/ 11 w 246"/>
                <a:gd name="T111" fmla="*/ 44 h 208"/>
                <a:gd name="T112" fmla="*/ 6 w 246"/>
                <a:gd name="T113" fmla="*/ 42 h 208"/>
                <a:gd name="T114" fmla="*/ 6 w 246"/>
                <a:gd name="T115" fmla="*/ 34 h 208"/>
                <a:gd name="T116" fmla="*/ 0 w 246"/>
                <a:gd name="T117" fmla="*/ 18 h 208"/>
                <a:gd name="T118" fmla="*/ 6 w 246"/>
                <a:gd name="T119" fmla="*/ 9 h 208"/>
                <a:gd name="T120" fmla="*/ 13 w 246"/>
                <a:gd name="T121" fmla="*/ 13 h 208"/>
                <a:gd name="T122" fmla="*/ 20 w 246"/>
                <a:gd name="T123" fmla="*/ 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208">
                  <a:moveTo>
                    <a:pt x="27" y="0"/>
                  </a:moveTo>
                  <a:lnTo>
                    <a:pt x="30" y="0"/>
                  </a:lnTo>
                  <a:lnTo>
                    <a:pt x="34" y="2"/>
                  </a:lnTo>
                  <a:lnTo>
                    <a:pt x="37" y="4"/>
                  </a:lnTo>
                  <a:lnTo>
                    <a:pt x="49" y="6"/>
                  </a:lnTo>
                  <a:lnTo>
                    <a:pt x="55" y="6"/>
                  </a:lnTo>
                  <a:lnTo>
                    <a:pt x="60" y="7"/>
                  </a:lnTo>
                  <a:lnTo>
                    <a:pt x="65" y="6"/>
                  </a:lnTo>
                  <a:lnTo>
                    <a:pt x="72" y="6"/>
                  </a:lnTo>
                  <a:lnTo>
                    <a:pt x="75" y="7"/>
                  </a:lnTo>
                  <a:lnTo>
                    <a:pt x="81" y="9"/>
                  </a:lnTo>
                  <a:lnTo>
                    <a:pt x="84" y="11"/>
                  </a:lnTo>
                  <a:lnTo>
                    <a:pt x="88" y="11"/>
                  </a:lnTo>
                  <a:lnTo>
                    <a:pt x="91" y="11"/>
                  </a:lnTo>
                  <a:lnTo>
                    <a:pt x="95" y="13"/>
                  </a:lnTo>
                  <a:lnTo>
                    <a:pt x="100" y="13"/>
                  </a:lnTo>
                  <a:lnTo>
                    <a:pt x="102" y="11"/>
                  </a:lnTo>
                  <a:lnTo>
                    <a:pt x="103" y="11"/>
                  </a:lnTo>
                  <a:lnTo>
                    <a:pt x="109" y="9"/>
                  </a:lnTo>
                  <a:lnTo>
                    <a:pt x="114" y="11"/>
                  </a:lnTo>
                  <a:lnTo>
                    <a:pt x="119" y="11"/>
                  </a:lnTo>
                  <a:lnTo>
                    <a:pt x="124" y="13"/>
                  </a:lnTo>
                  <a:lnTo>
                    <a:pt x="128" y="13"/>
                  </a:lnTo>
                  <a:lnTo>
                    <a:pt x="133" y="13"/>
                  </a:lnTo>
                  <a:lnTo>
                    <a:pt x="138" y="13"/>
                  </a:lnTo>
                  <a:lnTo>
                    <a:pt x="142" y="13"/>
                  </a:lnTo>
                  <a:lnTo>
                    <a:pt x="147" y="14"/>
                  </a:lnTo>
                  <a:lnTo>
                    <a:pt x="149" y="14"/>
                  </a:lnTo>
                  <a:lnTo>
                    <a:pt x="150" y="16"/>
                  </a:lnTo>
                  <a:lnTo>
                    <a:pt x="152" y="18"/>
                  </a:lnTo>
                  <a:lnTo>
                    <a:pt x="152" y="20"/>
                  </a:lnTo>
                  <a:lnTo>
                    <a:pt x="152" y="20"/>
                  </a:lnTo>
                  <a:lnTo>
                    <a:pt x="154" y="21"/>
                  </a:lnTo>
                  <a:lnTo>
                    <a:pt x="161" y="25"/>
                  </a:lnTo>
                  <a:lnTo>
                    <a:pt x="163" y="25"/>
                  </a:lnTo>
                  <a:lnTo>
                    <a:pt x="164" y="25"/>
                  </a:lnTo>
                  <a:lnTo>
                    <a:pt x="166" y="25"/>
                  </a:lnTo>
                  <a:lnTo>
                    <a:pt x="166" y="27"/>
                  </a:lnTo>
                  <a:lnTo>
                    <a:pt x="168" y="27"/>
                  </a:lnTo>
                  <a:lnTo>
                    <a:pt x="170" y="27"/>
                  </a:lnTo>
                  <a:lnTo>
                    <a:pt x="173" y="27"/>
                  </a:lnTo>
                  <a:lnTo>
                    <a:pt x="175" y="27"/>
                  </a:lnTo>
                  <a:lnTo>
                    <a:pt x="177" y="27"/>
                  </a:lnTo>
                  <a:lnTo>
                    <a:pt x="180" y="28"/>
                  </a:lnTo>
                  <a:lnTo>
                    <a:pt x="182" y="28"/>
                  </a:lnTo>
                  <a:lnTo>
                    <a:pt x="185" y="30"/>
                  </a:lnTo>
                  <a:lnTo>
                    <a:pt x="189" y="30"/>
                  </a:lnTo>
                  <a:lnTo>
                    <a:pt x="192" y="30"/>
                  </a:lnTo>
                  <a:lnTo>
                    <a:pt x="194" y="28"/>
                  </a:lnTo>
                  <a:lnTo>
                    <a:pt x="194" y="27"/>
                  </a:lnTo>
                  <a:lnTo>
                    <a:pt x="194" y="27"/>
                  </a:lnTo>
                  <a:lnTo>
                    <a:pt x="196" y="27"/>
                  </a:lnTo>
                  <a:lnTo>
                    <a:pt x="198" y="27"/>
                  </a:lnTo>
                  <a:lnTo>
                    <a:pt x="199" y="28"/>
                  </a:lnTo>
                  <a:lnTo>
                    <a:pt x="201" y="28"/>
                  </a:lnTo>
                  <a:lnTo>
                    <a:pt x="203" y="30"/>
                  </a:lnTo>
                  <a:lnTo>
                    <a:pt x="205" y="30"/>
                  </a:lnTo>
                  <a:lnTo>
                    <a:pt x="206" y="30"/>
                  </a:lnTo>
                  <a:lnTo>
                    <a:pt x="208" y="32"/>
                  </a:lnTo>
                  <a:lnTo>
                    <a:pt x="208" y="32"/>
                  </a:lnTo>
                  <a:lnTo>
                    <a:pt x="210" y="34"/>
                  </a:lnTo>
                  <a:lnTo>
                    <a:pt x="210" y="35"/>
                  </a:lnTo>
                  <a:lnTo>
                    <a:pt x="212" y="37"/>
                  </a:lnTo>
                  <a:lnTo>
                    <a:pt x="213" y="37"/>
                  </a:lnTo>
                  <a:lnTo>
                    <a:pt x="215" y="35"/>
                  </a:lnTo>
                  <a:lnTo>
                    <a:pt x="217" y="35"/>
                  </a:lnTo>
                  <a:lnTo>
                    <a:pt x="219" y="37"/>
                  </a:lnTo>
                  <a:lnTo>
                    <a:pt x="222" y="37"/>
                  </a:lnTo>
                  <a:lnTo>
                    <a:pt x="226" y="37"/>
                  </a:lnTo>
                  <a:lnTo>
                    <a:pt x="231" y="37"/>
                  </a:lnTo>
                  <a:lnTo>
                    <a:pt x="234" y="37"/>
                  </a:lnTo>
                  <a:lnTo>
                    <a:pt x="236" y="35"/>
                  </a:lnTo>
                  <a:lnTo>
                    <a:pt x="238" y="35"/>
                  </a:lnTo>
                  <a:lnTo>
                    <a:pt x="241" y="35"/>
                  </a:lnTo>
                  <a:lnTo>
                    <a:pt x="245" y="35"/>
                  </a:lnTo>
                  <a:lnTo>
                    <a:pt x="246" y="37"/>
                  </a:lnTo>
                  <a:lnTo>
                    <a:pt x="246" y="37"/>
                  </a:lnTo>
                  <a:lnTo>
                    <a:pt x="246" y="39"/>
                  </a:lnTo>
                  <a:lnTo>
                    <a:pt x="246" y="41"/>
                  </a:lnTo>
                  <a:lnTo>
                    <a:pt x="245" y="42"/>
                  </a:lnTo>
                  <a:lnTo>
                    <a:pt x="246" y="46"/>
                  </a:lnTo>
                  <a:lnTo>
                    <a:pt x="246" y="48"/>
                  </a:lnTo>
                  <a:lnTo>
                    <a:pt x="245" y="51"/>
                  </a:lnTo>
                  <a:lnTo>
                    <a:pt x="241" y="55"/>
                  </a:lnTo>
                  <a:lnTo>
                    <a:pt x="236" y="58"/>
                  </a:lnTo>
                  <a:lnTo>
                    <a:pt x="231" y="60"/>
                  </a:lnTo>
                  <a:lnTo>
                    <a:pt x="229" y="62"/>
                  </a:lnTo>
                  <a:lnTo>
                    <a:pt x="227" y="63"/>
                  </a:lnTo>
                  <a:lnTo>
                    <a:pt x="226" y="65"/>
                  </a:lnTo>
                  <a:lnTo>
                    <a:pt x="224" y="67"/>
                  </a:lnTo>
                  <a:lnTo>
                    <a:pt x="222" y="69"/>
                  </a:lnTo>
                  <a:lnTo>
                    <a:pt x="219" y="69"/>
                  </a:lnTo>
                  <a:lnTo>
                    <a:pt x="213" y="70"/>
                  </a:lnTo>
                  <a:lnTo>
                    <a:pt x="208" y="72"/>
                  </a:lnTo>
                  <a:lnTo>
                    <a:pt x="205" y="75"/>
                  </a:lnTo>
                  <a:lnTo>
                    <a:pt x="201" y="77"/>
                  </a:lnTo>
                  <a:lnTo>
                    <a:pt x="199" y="81"/>
                  </a:lnTo>
                  <a:lnTo>
                    <a:pt x="199" y="81"/>
                  </a:lnTo>
                  <a:lnTo>
                    <a:pt x="199" y="82"/>
                  </a:lnTo>
                  <a:lnTo>
                    <a:pt x="199" y="84"/>
                  </a:lnTo>
                  <a:lnTo>
                    <a:pt x="198" y="86"/>
                  </a:lnTo>
                  <a:lnTo>
                    <a:pt x="196" y="86"/>
                  </a:lnTo>
                  <a:lnTo>
                    <a:pt x="196" y="88"/>
                  </a:lnTo>
                  <a:lnTo>
                    <a:pt x="194" y="89"/>
                  </a:lnTo>
                  <a:lnTo>
                    <a:pt x="189" y="96"/>
                  </a:lnTo>
                  <a:lnTo>
                    <a:pt x="185" y="100"/>
                  </a:lnTo>
                  <a:lnTo>
                    <a:pt x="184" y="105"/>
                  </a:lnTo>
                  <a:lnTo>
                    <a:pt x="180" y="110"/>
                  </a:lnTo>
                  <a:lnTo>
                    <a:pt x="177" y="116"/>
                  </a:lnTo>
                  <a:lnTo>
                    <a:pt x="177" y="117"/>
                  </a:lnTo>
                  <a:lnTo>
                    <a:pt x="177" y="121"/>
                  </a:lnTo>
                  <a:lnTo>
                    <a:pt x="178" y="124"/>
                  </a:lnTo>
                  <a:lnTo>
                    <a:pt x="178" y="126"/>
                  </a:lnTo>
                  <a:lnTo>
                    <a:pt x="178" y="128"/>
                  </a:lnTo>
                  <a:lnTo>
                    <a:pt x="180" y="130"/>
                  </a:lnTo>
                  <a:lnTo>
                    <a:pt x="182" y="131"/>
                  </a:lnTo>
                  <a:lnTo>
                    <a:pt x="184" y="133"/>
                  </a:lnTo>
                  <a:lnTo>
                    <a:pt x="185" y="135"/>
                  </a:lnTo>
                  <a:lnTo>
                    <a:pt x="187" y="135"/>
                  </a:lnTo>
                  <a:lnTo>
                    <a:pt x="187" y="137"/>
                  </a:lnTo>
                  <a:lnTo>
                    <a:pt x="189" y="137"/>
                  </a:lnTo>
                  <a:lnTo>
                    <a:pt x="187" y="138"/>
                  </a:lnTo>
                  <a:lnTo>
                    <a:pt x="187" y="138"/>
                  </a:lnTo>
                  <a:lnTo>
                    <a:pt x="185" y="140"/>
                  </a:lnTo>
                  <a:lnTo>
                    <a:pt x="184" y="142"/>
                  </a:lnTo>
                  <a:lnTo>
                    <a:pt x="180" y="142"/>
                  </a:lnTo>
                  <a:lnTo>
                    <a:pt x="178" y="145"/>
                  </a:lnTo>
                  <a:lnTo>
                    <a:pt x="175" y="147"/>
                  </a:lnTo>
                  <a:lnTo>
                    <a:pt x="173" y="151"/>
                  </a:lnTo>
                  <a:lnTo>
                    <a:pt x="171" y="156"/>
                  </a:lnTo>
                  <a:lnTo>
                    <a:pt x="171" y="158"/>
                  </a:lnTo>
                  <a:lnTo>
                    <a:pt x="170" y="159"/>
                  </a:lnTo>
                  <a:lnTo>
                    <a:pt x="168" y="163"/>
                  </a:lnTo>
                  <a:lnTo>
                    <a:pt x="168" y="165"/>
                  </a:lnTo>
                  <a:lnTo>
                    <a:pt x="170" y="166"/>
                  </a:lnTo>
                  <a:lnTo>
                    <a:pt x="170" y="168"/>
                  </a:lnTo>
                  <a:lnTo>
                    <a:pt x="170" y="170"/>
                  </a:lnTo>
                  <a:lnTo>
                    <a:pt x="168" y="170"/>
                  </a:lnTo>
                  <a:lnTo>
                    <a:pt x="166" y="170"/>
                  </a:lnTo>
                  <a:lnTo>
                    <a:pt x="163" y="170"/>
                  </a:lnTo>
                  <a:lnTo>
                    <a:pt x="161" y="168"/>
                  </a:lnTo>
                  <a:lnTo>
                    <a:pt x="159" y="170"/>
                  </a:lnTo>
                  <a:lnTo>
                    <a:pt x="156" y="170"/>
                  </a:lnTo>
                  <a:lnTo>
                    <a:pt x="154" y="171"/>
                  </a:lnTo>
                  <a:lnTo>
                    <a:pt x="150" y="175"/>
                  </a:lnTo>
                  <a:lnTo>
                    <a:pt x="147" y="178"/>
                  </a:lnTo>
                  <a:lnTo>
                    <a:pt x="145" y="182"/>
                  </a:lnTo>
                  <a:lnTo>
                    <a:pt x="143" y="187"/>
                  </a:lnTo>
                  <a:lnTo>
                    <a:pt x="142" y="189"/>
                  </a:lnTo>
                  <a:lnTo>
                    <a:pt x="140" y="189"/>
                  </a:lnTo>
                  <a:lnTo>
                    <a:pt x="137" y="189"/>
                  </a:lnTo>
                  <a:lnTo>
                    <a:pt x="133" y="189"/>
                  </a:lnTo>
                  <a:lnTo>
                    <a:pt x="131" y="189"/>
                  </a:lnTo>
                  <a:lnTo>
                    <a:pt x="130" y="191"/>
                  </a:lnTo>
                  <a:lnTo>
                    <a:pt x="128" y="192"/>
                  </a:lnTo>
                  <a:lnTo>
                    <a:pt x="124" y="192"/>
                  </a:lnTo>
                  <a:lnTo>
                    <a:pt x="121" y="192"/>
                  </a:lnTo>
                  <a:lnTo>
                    <a:pt x="117" y="192"/>
                  </a:lnTo>
                  <a:lnTo>
                    <a:pt x="116" y="192"/>
                  </a:lnTo>
                  <a:lnTo>
                    <a:pt x="112" y="192"/>
                  </a:lnTo>
                  <a:lnTo>
                    <a:pt x="110" y="192"/>
                  </a:lnTo>
                  <a:lnTo>
                    <a:pt x="109" y="192"/>
                  </a:lnTo>
                  <a:lnTo>
                    <a:pt x="105" y="192"/>
                  </a:lnTo>
                  <a:lnTo>
                    <a:pt x="100" y="192"/>
                  </a:lnTo>
                  <a:lnTo>
                    <a:pt x="98" y="192"/>
                  </a:lnTo>
                  <a:lnTo>
                    <a:pt x="96" y="191"/>
                  </a:lnTo>
                  <a:lnTo>
                    <a:pt x="93" y="191"/>
                  </a:lnTo>
                  <a:lnTo>
                    <a:pt x="91" y="192"/>
                  </a:lnTo>
                  <a:lnTo>
                    <a:pt x="91" y="194"/>
                  </a:lnTo>
                  <a:lnTo>
                    <a:pt x="89" y="196"/>
                  </a:lnTo>
                  <a:lnTo>
                    <a:pt x="88" y="196"/>
                  </a:lnTo>
                  <a:lnTo>
                    <a:pt x="86" y="196"/>
                  </a:lnTo>
                  <a:lnTo>
                    <a:pt x="81" y="196"/>
                  </a:lnTo>
                  <a:lnTo>
                    <a:pt x="75" y="198"/>
                  </a:lnTo>
                  <a:lnTo>
                    <a:pt x="75" y="199"/>
                  </a:lnTo>
                  <a:lnTo>
                    <a:pt x="74" y="201"/>
                  </a:lnTo>
                  <a:lnTo>
                    <a:pt x="72" y="203"/>
                  </a:lnTo>
                  <a:lnTo>
                    <a:pt x="70" y="205"/>
                  </a:lnTo>
                  <a:lnTo>
                    <a:pt x="68" y="206"/>
                  </a:lnTo>
                  <a:lnTo>
                    <a:pt x="65" y="208"/>
                  </a:lnTo>
                  <a:lnTo>
                    <a:pt x="63" y="208"/>
                  </a:lnTo>
                  <a:lnTo>
                    <a:pt x="60" y="206"/>
                  </a:lnTo>
                  <a:lnTo>
                    <a:pt x="58" y="205"/>
                  </a:lnTo>
                  <a:lnTo>
                    <a:pt x="56" y="201"/>
                  </a:lnTo>
                  <a:lnTo>
                    <a:pt x="53" y="199"/>
                  </a:lnTo>
                  <a:lnTo>
                    <a:pt x="51" y="196"/>
                  </a:lnTo>
                  <a:lnTo>
                    <a:pt x="49" y="192"/>
                  </a:lnTo>
                  <a:lnTo>
                    <a:pt x="48" y="191"/>
                  </a:lnTo>
                  <a:lnTo>
                    <a:pt x="48" y="187"/>
                  </a:lnTo>
                  <a:lnTo>
                    <a:pt x="48" y="184"/>
                  </a:lnTo>
                  <a:lnTo>
                    <a:pt x="44" y="182"/>
                  </a:lnTo>
                  <a:lnTo>
                    <a:pt x="42" y="180"/>
                  </a:lnTo>
                  <a:lnTo>
                    <a:pt x="37" y="178"/>
                  </a:lnTo>
                  <a:lnTo>
                    <a:pt x="32" y="177"/>
                  </a:lnTo>
                  <a:lnTo>
                    <a:pt x="28" y="177"/>
                  </a:lnTo>
                  <a:lnTo>
                    <a:pt x="27" y="177"/>
                  </a:lnTo>
                  <a:lnTo>
                    <a:pt x="27" y="175"/>
                  </a:lnTo>
                  <a:lnTo>
                    <a:pt x="27" y="173"/>
                  </a:lnTo>
                  <a:lnTo>
                    <a:pt x="27" y="170"/>
                  </a:lnTo>
                  <a:lnTo>
                    <a:pt x="27" y="165"/>
                  </a:lnTo>
                  <a:lnTo>
                    <a:pt x="28" y="161"/>
                  </a:lnTo>
                  <a:lnTo>
                    <a:pt x="30" y="159"/>
                  </a:lnTo>
                  <a:lnTo>
                    <a:pt x="34" y="156"/>
                  </a:lnTo>
                  <a:lnTo>
                    <a:pt x="37" y="152"/>
                  </a:lnTo>
                  <a:lnTo>
                    <a:pt x="35" y="151"/>
                  </a:lnTo>
                  <a:lnTo>
                    <a:pt x="35" y="151"/>
                  </a:lnTo>
                  <a:lnTo>
                    <a:pt x="32" y="147"/>
                  </a:lnTo>
                  <a:lnTo>
                    <a:pt x="30" y="142"/>
                  </a:lnTo>
                  <a:lnTo>
                    <a:pt x="30" y="140"/>
                  </a:lnTo>
                  <a:lnTo>
                    <a:pt x="32" y="138"/>
                  </a:lnTo>
                  <a:lnTo>
                    <a:pt x="34" y="135"/>
                  </a:lnTo>
                  <a:lnTo>
                    <a:pt x="35" y="133"/>
                  </a:lnTo>
                  <a:lnTo>
                    <a:pt x="37" y="131"/>
                  </a:lnTo>
                  <a:lnTo>
                    <a:pt x="37" y="128"/>
                  </a:lnTo>
                  <a:lnTo>
                    <a:pt x="37" y="128"/>
                  </a:lnTo>
                  <a:lnTo>
                    <a:pt x="35" y="128"/>
                  </a:lnTo>
                  <a:lnTo>
                    <a:pt x="35" y="126"/>
                  </a:lnTo>
                  <a:lnTo>
                    <a:pt x="34" y="124"/>
                  </a:lnTo>
                  <a:lnTo>
                    <a:pt x="34" y="123"/>
                  </a:lnTo>
                  <a:lnTo>
                    <a:pt x="32" y="119"/>
                  </a:lnTo>
                  <a:lnTo>
                    <a:pt x="32" y="116"/>
                  </a:lnTo>
                  <a:lnTo>
                    <a:pt x="30" y="112"/>
                  </a:lnTo>
                  <a:lnTo>
                    <a:pt x="32" y="110"/>
                  </a:lnTo>
                  <a:lnTo>
                    <a:pt x="32" y="110"/>
                  </a:lnTo>
                  <a:lnTo>
                    <a:pt x="35" y="110"/>
                  </a:lnTo>
                  <a:lnTo>
                    <a:pt x="37" y="110"/>
                  </a:lnTo>
                  <a:lnTo>
                    <a:pt x="39" y="109"/>
                  </a:lnTo>
                  <a:lnTo>
                    <a:pt x="41" y="107"/>
                  </a:lnTo>
                  <a:lnTo>
                    <a:pt x="41" y="105"/>
                  </a:lnTo>
                  <a:lnTo>
                    <a:pt x="41" y="103"/>
                  </a:lnTo>
                  <a:lnTo>
                    <a:pt x="41" y="100"/>
                  </a:lnTo>
                  <a:lnTo>
                    <a:pt x="41" y="98"/>
                  </a:lnTo>
                  <a:lnTo>
                    <a:pt x="41" y="98"/>
                  </a:lnTo>
                  <a:lnTo>
                    <a:pt x="41" y="96"/>
                  </a:lnTo>
                  <a:lnTo>
                    <a:pt x="42" y="95"/>
                  </a:lnTo>
                  <a:lnTo>
                    <a:pt x="44" y="93"/>
                  </a:lnTo>
                  <a:lnTo>
                    <a:pt x="44" y="91"/>
                  </a:lnTo>
                  <a:lnTo>
                    <a:pt x="44" y="89"/>
                  </a:lnTo>
                  <a:lnTo>
                    <a:pt x="44" y="84"/>
                  </a:lnTo>
                  <a:lnTo>
                    <a:pt x="44" y="79"/>
                  </a:lnTo>
                  <a:lnTo>
                    <a:pt x="44" y="75"/>
                  </a:lnTo>
                  <a:lnTo>
                    <a:pt x="42" y="74"/>
                  </a:lnTo>
                  <a:lnTo>
                    <a:pt x="44" y="72"/>
                  </a:lnTo>
                  <a:lnTo>
                    <a:pt x="46" y="72"/>
                  </a:lnTo>
                  <a:lnTo>
                    <a:pt x="48" y="70"/>
                  </a:lnTo>
                  <a:lnTo>
                    <a:pt x="49" y="69"/>
                  </a:lnTo>
                  <a:lnTo>
                    <a:pt x="53" y="67"/>
                  </a:lnTo>
                  <a:lnTo>
                    <a:pt x="53" y="65"/>
                  </a:lnTo>
                  <a:lnTo>
                    <a:pt x="55" y="63"/>
                  </a:lnTo>
                  <a:lnTo>
                    <a:pt x="55" y="63"/>
                  </a:lnTo>
                  <a:lnTo>
                    <a:pt x="56" y="62"/>
                  </a:lnTo>
                  <a:lnTo>
                    <a:pt x="56" y="60"/>
                  </a:lnTo>
                  <a:lnTo>
                    <a:pt x="56" y="58"/>
                  </a:lnTo>
                  <a:lnTo>
                    <a:pt x="55" y="58"/>
                  </a:lnTo>
                  <a:lnTo>
                    <a:pt x="53" y="56"/>
                  </a:lnTo>
                  <a:lnTo>
                    <a:pt x="51" y="56"/>
                  </a:lnTo>
                  <a:lnTo>
                    <a:pt x="51" y="53"/>
                  </a:lnTo>
                  <a:lnTo>
                    <a:pt x="51" y="51"/>
                  </a:lnTo>
                  <a:lnTo>
                    <a:pt x="49" y="51"/>
                  </a:lnTo>
                  <a:lnTo>
                    <a:pt x="48" y="51"/>
                  </a:lnTo>
                  <a:lnTo>
                    <a:pt x="46" y="49"/>
                  </a:lnTo>
                  <a:lnTo>
                    <a:pt x="44" y="49"/>
                  </a:lnTo>
                  <a:lnTo>
                    <a:pt x="39" y="48"/>
                  </a:lnTo>
                  <a:lnTo>
                    <a:pt x="37" y="48"/>
                  </a:lnTo>
                  <a:lnTo>
                    <a:pt x="37" y="48"/>
                  </a:lnTo>
                  <a:lnTo>
                    <a:pt x="35" y="49"/>
                  </a:lnTo>
                  <a:lnTo>
                    <a:pt x="35" y="51"/>
                  </a:lnTo>
                  <a:lnTo>
                    <a:pt x="34" y="51"/>
                  </a:lnTo>
                  <a:lnTo>
                    <a:pt x="32" y="51"/>
                  </a:lnTo>
                  <a:lnTo>
                    <a:pt x="30" y="51"/>
                  </a:lnTo>
                  <a:lnTo>
                    <a:pt x="28" y="49"/>
                  </a:lnTo>
                  <a:lnTo>
                    <a:pt x="25" y="49"/>
                  </a:lnTo>
                  <a:lnTo>
                    <a:pt x="23" y="49"/>
                  </a:lnTo>
                  <a:lnTo>
                    <a:pt x="21" y="51"/>
                  </a:lnTo>
                  <a:lnTo>
                    <a:pt x="18" y="46"/>
                  </a:lnTo>
                  <a:lnTo>
                    <a:pt x="18" y="44"/>
                  </a:lnTo>
                  <a:lnTo>
                    <a:pt x="16" y="42"/>
                  </a:lnTo>
                  <a:lnTo>
                    <a:pt x="14" y="42"/>
                  </a:lnTo>
                  <a:lnTo>
                    <a:pt x="13" y="44"/>
                  </a:lnTo>
                  <a:lnTo>
                    <a:pt x="11" y="44"/>
                  </a:lnTo>
                  <a:lnTo>
                    <a:pt x="9" y="46"/>
                  </a:lnTo>
                  <a:lnTo>
                    <a:pt x="6" y="48"/>
                  </a:lnTo>
                  <a:lnTo>
                    <a:pt x="4" y="46"/>
                  </a:lnTo>
                  <a:lnTo>
                    <a:pt x="6" y="44"/>
                  </a:lnTo>
                  <a:lnTo>
                    <a:pt x="6" y="42"/>
                  </a:lnTo>
                  <a:lnTo>
                    <a:pt x="7" y="39"/>
                  </a:lnTo>
                  <a:lnTo>
                    <a:pt x="6" y="37"/>
                  </a:lnTo>
                  <a:lnTo>
                    <a:pt x="7" y="37"/>
                  </a:lnTo>
                  <a:lnTo>
                    <a:pt x="6" y="35"/>
                  </a:lnTo>
                  <a:lnTo>
                    <a:pt x="6" y="34"/>
                  </a:lnTo>
                  <a:lnTo>
                    <a:pt x="4" y="30"/>
                  </a:lnTo>
                  <a:lnTo>
                    <a:pt x="2" y="27"/>
                  </a:lnTo>
                  <a:lnTo>
                    <a:pt x="0" y="21"/>
                  </a:lnTo>
                  <a:lnTo>
                    <a:pt x="0" y="20"/>
                  </a:lnTo>
                  <a:lnTo>
                    <a:pt x="0" y="18"/>
                  </a:lnTo>
                  <a:lnTo>
                    <a:pt x="2" y="14"/>
                  </a:lnTo>
                  <a:lnTo>
                    <a:pt x="2" y="13"/>
                  </a:lnTo>
                  <a:lnTo>
                    <a:pt x="4" y="11"/>
                  </a:lnTo>
                  <a:lnTo>
                    <a:pt x="6" y="11"/>
                  </a:lnTo>
                  <a:lnTo>
                    <a:pt x="6" y="9"/>
                  </a:lnTo>
                  <a:lnTo>
                    <a:pt x="7" y="9"/>
                  </a:lnTo>
                  <a:lnTo>
                    <a:pt x="9" y="9"/>
                  </a:lnTo>
                  <a:lnTo>
                    <a:pt x="9" y="11"/>
                  </a:lnTo>
                  <a:lnTo>
                    <a:pt x="11" y="13"/>
                  </a:lnTo>
                  <a:lnTo>
                    <a:pt x="13" y="13"/>
                  </a:lnTo>
                  <a:lnTo>
                    <a:pt x="16" y="13"/>
                  </a:lnTo>
                  <a:lnTo>
                    <a:pt x="18" y="11"/>
                  </a:lnTo>
                  <a:lnTo>
                    <a:pt x="20" y="11"/>
                  </a:lnTo>
                  <a:lnTo>
                    <a:pt x="20" y="9"/>
                  </a:lnTo>
                  <a:lnTo>
                    <a:pt x="20" y="6"/>
                  </a:lnTo>
                  <a:lnTo>
                    <a:pt x="21" y="4"/>
                  </a:lnTo>
                  <a:lnTo>
                    <a:pt x="25" y="2"/>
                  </a:lnTo>
                  <a:lnTo>
                    <a:pt x="27"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3774">
              <a:extLst>
                <a:ext uri="{FF2B5EF4-FFF2-40B4-BE49-F238E27FC236}">
                  <a16:creationId xmlns:a16="http://schemas.microsoft.com/office/drawing/2014/main" id="{E0512DCC-EAFC-499F-B450-61B919437F29}"/>
                </a:ext>
              </a:extLst>
            </p:cNvPr>
            <p:cNvSpPr>
              <a:spLocks/>
            </p:cNvSpPr>
            <p:nvPr/>
          </p:nvSpPr>
          <p:spPr bwMode="auto">
            <a:xfrm>
              <a:off x="7718426" y="5524501"/>
              <a:ext cx="17463" cy="11113"/>
            </a:xfrm>
            <a:custGeom>
              <a:avLst/>
              <a:gdLst>
                <a:gd name="T0" fmla="*/ 4 w 11"/>
                <a:gd name="T1" fmla="*/ 0 h 7"/>
                <a:gd name="T2" fmla="*/ 7 w 11"/>
                <a:gd name="T3" fmla="*/ 2 h 7"/>
                <a:gd name="T4" fmla="*/ 11 w 11"/>
                <a:gd name="T5" fmla="*/ 2 h 7"/>
                <a:gd name="T6" fmla="*/ 11 w 11"/>
                <a:gd name="T7" fmla="*/ 4 h 7"/>
                <a:gd name="T8" fmla="*/ 11 w 11"/>
                <a:gd name="T9" fmla="*/ 6 h 7"/>
                <a:gd name="T10" fmla="*/ 11 w 11"/>
                <a:gd name="T11" fmla="*/ 7 h 7"/>
                <a:gd name="T12" fmla="*/ 11 w 11"/>
                <a:gd name="T13" fmla="*/ 7 h 7"/>
                <a:gd name="T14" fmla="*/ 5 w 11"/>
                <a:gd name="T15" fmla="*/ 6 h 7"/>
                <a:gd name="T16" fmla="*/ 2 w 11"/>
                <a:gd name="T17" fmla="*/ 4 h 7"/>
                <a:gd name="T18" fmla="*/ 0 w 11"/>
                <a:gd name="T19" fmla="*/ 4 h 7"/>
                <a:gd name="T20" fmla="*/ 0 w 11"/>
                <a:gd name="T21" fmla="*/ 2 h 7"/>
                <a:gd name="T22" fmla="*/ 0 w 11"/>
                <a:gd name="T23" fmla="*/ 2 h 7"/>
                <a:gd name="T24" fmla="*/ 2 w 11"/>
                <a:gd name="T25" fmla="*/ 2 h 7"/>
                <a:gd name="T26" fmla="*/ 4 w 11"/>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0"/>
                  </a:moveTo>
                  <a:lnTo>
                    <a:pt x="7" y="2"/>
                  </a:lnTo>
                  <a:lnTo>
                    <a:pt x="11" y="2"/>
                  </a:lnTo>
                  <a:lnTo>
                    <a:pt x="11" y="4"/>
                  </a:lnTo>
                  <a:lnTo>
                    <a:pt x="11" y="6"/>
                  </a:lnTo>
                  <a:lnTo>
                    <a:pt x="11" y="7"/>
                  </a:lnTo>
                  <a:lnTo>
                    <a:pt x="11" y="7"/>
                  </a:lnTo>
                  <a:lnTo>
                    <a:pt x="5" y="6"/>
                  </a:lnTo>
                  <a:lnTo>
                    <a:pt x="2" y="4"/>
                  </a:lnTo>
                  <a:lnTo>
                    <a:pt x="0" y="4"/>
                  </a:lnTo>
                  <a:lnTo>
                    <a:pt x="0" y="2"/>
                  </a:lnTo>
                  <a:lnTo>
                    <a:pt x="0" y="2"/>
                  </a:lnTo>
                  <a:lnTo>
                    <a:pt x="2" y="2"/>
                  </a:lnTo>
                  <a:lnTo>
                    <a:pt x="4"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3775">
              <a:extLst>
                <a:ext uri="{FF2B5EF4-FFF2-40B4-BE49-F238E27FC236}">
                  <a16:creationId xmlns:a16="http://schemas.microsoft.com/office/drawing/2014/main" id="{8F5C6362-F5CB-42A6-9719-0B93AA09F8B0}"/>
                </a:ext>
              </a:extLst>
            </p:cNvPr>
            <p:cNvSpPr>
              <a:spLocks/>
            </p:cNvSpPr>
            <p:nvPr/>
          </p:nvSpPr>
          <p:spPr bwMode="auto">
            <a:xfrm>
              <a:off x="7670801" y="5535613"/>
              <a:ext cx="36513" cy="25400"/>
            </a:xfrm>
            <a:custGeom>
              <a:avLst/>
              <a:gdLst>
                <a:gd name="T0" fmla="*/ 13 w 23"/>
                <a:gd name="T1" fmla="*/ 0 h 16"/>
                <a:gd name="T2" fmla="*/ 14 w 23"/>
                <a:gd name="T3" fmla="*/ 0 h 16"/>
                <a:gd name="T4" fmla="*/ 16 w 23"/>
                <a:gd name="T5" fmla="*/ 2 h 16"/>
                <a:gd name="T6" fmla="*/ 18 w 23"/>
                <a:gd name="T7" fmla="*/ 2 h 16"/>
                <a:gd name="T8" fmla="*/ 20 w 23"/>
                <a:gd name="T9" fmla="*/ 2 h 16"/>
                <a:gd name="T10" fmla="*/ 21 w 23"/>
                <a:gd name="T11" fmla="*/ 4 h 16"/>
                <a:gd name="T12" fmla="*/ 23 w 23"/>
                <a:gd name="T13" fmla="*/ 6 h 16"/>
                <a:gd name="T14" fmla="*/ 21 w 23"/>
                <a:gd name="T15" fmla="*/ 7 h 16"/>
                <a:gd name="T16" fmla="*/ 20 w 23"/>
                <a:gd name="T17" fmla="*/ 9 h 16"/>
                <a:gd name="T18" fmla="*/ 20 w 23"/>
                <a:gd name="T19" fmla="*/ 11 h 16"/>
                <a:gd name="T20" fmla="*/ 18 w 23"/>
                <a:gd name="T21" fmla="*/ 14 h 16"/>
                <a:gd name="T22" fmla="*/ 18 w 23"/>
                <a:gd name="T23" fmla="*/ 16 h 16"/>
                <a:gd name="T24" fmla="*/ 13 w 23"/>
                <a:gd name="T25" fmla="*/ 14 h 16"/>
                <a:gd name="T26" fmla="*/ 9 w 23"/>
                <a:gd name="T27" fmla="*/ 13 h 16"/>
                <a:gd name="T28" fmla="*/ 9 w 23"/>
                <a:gd name="T29" fmla="*/ 11 h 16"/>
                <a:gd name="T30" fmla="*/ 7 w 23"/>
                <a:gd name="T31" fmla="*/ 9 h 16"/>
                <a:gd name="T32" fmla="*/ 6 w 23"/>
                <a:gd name="T33" fmla="*/ 9 h 16"/>
                <a:gd name="T34" fmla="*/ 4 w 23"/>
                <a:gd name="T35" fmla="*/ 11 h 16"/>
                <a:gd name="T36" fmla="*/ 4 w 23"/>
                <a:gd name="T37" fmla="*/ 11 h 16"/>
                <a:gd name="T38" fmla="*/ 0 w 23"/>
                <a:gd name="T39" fmla="*/ 9 h 16"/>
                <a:gd name="T40" fmla="*/ 4 w 23"/>
                <a:gd name="T41" fmla="*/ 6 h 16"/>
                <a:gd name="T42" fmla="*/ 9 w 23"/>
                <a:gd name="T43" fmla="*/ 2 h 16"/>
                <a:gd name="T44" fmla="*/ 11 w 23"/>
                <a:gd name="T45" fmla="*/ 0 h 16"/>
                <a:gd name="T46" fmla="*/ 13 w 23"/>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13" y="0"/>
                  </a:moveTo>
                  <a:lnTo>
                    <a:pt x="14" y="0"/>
                  </a:lnTo>
                  <a:lnTo>
                    <a:pt x="16" y="2"/>
                  </a:lnTo>
                  <a:lnTo>
                    <a:pt x="18" y="2"/>
                  </a:lnTo>
                  <a:lnTo>
                    <a:pt x="20" y="2"/>
                  </a:lnTo>
                  <a:lnTo>
                    <a:pt x="21" y="4"/>
                  </a:lnTo>
                  <a:lnTo>
                    <a:pt x="23" y="6"/>
                  </a:lnTo>
                  <a:lnTo>
                    <a:pt x="21" y="7"/>
                  </a:lnTo>
                  <a:lnTo>
                    <a:pt x="20" y="9"/>
                  </a:lnTo>
                  <a:lnTo>
                    <a:pt x="20" y="11"/>
                  </a:lnTo>
                  <a:lnTo>
                    <a:pt x="18" y="14"/>
                  </a:lnTo>
                  <a:lnTo>
                    <a:pt x="18" y="16"/>
                  </a:lnTo>
                  <a:lnTo>
                    <a:pt x="13" y="14"/>
                  </a:lnTo>
                  <a:lnTo>
                    <a:pt x="9" y="13"/>
                  </a:lnTo>
                  <a:lnTo>
                    <a:pt x="9" y="11"/>
                  </a:lnTo>
                  <a:lnTo>
                    <a:pt x="7" y="9"/>
                  </a:lnTo>
                  <a:lnTo>
                    <a:pt x="6" y="9"/>
                  </a:lnTo>
                  <a:lnTo>
                    <a:pt x="4" y="11"/>
                  </a:lnTo>
                  <a:lnTo>
                    <a:pt x="4" y="11"/>
                  </a:lnTo>
                  <a:lnTo>
                    <a:pt x="0" y="9"/>
                  </a:lnTo>
                  <a:lnTo>
                    <a:pt x="4" y="6"/>
                  </a:lnTo>
                  <a:lnTo>
                    <a:pt x="9" y="2"/>
                  </a:lnTo>
                  <a:lnTo>
                    <a:pt x="11" y="0"/>
                  </a:lnTo>
                  <a:lnTo>
                    <a:pt x="13"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3776">
              <a:extLst>
                <a:ext uri="{FF2B5EF4-FFF2-40B4-BE49-F238E27FC236}">
                  <a16:creationId xmlns:a16="http://schemas.microsoft.com/office/drawing/2014/main" id="{AAA464B6-C0D7-4A9C-BBC5-64B626C732C8}"/>
                </a:ext>
              </a:extLst>
            </p:cNvPr>
            <p:cNvSpPr>
              <a:spLocks/>
            </p:cNvSpPr>
            <p:nvPr/>
          </p:nvSpPr>
          <p:spPr bwMode="auto">
            <a:xfrm>
              <a:off x="7635876" y="5572126"/>
              <a:ext cx="11113" cy="11113"/>
            </a:xfrm>
            <a:custGeom>
              <a:avLst/>
              <a:gdLst>
                <a:gd name="T0" fmla="*/ 5 w 7"/>
                <a:gd name="T1" fmla="*/ 0 h 7"/>
                <a:gd name="T2" fmla="*/ 7 w 7"/>
                <a:gd name="T3" fmla="*/ 2 h 7"/>
                <a:gd name="T4" fmla="*/ 5 w 7"/>
                <a:gd name="T5" fmla="*/ 4 h 7"/>
                <a:gd name="T6" fmla="*/ 5 w 7"/>
                <a:gd name="T7" fmla="*/ 5 h 7"/>
                <a:gd name="T8" fmla="*/ 3 w 7"/>
                <a:gd name="T9" fmla="*/ 7 h 7"/>
                <a:gd name="T10" fmla="*/ 2 w 7"/>
                <a:gd name="T11" fmla="*/ 7 h 7"/>
                <a:gd name="T12" fmla="*/ 2 w 7"/>
                <a:gd name="T13" fmla="*/ 7 h 7"/>
                <a:gd name="T14" fmla="*/ 0 w 7"/>
                <a:gd name="T15" fmla="*/ 4 h 7"/>
                <a:gd name="T16" fmla="*/ 2 w 7"/>
                <a:gd name="T17" fmla="*/ 2 h 7"/>
                <a:gd name="T18" fmla="*/ 3 w 7"/>
                <a:gd name="T19" fmla="*/ 2 h 7"/>
                <a:gd name="T20" fmla="*/ 3 w 7"/>
                <a:gd name="T21" fmla="*/ 0 h 7"/>
                <a:gd name="T22" fmla="*/ 5 w 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0"/>
                  </a:moveTo>
                  <a:lnTo>
                    <a:pt x="7" y="2"/>
                  </a:lnTo>
                  <a:lnTo>
                    <a:pt x="5" y="4"/>
                  </a:lnTo>
                  <a:lnTo>
                    <a:pt x="5" y="5"/>
                  </a:lnTo>
                  <a:lnTo>
                    <a:pt x="3" y="7"/>
                  </a:lnTo>
                  <a:lnTo>
                    <a:pt x="2" y="7"/>
                  </a:lnTo>
                  <a:lnTo>
                    <a:pt x="2" y="7"/>
                  </a:lnTo>
                  <a:lnTo>
                    <a:pt x="0" y="4"/>
                  </a:lnTo>
                  <a:lnTo>
                    <a:pt x="2" y="2"/>
                  </a:lnTo>
                  <a:lnTo>
                    <a:pt x="3" y="2"/>
                  </a:lnTo>
                  <a:lnTo>
                    <a:pt x="3" y="0"/>
                  </a:lnTo>
                  <a:lnTo>
                    <a:pt x="5"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3" name="Ellipse 92">
            <a:extLst>
              <a:ext uri="{FF2B5EF4-FFF2-40B4-BE49-F238E27FC236}">
                <a16:creationId xmlns:a16="http://schemas.microsoft.com/office/drawing/2014/main" id="{21AE7844-6DCF-41CB-94F7-24298B6282F4}"/>
              </a:ext>
            </a:extLst>
          </p:cNvPr>
          <p:cNvSpPr/>
          <p:nvPr/>
        </p:nvSpPr>
        <p:spPr>
          <a:xfrm>
            <a:off x="1612517" y="4495740"/>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97" name="Ellipse 96">
            <a:extLst>
              <a:ext uri="{FF2B5EF4-FFF2-40B4-BE49-F238E27FC236}">
                <a16:creationId xmlns:a16="http://schemas.microsoft.com/office/drawing/2014/main" id="{68E69CC8-B72A-4856-8CC9-2D2751779B5D}"/>
              </a:ext>
            </a:extLst>
          </p:cNvPr>
          <p:cNvSpPr/>
          <p:nvPr/>
        </p:nvSpPr>
        <p:spPr>
          <a:xfrm>
            <a:off x="7575293" y="4110099"/>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99" name="Ellipse 98">
            <a:extLst>
              <a:ext uri="{FF2B5EF4-FFF2-40B4-BE49-F238E27FC236}">
                <a16:creationId xmlns:a16="http://schemas.microsoft.com/office/drawing/2014/main" id="{FDF9A55F-9BD9-488E-891E-5E00DDD7BFDB}"/>
              </a:ext>
            </a:extLst>
          </p:cNvPr>
          <p:cNvSpPr/>
          <p:nvPr/>
        </p:nvSpPr>
        <p:spPr>
          <a:xfrm>
            <a:off x="10717515" y="5432044"/>
            <a:ext cx="252000" cy="25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6</a:t>
            </a:r>
          </a:p>
        </p:txBody>
      </p:sp>
      <p:pic>
        <p:nvPicPr>
          <p:cNvPr id="54" name="Grafik 53">
            <a:extLst>
              <a:ext uri="{FF2B5EF4-FFF2-40B4-BE49-F238E27FC236}">
                <a16:creationId xmlns:a16="http://schemas.microsoft.com/office/drawing/2014/main" id="{17D1EC3C-D655-4714-B6ED-39DECE5B1C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9055" y="654619"/>
            <a:ext cx="385718" cy="540000"/>
          </a:xfrm>
          <a:prstGeom prst="rect">
            <a:avLst/>
          </a:prstGeom>
        </p:spPr>
      </p:pic>
      <p:sp>
        <p:nvSpPr>
          <p:cNvPr id="5" name="Foliennummernplatzhalter 4">
            <a:extLst>
              <a:ext uri="{FF2B5EF4-FFF2-40B4-BE49-F238E27FC236}">
                <a16:creationId xmlns:a16="http://schemas.microsoft.com/office/drawing/2014/main" id="{1F5D8F28-EF18-42D7-9B8C-F0A545311768}"/>
              </a:ext>
            </a:extLst>
          </p:cNvPr>
          <p:cNvSpPr>
            <a:spLocks noGrp="1"/>
          </p:cNvSpPr>
          <p:nvPr>
            <p:ph type="sldNum" sz="quarter" idx="4"/>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165435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2170199" y="357215"/>
          <a:ext cx="9737337" cy="5687932"/>
        </p:xfrm>
        <a:graphic>
          <a:graphicData uri="http://schemas.openxmlformats.org/drawingml/2006/table">
            <a:tbl>
              <a:tblPr firstRow="1" bandRow="1">
                <a:tableStyleId>{5C22544A-7EE6-4342-B048-85BDC9FD1C3A}</a:tableStyleId>
              </a:tblPr>
              <a:tblGrid>
                <a:gridCol w="3146879">
                  <a:extLst>
                    <a:ext uri="{9D8B030D-6E8A-4147-A177-3AD203B41FA5}">
                      <a16:colId xmlns:a16="http://schemas.microsoft.com/office/drawing/2014/main" val="20000"/>
                    </a:ext>
                  </a:extLst>
                </a:gridCol>
                <a:gridCol w="3146879">
                  <a:extLst>
                    <a:ext uri="{9D8B030D-6E8A-4147-A177-3AD203B41FA5}">
                      <a16:colId xmlns:a16="http://schemas.microsoft.com/office/drawing/2014/main" val="20001"/>
                    </a:ext>
                  </a:extLst>
                </a:gridCol>
                <a:gridCol w="3146879">
                  <a:extLst>
                    <a:ext uri="{9D8B030D-6E8A-4147-A177-3AD203B41FA5}">
                      <a16:colId xmlns:a16="http://schemas.microsoft.com/office/drawing/2014/main" val="20002"/>
                    </a:ext>
                  </a:extLst>
                </a:gridCol>
                <a:gridCol w="296700">
                  <a:extLst>
                    <a:ext uri="{9D8B030D-6E8A-4147-A177-3AD203B41FA5}">
                      <a16:colId xmlns:a16="http://schemas.microsoft.com/office/drawing/2014/main" val="20004"/>
                    </a:ext>
                  </a:extLst>
                </a:gridCol>
              </a:tblGrid>
              <a:tr h="275447">
                <a:tc>
                  <a:txBody>
                    <a:bodyPr/>
                    <a:lstStyle/>
                    <a:p>
                      <a:pPr algn="ctr"/>
                      <a:r>
                        <a:rPr lang="en-US" sz="1200" noProof="0" dirty="0"/>
                        <a:t>Knowing*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Talking/Thinking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r>
                        <a:rPr lang="en-US" sz="1200" noProof="0" dirty="0"/>
                        <a:t>Doing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rgbClr val="D50058"/>
                    </a:solidFill>
                  </a:tcPr>
                </a:tc>
                <a:tc>
                  <a:txBody>
                    <a:bodyPr/>
                    <a:lstStyle/>
                    <a:p>
                      <a:pPr algn="ctr"/>
                      <a:endParaRPr lang="en-US" sz="1200" noProof="0" dirty="0"/>
                    </a:p>
                  </a:txBody>
                  <a:tcP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0"/>
                  </a:ext>
                </a:extLst>
              </a:tr>
              <a:tr h="826342">
                <a:tc rowSpan="2">
                  <a:txBody>
                    <a:bodyPr/>
                    <a:lstStyle/>
                    <a:p>
                      <a:r>
                        <a:rPr lang="en-US" sz="1200" dirty="0"/>
                        <a:t>Diseases which are typically </a:t>
                      </a:r>
                      <a:r>
                        <a:rPr lang="en-US" sz="1200" dirty="0" err="1"/>
                        <a:t>favoured</a:t>
                      </a:r>
                      <a:r>
                        <a:rPr lang="en-US" sz="1200" dirty="0"/>
                        <a:t> by predisposition and genetics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59% </a:t>
                      </a:r>
                      <a:r>
                        <a:rPr lang="en-US" sz="1200" b="0" kern="1200" noProof="0" dirty="0">
                          <a:solidFill>
                            <a:schemeClr val="tx1"/>
                          </a:solidFill>
                          <a:effectLst/>
                          <a:latin typeface="+mn-lt"/>
                          <a:ea typeface="+mn-ea"/>
                          <a:cs typeface="+mn-cs"/>
                        </a:rPr>
                        <a:t>(</a:t>
                      </a:r>
                      <a:r>
                        <a:rPr lang="en-US" sz="1200" b="0" noProof="0" dirty="0"/>
                        <a:t>average</a:t>
                      </a:r>
                      <a:r>
                        <a:rPr lang="en-US" sz="1200" b="0" kern="1200" noProof="0" dirty="0">
                          <a:solidFill>
                            <a:schemeClr val="tx1"/>
                          </a:solidFill>
                          <a:effectLst/>
                          <a:latin typeface="+mn-lt"/>
                          <a:ea typeface="+mn-ea"/>
                          <a:cs typeface="+mn-cs"/>
                        </a:rPr>
                        <a:t> 54%)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54%</a:t>
                      </a:r>
                      <a:r>
                        <a:rPr lang="en-US" sz="1200" b="0" kern="1200" noProof="0" dirty="0">
                          <a:solidFill>
                            <a:schemeClr val="tx1"/>
                          </a:solidFill>
                          <a:effectLst/>
                          <a:latin typeface="+mn-lt"/>
                          <a:ea typeface="+mn-ea"/>
                          <a:cs typeface="+mn-cs"/>
                        </a:rPr>
                        <a:t> (</a:t>
                      </a:r>
                      <a:r>
                        <a:rPr lang="en-US" sz="1200" b="0" noProof="0" dirty="0"/>
                        <a:t>average </a:t>
                      </a:r>
                      <a:r>
                        <a:rPr lang="en-US" sz="1200" b="0" kern="1200" noProof="0" dirty="0">
                          <a:solidFill>
                            <a:schemeClr val="tx1"/>
                          </a:solidFill>
                          <a:effectLst/>
                          <a:latin typeface="+mn-lt"/>
                          <a:ea typeface="+mn-ea"/>
                          <a:cs typeface="+mn-cs"/>
                        </a:rPr>
                        <a:t>55%) Cardiovasc.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44%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38%) Parkinson’s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21%) Arthrosis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27%</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27%)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26%</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22%) Osteoporosis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noProof="0" dirty="0"/>
                        <a:t>For</a:t>
                      </a:r>
                      <a:r>
                        <a:rPr lang="en-US" sz="1200" b="1" noProof="0" dirty="0"/>
                        <a:t> 41%</a:t>
                      </a:r>
                      <a:r>
                        <a:rPr lang="en-US" sz="1200" b="0" noProof="0" dirty="0"/>
                        <a:t> (average 41%) </a:t>
                      </a:r>
                      <a:r>
                        <a:rPr lang="en-US" sz="1200" b="1" noProof="1"/>
                        <a:t>Eternal life </a:t>
                      </a:r>
                      <a:r>
                        <a:rPr lang="en-US" sz="1200" noProof="1"/>
                        <a:t>sounds like hocus pocus, </a:t>
                      </a:r>
                      <a:r>
                        <a:rPr lang="en-US" sz="1200" b="1" noProof="1"/>
                        <a:t>31%</a:t>
                      </a:r>
                      <a:r>
                        <a:rPr lang="en-US" sz="1200" b="0" noProof="1"/>
                        <a:t> (</a:t>
                      </a:r>
                      <a:r>
                        <a:rPr lang="en-US" sz="1200" b="0" noProof="0" dirty="0"/>
                        <a:t>average</a:t>
                      </a:r>
                      <a:r>
                        <a:rPr lang="en-US" sz="1200" b="0" noProof="1"/>
                        <a:t> 33%) </a:t>
                      </a:r>
                      <a:r>
                        <a:rPr lang="en-US" sz="1200" b="0" kern="1200" dirty="0">
                          <a:solidFill>
                            <a:schemeClr val="tx1"/>
                          </a:solidFill>
                          <a:effectLst/>
                          <a:latin typeface="+mn-lt"/>
                          <a:ea typeface="+mn-ea"/>
                          <a:cs typeface="+mn-cs"/>
                        </a:rPr>
                        <a:t>would not want to live eternally, even if it was possible</a:t>
                      </a:r>
                      <a:endParaRPr lang="de-DE" sz="1200" b="0" kern="1200" dirty="0">
                        <a:solidFill>
                          <a:schemeClr val="tx1"/>
                        </a:solidFill>
                        <a:effectLst/>
                        <a:latin typeface="+mn-lt"/>
                        <a:ea typeface="+mn-ea"/>
                        <a:cs typeface="+mn-cs"/>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noProof="0" dirty="0"/>
                        <a:t>63% </a:t>
                      </a:r>
                      <a:r>
                        <a:rPr lang="en-US" sz="1200" b="0" noProof="0" dirty="0"/>
                        <a:t>(average 51%)</a:t>
                      </a:r>
                    </a:p>
                    <a:p>
                      <a:pPr algn="ctr"/>
                      <a:r>
                        <a:rPr lang="en-US" sz="1200" dirty="0"/>
                        <a:t>would consider </a:t>
                      </a:r>
                      <a:r>
                        <a:rPr lang="en-US" sz="1200" b="1" dirty="0"/>
                        <a:t>changing their genes </a:t>
                      </a:r>
                      <a:r>
                        <a:rPr lang="en-US" sz="1200" dirty="0"/>
                        <a:t>to evade falling 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de-DE" sz="1200" b="1" dirty="0">
                          <a:solidFill>
                            <a:schemeClr val="bg1"/>
                          </a:solidFill>
                          <a:effectLst/>
                          <a:latin typeface="Arial" panose="020B0604020202020204" pitchFamily="34" charset="0"/>
                          <a:ea typeface="Calibri" panose="020F0502020204030204" pitchFamily="34" charset="0"/>
                          <a:cs typeface="Cordia New" panose="020B0304020202020204" pitchFamily="34" charset="-34"/>
                        </a:rPr>
                        <a:t>Innovation</a:t>
                      </a:r>
                      <a:endParaRPr lang="en-US" sz="1200" b="1" noProof="0" dirty="0">
                        <a:solidFill>
                          <a:schemeClr val="bg1"/>
                        </a:solidFill>
                      </a:endParaRP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1"/>
                  </a:ext>
                </a:extLst>
              </a:tr>
              <a:tr h="826342">
                <a:tc vMerge="1">
                  <a:txBody>
                    <a:bodyPr/>
                    <a:lstStyle/>
                    <a:p>
                      <a:endParaRPr lang="de-DE"/>
                    </a:p>
                  </a:txBody>
                  <a:tcPr/>
                </a:tc>
                <a:tc>
                  <a:txBody>
                    <a:bodyPr/>
                    <a:lstStyle/>
                    <a:p>
                      <a:pPr algn="ctr"/>
                      <a:r>
                        <a:rPr lang="en-US" sz="1200" b="1" noProof="0" dirty="0"/>
                        <a:t>53%</a:t>
                      </a:r>
                      <a:r>
                        <a:rPr lang="en-US" sz="1200" b="0" noProof="0" dirty="0"/>
                        <a:t> (average 50%)</a:t>
                      </a:r>
                    </a:p>
                    <a:p>
                      <a:pPr algn="ctr"/>
                      <a:r>
                        <a:rPr lang="en-US" sz="1200" dirty="0"/>
                        <a:t>would take a </a:t>
                      </a:r>
                      <a:r>
                        <a:rPr lang="en-US" sz="1200" b="1" dirty="0"/>
                        <a:t>“polypill”</a:t>
                      </a:r>
                      <a:r>
                        <a:rPr lang="en-US" sz="1200" dirty="0"/>
                        <a:t> to prevent possible age-related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endParaRPr lang="en-US" sz="1200" b="0" noProof="0" dirty="0">
                        <a:highlight>
                          <a:srgbClr val="FFFF00"/>
                        </a:highlight>
                      </a:endParaRP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644756287"/>
                  </a:ext>
                </a:extLst>
              </a:tr>
              <a:tr h="10257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Possible causes for insomnia:</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91%</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90%)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68%</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73%)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63%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68%) Jet lag/ shift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33%</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45%) Alcohol consumption</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US" sz="1200" b="1" noProof="0" dirty="0"/>
                        <a:t>48% </a:t>
                      </a:r>
                      <a:r>
                        <a:rPr lang="en-US" sz="1200" b="0" noProof="0" dirty="0"/>
                        <a:t>(average 33%)</a:t>
                      </a:r>
                    </a:p>
                    <a:p>
                      <a:pPr algn="ctr"/>
                      <a:r>
                        <a:rPr lang="en-US" sz="1200" b="0" noProof="0" dirty="0"/>
                        <a:t>Ranking by country</a:t>
                      </a:r>
                    </a:p>
                    <a:p>
                      <a:pPr algn="ctr"/>
                      <a:r>
                        <a:rPr lang="en-US" sz="1200" dirty="0"/>
                        <a:t>would consider taking </a:t>
                      </a:r>
                      <a:r>
                        <a:rPr lang="en-US" sz="1200" b="1" dirty="0"/>
                        <a:t>sleeping pills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0" dirty="0"/>
                        <a:t>Ranking by country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a:txBody>
                    <a:bodyPr/>
                    <a:lstStyle/>
                    <a:p>
                      <a:pPr algn="ctr"/>
                      <a:r>
                        <a:rPr lang="en-US" sz="1200" b="1" dirty="0"/>
                        <a:t>Source of informatio</a:t>
                      </a:r>
                      <a:r>
                        <a:rPr lang="en-US" sz="1200" dirty="0"/>
                        <a:t>n for medication intake, their interplay and side effects: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Doctor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Package leaflet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noProof="0" dirty="0">
                          <a:solidFill>
                            <a:schemeClr val="tx1"/>
                          </a:solidFill>
                          <a:effectLst/>
                          <a:latin typeface="+mn-lt"/>
                          <a:ea typeface="+mn-ea"/>
                          <a:cs typeface="+mn-cs"/>
                        </a:rPr>
                        <a:t>Pharmacy</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r>
                        <a:rPr lang="en-GB" sz="1200" b="1" dirty="0">
                          <a:solidFill>
                            <a:schemeClr val="bg1"/>
                          </a:solidFill>
                        </a:rPr>
                        <a:t>Everyday Illnesses</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2"/>
                  </a:ext>
                </a:extLst>
              </a:tr>
              <a:tr h="71412">
                <a:tc vMerge="1">
                  <a:txBody>
                    <a:bodyPr/>
                    <a:lstStyle/>
                    <a:p>
                      <a:endParaRPr lang="de-DE"/>
                    </a:p>
                  </a:txBody>
                  <a:tcPr/>
                </a:tc>
                <a:tc vMerge="1">
                  <a:txBody>
                    <a:bodyPr/>
                    <a:lstStyle/>
                    <a:p>
                      <a:endParaRPr lang="de-DE"/>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effectLst/>
                          <a:latin typeface="+mn-lt"/>
                          <a:ea typeface="+mn-ea"/>
                          <a:cs typeface="+mn-cs"/>
                        </a:rPr>
                        <a:t>94%</a:t>
                      </a:r>
                      <a:r>
                        <a:rPr lang="en-US" sz="1200" b="0" kern="1200" noProof="0" dirty="0">
                          <a:solidFill>
                            <a:schemeClr val="tx1"/>
                          </a:solidFill>
                          <a:effectLst/>
                          <a:latin typeface="+mn-lt"/>
                          <a:ea typeface="+mn-ea"/>
                          <a:cs typeface="+mn-cs"/>
                        </a:rPr>
                        <a:t> (</a:t>
                      </a:r>
                      <a:r>
                        <a:rPr lang="en-US" sz="1200" b="0" noProof="0" dirty="0"/>
                        <a:t>average</a:t>
                      </a:r>
                      <a:r>
                        <a:rPr lang="en-US" sz="1200" b="0" kern="1200" noProof="0" dirty="0">
                          <a:solidFill>
                            <a:schemeClr val="tx1"/>
                          </a:solidFill>
                          <a:effectLst/>
                          <a:latin typeface="+mn-lt"/>
                          <a:ea typeface="+mn-ea"/>
                          <a:cs typeface="+mn-cs"/>
                        </a:rPr>
                        <a:t>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would go to work even if they have a cold</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15864232"/>
                  </a:ext>
                </a:extLst>
              </a:tr>
              <a:tr h="642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a:t>
                      </a:r>
                      <a:r>
                        <a:rPr lang="en-US" sz="1200" dirty="0"/>
                        <a:t> (</a:t>
                      </a:r>
                      <a:r>
                        <a:rPr lang="en-US" sz="1200" b="0" noProof="0" dirty="0"/>
                        <a:t>average</a:t>
                      </a:r>
                      <a:r>
                        <a:rPr lang="en-US" sz="1200" dirty="0"/>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know, that Beer, Milk and </a:t>
                      </a:r>
                      <a:r>
                        <a:rPr lang="en-US" sz="1200" b="0" kern="1200" noProof="0" dirty="0">
                          <a:solidFill>
                            <a:schemeClr val="tx1"/>
                          </a:solidFill>
                          <a:effectLst/>
                          <a:latin typeface="+mn-lt"/>
                          <a:ea typeface="+mn-ea"/>
                          <a:cs typeface="+mn-cs"/>
                        </a:rPr>
                        <a:t>Citric juices </a:t>
                      </a:r>
                      <a:r>
                        <a:rPr lang="en-US" sz="1200" dirty="0"/>
                        <a:t>can impair the effect of antibiotics</a:t>
                      </a: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140446189"/>
                  </a:ext>
                </a:extLst>
              </a:tr>
              <a:tr h="826342">
                <a:tc>
                  <a:txBody>
                    <a:bodyPr/>
                    <a:lstStyle/>
                    <a:p>
                      <a:pPr algn="ctr"/>
                      <a:r>
                        <a:rPr lang="en-US" sz="1200" b="1" dirty="0"/>
                        <a:t>10%</a:t>
                      </a:r>
                      <a:r>
                        <a:rPr lang="en-US" sz="1200" dirty="0"/>
                        <a:t> (</a:t>
                      </a:r>
                      <a:r>
                        <a:rPr lang="en-US" sz="1200" b="0" noProof="0" dirty="0"/>
                        <a:t>average</a:t>
                      </a:r>
                      <a:r>
                        <a:rPr lang="en-US" sz="1200" dirty="0"/>
                        <a:t> 9%)  </a:t>
                      </a:r>
                    </a:p>
                    <a:p>
                      <a:pPr algn="ctr"/>
                      <a:r>
                        <a:rPr lang="en-US" sz="1200" dirty="0"/>
                        <a:t>know, that sex</a:t>
                      </a:r>
                      <a:r>
                        <a:rPr lang="en-US" sz="1200" b="0" kern="1200" dirty="0">
                          <a:solidFill>
                            <a:schemeClr val="tx1"/>
                          </a:solidFill>
                          <a:effectLst/>
                          <a:latin typeface="+mn-lt"/>
                          <a:ea typeface="+mn-ea"/>
                          <a:cs typeface="+mn-cs"/>
                        </a:rPr>
                        <a:t> can prevent heart disease, promote healthier sleep and </a:t>
                      </a:r>
                      <a:r>
                        <a:rPr lang="de-DE" sz="1200" b="0" kern="1200" dirty="0" err="1">
                          <a:solidFill>
                            <a:schemeClr val="tx1"/>
                          </a:solidFill>
                          <a:effectLst/>
                          <a:latin typeface="+mn-lt"/>
                          <a:ea typeface="+mn-ea"/>
                          <a:cs typeface="+mn-cs"/>
                        </a:rPr>
                        <a:t>prevent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obesity</a:t>
                      </a:r>
                      <a:endParaRPr lang="en-US"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l"/>
                      <a:r>
                        <a:rPr lang="en-US" sz="1200" b="1" noProof="1"/>
                        <a:t>Sex topics, </a:t>
                      </a:r>
                      <a:r>
                        <a:rPr lang="en-US" sz="1200" noProof="1"/>
                        <a:t>discussed with partner or friends:</a:t>
                      </a:r>
                    </a:p>
                    <a:p>
                      <a:pPr algn="l"/>
                      <a:r>
                        <a:rPr lang="en-US" sz="1200" b="1" i="0" noProof="1"/>
                        <a:t>59%</a:t>
                      </a:r>
                      <a:r>
                        <a:rPr lang="en-US" sz="1200" b="0" i="0" noProof="1"/>
                        <a:t> (</a:t>
                      </a:r>
                      <a:r>
                        <a:rPr lang="en-US" sz="1200" b="0" noProof="0" dirty="0"/>
                        <a:t>average</a:t>
                      </a:r>
                      <a:r>
                        <a:rPr lang="en-US" sz="1200" b="0" i="0" noProof="1"/>
                        <a:t> 49%) </a:t>
                      </a:r>
                      <a:r>
                        <a:rPr lang="en-US" sz="1200" b="0" kern="1200" dirty="0">
                          <a:solidFill>
                            <a:schemeClr val="tx1"/>
                          </a:solidFill>
                          <a:effectLst/>
                          <a:latin typeface="+mn-lt"/>
                          <a:ea typeface="+mn-ea"/>
                          <a:cs typeface="+mn-cs"/>
                        </a:rPr>
                        <a:t>Frequency of sexual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51%</a:t>
                      </a:r>
                      <a:r>
                        <a:rPr lang="en-US" sz="1200" b="0" kern="1200" dirty="0">
                          <a:solidFill>
                            <a:schemeClr val="tx1"/>
                          </a:solidFill>
                          <a:effectLst/>
                          <a:latin typeface="+mn-lt"/>
                          <a:ea typeface="+mn-ea"/>
                          <a:cs typeface="+mn-cs"/>
                        </a:rPr>
                        <a:t> (</a:t>
                      </a:r>
                      <a:r>
                        <a:rPr lang="en-US" sz="1200" b="0" noProof="0" dirty="0"/>
                        <a:t>average </a:t>
                      </a:r>
                      <a:r>
                        <a:rPr lang="en-US" sz="1200" b="0" kern="1200" dirty="0">
                          <a:solidFill>
                            <a:schemeClr val="tx1"/>
                          </a:solidFill>
                          <a:effectLst/>
                          <a:latin typeface="+mn-lt"/>
                          <a:ea typeface="+mn-ea"/>
                          <a:cs typeface="+mn-cs"/>
                        </a:rPr>
                        <a:t>41%) </a:t>
                      </a:r>
                      <a:r>
                        <a:rPr lang="de-DE" sz="1200" b="0" kern="1200" dirty="0" err="1">
                          <a:solidFill>
                            <a:schemeClr val="tx1"/>
                          </a:solidFill>
                          <a:effectLst/>
                          <a:latin typeface="+mn-lt"/>
                          <a:ea typeface="+mn-ea"/>
                          <a:cs typeface="+mn-cs"/>
                        </a:rPr>
                        <a:t>Contraception</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20% </a:t>
                      </a:r>
                      <a:r>
                        <a:rPr lang="de-DE" sz="1200" b="0" kern="1200" dirty="0">
                          <a:solidFill>
                            <a:schemeClr val="tx1"/>
                          </a:solidFill>
                          <a:effectLst/>
                          <a:latin typeface="+mn-lt"/>
                          <a:ea typeface="+mn-ea"/>
                          <a:cs typeface="+mn-cs"/>
                        </a:rPr>
                        <a:t>(</a:t>
                      </a:r>
                      <a:r>
                        <a:rPr lang="en-US" sz="1200" b="0" noProof="0" dirty="0"/>
                        <a:t>average</a:t>
                      </a:r>
                      <a:r>
                        <a:rPr lang="de-DE" sz="1200" b="0" kern="1200" dirty="0">
                          <a:solidFill>
                            <a:schemeClr val="tx1"/>
                          </a:solidFill>
                          <a:effectLst/>
                          <a:latin typeface="+mn-lt"/>
                          <a:ea typeface="+mn-ea"/>
                          <a:cs typeface="+mn-cs"/>
                        </a:rPr>
                        <a:t> 30%) </a:t>
                      </a:r>
                      <a:r>
                        <a:rPr lang="en-US" sz="1200" b="0" kern="1200" dirty="0">
                          <a:solidFill>
                            <a:schemeClr val="tx1"/>
                          </a:solidFill>
                          <a:effectLst/>
                          <a:latin typeface="+mn-lt"/>
                          <a:ea typeface="+mn-ea"/>
                          <a:cs typeface="+mn-cs"/>
                        </a:rPr>
                        <a:t>I do not talk about sex topics</a:t>
                      </a:r>
                      <a:endParaRPr lang="de-DE" sz="1200" b="0" kern="1200" dirty="0">
                        <a:solidFill>
                          <a:schemeClr val="tx1"/>
                        </a:solidFill>
                        <a:effectLst/>
                        <a:latin typeface="+mn-lt"/>
                        <a:ea typeface="+mn-ea"/>
                        <a:cs typeface="+mn-cs"/>
                      </a:endParaRPr>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2">
                  <a:txBody>
                    <a:bodyPr/>
                    <a:lstStyle/>
                    <a:p>
                      <a:pPr algn="ctr"/>
                      <a:r>
                        <a:rPr lang="en-US" sz="1200" b="1" i="0" noProof="1"/>
                        <a:t>69%</a:t>
                      </a:r>
                      <a:r>
                        <a:rPr lang="en-US" sz="1200" b="0" i="0" noProof="1"/>
                        <a:t> (</a:t>
                      </a:r>
                      <a:r>
                        <a:rPr lang="en-US" sz="1200" b="0" noProof="0" dirty="0"/>
                        <a:t>average</a:t>
                      </a:r>
                      <a:r>
                        <a:rPr lang="en-US" sz="1200" b="0" i="0" noProof="1"/>
                        <a:t> 60%)</a:t>
                      </a:r>
                    </a:p>
                    <a:p>
                      <a:pPr algn="ctr"/>
                      <a:r>
                        <a:rPr lang="en-US" sz="1200" dirty="0"/>
                        <a:t>Would </a:t>
                      </a:r>
                      <a:r>
                        <a:rPr lang="en-US" sz="1200" b="1" kern="1200" dirty="0">
                          <a:solidFill>
                            <a:schemeClr val="dk1"/>
                          </a:solidFill>
                          <a:latin typeface="+mn-lt"/>
                          <a:ea typeface="+mn-ea"/>
                          <a:cs typeface="+mn-cs"/>
                        </a:rPr>
                        <a:t>get</a:t>
                      </a:r>
                      <a:r>
                        <a:rPr lang="en-US" sz="1200" b="1" dirty="0"/>
                        <a:t> intimate </a:t>
                      </a:r>
                      <a:r>
                        <a:rPr lang="en-US" sz="1200" dirty="0"/>
                        <a:t>with the partner even if she/he has a cold</a:t>
                      </a:r>
                      <a:endParaRPr lang="en-US" sz="1200" b="0"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rowSpan="3">
                  <a:txBody>
                    <a:bodyPr/>
                    <a:lstStyle/>
                    <a:p>
                      <a:pPr algn="ctr"/>
                      <a:r>
                        <a:rPr lang="en-GB" sz="1200" b="1" dirty="0">
                          <a:solidFill>
                            <a:schemeClr val="bg1"/>
                          </a:solidFill>
                        </a:rPr>
                        <a:t>Sexuality &amp; Health</a:t>
                      </a:r>
                    </a:p>
                  </a:txBody>
                  <a:tcPr vert="vert" anchor="ctr">
                    <a:lnL w="12700" cap="flat" cmpd="sng" algn="ctr">
                      <a:solidFill>
                        <a:srgbClr val="D50058"/>
                      </a:solidFill>
                      <a:prstDash val="solid"/>
                      <a:round/>
                      <a:headEnd type="none" w="med" len="med"/>
                      <a:tailEnd type="none" w="med" len="med"/>
                    </a:lnL>
                    <a:lnR w="12700" cap="flat" cmpd="sng" algn="ctr">
                      <a:solidFill>
                        <a:srgbClr val="005DB9"/>
                      </a:solidFill>
                      <a:prstDash val="solid"/>
                      <a:round/>
                      <a:headEnd type="none" w="med" len="med"/>
                      <a:tailEnd type="none" w="med" len="med"/>
                    </a:lnR>
                    <a:lnT w="12700" cap="flat" cmpd="sng" algn="ctr">
                      <a:solidFill>
                        <a:srgbClr val="005DB9"/>
                      </a:solidFill>
                      <a:prstDash val="solid"/>
                      <a:round/>
                      <a:headEnd type="none" w="med" len="med"/>
                      <a:tailEnd type="none" w="med" len="med"/>
                    </a:lnT>
                    <a:lnB w="12700" cap="flat" cmpd="sng" algn="ctr">
                      <a:solidFill>
                        <a:srgbClr val="005DB9"/>
                      </a:solidFill>
                      <a:prstDash val="solid"/>
                      <a:round/>
                      <a:headEnd type="none" w="med" len="med"/>
                      <a:tailEnd type="none" w="med" len="med"/>
                    </a:lnB>
                    <a:solidFill>
                      <a:srgbClr val="005DB9"/>
                    </a:solidFill>
                  </a:tcPr>
                </a:tc>
                <a:extLst>
                  <a:ext uri="{0D108BD9-81ED-4DB2-BD59-A6C34878D82A}">
                    <a16:rowId xmlns:a16="http://schemas.microsoft.com/office/drawing/2014/main" val="10003"/>
                  </a:ext>
                </a:extLst>
              </a:tr>
              <a:tr h="71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Activities that can cause an infection with sexually transmitted diseases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94%</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90%) Vaginal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82%) Anal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79%</a:t>
                      </a:r>
                      <a:r>
                        <a:rPr lang="en-US" sz="1200" b="0" kern="1200" dirty="0">
                          <a:solidFill>
                            <a:schemeClr val="tx1"/>
                          </a:solidFill>
                          <a:effectLst/>
                          <a:latin typeface="+mn-lt"/>
                          <a:ea typeface="+mn-ea"/>
                          <a:cs typeface="+mn-cs"/>
                        </a:rPr>
                        <a:t> (</a:t>
                      </a:r>
                      <a:r>
                        <a:rPr lang="en-US" sz="1200" b="0" noProof="0" dirty="0"/>
                        <a:t>average</a:t>
                      </a:r>
                      <a:r>
                        <a:rPr lang="en-US" sz="1200" b="0" kern="1200" dirty="0">
                          <a:solidFill>
                            <a:schemeClr val="tx1"/>
                          </a:solidFill>
                          <a:effectLst/>
                          <a:latin typeface="+mn-lt"/>
                          <a:ea typeface="+mn-ea"/>
                          <a:cs typeface="+mn-cs"/>
                        </a:rPr>
                        <a:t> 70%) Oral sex</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23%</a:t>
                      </a:r>
                      <a:r>
                        <a:rPr lang="de-DE" sz="1200" b="0" kern="1200" dirty="0">
                          <a:solidFill>
                            <a:schemeClr val="tx1"/>
                          </a:solidFill>
                          <a:effectLst/>
                          <a:latin typeface="+mn-lt"/>
                          <a:ea typeface="+mn-ea"/>
                          <a:cs typeface="+mn-cs"/>
                        </a:rPr>
                        <a:t> (</a:t>
                      </a:r>
                      <a:r>
                        <a:rPr lang="en-US" sz="1200" b="0" noProof="0" dirty="0"/>
                        <a:t>average</a:t>
                      </a:r>
                      <a:r>
                        <a:rPr lang="de-DE" sz="1200" b="0" kern="1200" dirty="0">
                          <a:solidFill>
                            <a:schemeClr val="tx1"/>
                          </a:solidFill>
                          <a:effectLst/>
                          <a:latin typeface="+mn-lt"/>
                          <a:ea typeface="+mn-ea"/>
                          <a:cs typeface="+mn-cs"/>
                        </a:rPr>
                        <a:t> 22%) Kissing</a:t>
                      </a:r>
                    </a:p>
                  </a:txBody>
                  <a:tcP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3910916"/>
                  </a:ext>
                </a:extLst>
              </a:tr>
              <a:tr h="1122192">
                <a:tc vMerge="1">
                  <a:txBody>
                    <a:bodyPr/>
                    <a:lstStyle/>
                    <a:p>
                      <a:endParaRPr lang="de-DE"/>
                    </a:p>
                  </a:txBody>
                  <a:tcPr/>
                </a:tc>
                <a:tc vMerge="1">
                  <a:txBody>
                    <a:bodyPr/>
                    <a:lstStyle/>
                    <a:p>
                      <a:endParaRPr lang="de-DE"/>
                    </a:p>
                  </a:txBody>
                  <a:tcPr/>
                </a:tc>
                <a:tc>
                  <a:txBody>
                    <a:bodyPr/>
                    <a:lstStyle/>
                    <a:p>
                      <a:pPr algn="ctr"/>
                      <a:r>
                        <a:rPr lang="en-US" sz="1200" b="1" i="0" noProof="1"/>
                        <a:t>31%</a:t>
                      </a:r>
                      <a:r>
                        <a:rPr lang="en-US" sz="1200" b="0" i="0" noProof="1"/>
                        <a:t> (</a:t>
                      </a:r>
                      <a:r>
                        <a:rPr lang="en-US" sz="1200" b="0" noProof="0" dirty="0"/>
                        <a:t>average </a:t>
                      </a:r>
                      <a:r>
                        <a:rPr lang="en-US" sz="1200" b="0" i="0" noProof="1"/>
                        <a:t>39%)</a:t>
                      </a:r>
                    </a:p>
                    <a:p>
                      <a:pPr algn="ctr"/>
                      <a:r>
                        <a:rPr lang="en-US" sz="1200" dirty="0"/>
                        <a:t>Have been </a:t>
                      </a:r>
                      <a:r>
                        <a:rPr lang="en-US" sz="1200" b="1" dirty="0"/>
                        <a:t>tested for </a:t>
                      </a:r>
                    </a:p>
                    <a:p>
                      <a:pPr algn="ctr"/>
                      <a:r>
                        <a:rPr lang="en-US" sz="1200" b="1" dirty="0"/>
                        <a:t>sexually transmitted diseases</a:t>
                      </a:r>
                      <a:endParaRPr lang="en-US" sz="1200" b="1" i="0" noProof="0" dirty="0"/>
                    </a:p>
                  </a:txBody>
                  <a:tcPr anchor="ctr">
                    <a:lnL w="12700" cap="flat" cmpd="sng" algn="ctr">
                      <a:solidFill>
                        <a:srgbClr val="D50058"/>
                      </a:solidFill>
                      <a:prstDash val="solid"/>
                      <a:round/>
                      <a:headEnd type="none" w="med" len="med"/>
                      <a:tailEnd type="none" w="med" len="med"/>
                    </a:lnL>
                    <a:lnR w="12700" cap="flat" cmpd="sng" algn="ctr">
                      <a:solidFill>
                        <a:srgbClr val="D50058"/>
                      </a:solidFill>
                      <a:prstDash val="solid"/>
                      <a:round/>
                      <a:headEnd type="none" w="med" len="med"/>
                      <a:tailEnd type="none" w="med" len="med"/>
                    </a:lnR>
                    <a:lnT w="12700" cap="flat" cmpd="sng" algn="ctr">
                      <a:solidFill>
                        <a:srgbClr val="D50058"/>
                      </a:solidFill>
                      <a:prstDash val="solid"/>
                      <a:round/>
                      <a:headEnd type="none" w="med" len="med"/>
                      <a:tailEnd type="none" w="med" len="med"/>
                    </a:lnT>
                    <a:lnB w="12700" cap="flat" cmpd="sng" algn="ctr">
                      <a:solidFill>
                        <a:srgbClr val="D50058"/>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629400121"/>
                  </a:ext>
                </a:extLst>
              </a:tr>
            </a:tbl>
          </a:graphicData>
        </a:graphic>
      </p:graphicFrame>
      <p:sp>
        <p:nvSpPr>
          <p:cNvPr id="443" name="Freeform 25"/>
          <p:cNvSpPr>
            <a:spLocks noChangeAspect="1" noEditPoints="1"/>
          </p:cNvSpPr>
          <p:nvPr/>
        </p:nvSpPr>
        <p:spPr bwMode="auto">
          <a:xfrm>
            <a:off x="5183892"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25"/>
          <p:cNvSpPr>
            <a:spLocks noChangeAspect="1" noEditPoints="1"/>
          </p:cNvSpPr>
          <p:nvPr/>
        </p:nvSpPr>
        <p:spPr bwMode="auto">
          <a:xfrm>
            <a:off x="8319570" y="394668"/>
            <a:ext cx="280428" cy="197747"/>
          </a:xfrm>
          <a:custGeom>
            <a:avLst/>
            <a:gdLst>
              <a:gd name="T0" fmla="*/ 298 w 407"/>
              <a:gd name="T1" fmla="*/ 57 h 287"/>
              <a:gd name="T2" fmla="*/ 403 w 407"/>
              <a:gd name="T3" fmla="*/ 163 h 287"/>
              <a:gd name="T4" fmla="*/ 407 w 407"/>
              <a:gd name="T5" fmla="*/ 170 h 287"/>
              <a:gd name="T6" fmla="*/ 406 w 407"/>
              <a:gd name="T7" fmla="*/ 177 h 287"/>
              <a:gd name="T8" fmla="*/ 301 w 407"/>
              <a:gd name="T9" fmla="*/ 285 h 287"/>
              <a:gd name="T10" fmla="*/ 295 w 407"/>
              <a:gd name="T11" fmla="*/ 287 h 287"/>
              <a:gd name="T12" fmla="*/ 293 w 407"/>
              <a:gd name="T13" fmla="*/ 285 h 287"/>
              <a:gd name="T14" fmla="*/ 293 w 407"/>
              <a:gd name="T15" fmla="*/ 251 h 287"/>
              <a:gd name="T16" fmla="*/ 291 w 407"/>
              <a:gd name="T17" fmla="*/ 245 h 287"/>
              <a:gd name="T18" fmla="*/ 285 w 407"/>
              <a:gd name="T19" fmla="*/ 241 h 287"/>
              <a:gd name="T20" fmla="*/ 196 w 407"/>
              <a:gd name="T21" fmla="*/ 240 h 287"/>
              <a:gd name="T22" fmla="*/ 190 w 407"/>
              <a:gd name="T23" fmla="*/ 238 h 287"/>
              <a:gd name="T24" fmla="*/ 186 w 407"/>
              <a:gd name="T25" fmla="*/ 232 h 287"/>
              <a:gd name="T26" fmla="*/ 185 w 407"/>
              <a:gd name="T27" fmla="*/ 199 h 287"/>
              <a:gd name="T28" fmla="*/ 221 w 407"/>
              <a:gd name="T29" fmla="*/ 197 h 287"/>
              <a:gd name="T30" fmla="*/ 235 w 407"/>
              <a:gd name="T31" fmla="*/ 183 h 287"/>
              <a:gd name="T32" fmla="*/ 236 w 407"/>
              <a:gd name="T33" fmla="*/ 103 h 287"/>
              <a:gd name="T34" fmla="*/ 285 w 407"/>
              <a:gd name="T35" fmla="*/ 102 h 287"/>
              <a:gd name="T36" fmla="*/ 291 w 407"/>
              <a:gd name="T37" fmla="*/ 98 h 287"/>
              <a:gd name="T38" fmla="*/ 293 w 407"/>
              <a:gd name="T39" fmla="*/ 91 h 287"/>
              <a:gd name="T40" fmla="*/ 293 w 407"/>
              <a:gd name="T41" fmla="*/ 59 h 287"/>
              <a:gd name="T42" fmla="*/ 295 w 407"/>
              <a:gd name="T43" fmla="*/ 56 h 287"/>
              <a:gd name="T44" fmla="*/ 113 w 407"/>
              <a:gd name="T45" fmla="*/ 0 h 287"/>
              <a:gd name="T46" fmla="*/ 114 w 407"/>
              <a:gd name="T47" fmla="*/ 5 h 287"/>
              <a:gd name="T48" fmla="*/ 115 w 407"/>
              <a:gd name="T49" fmla="*/ 39 h 287"/>
              <a:gd name="T50" fmla="*/ 119 w 407"/>
              <a:gd name="T51" fmla="*/ 44 h 287"/>
              <a:gd name="T52" fmla="*/ 126 w 407"/>
              <a:gd name="T53" fmla="*/ 47 h 287"/>
              <a:gd name="T54" fmla="*/ 214 w 407"/>
              <a:gd name="T55" fmla="*/ 47 h 287"/>
              <a:gd name="T56" fmla="*/ 220 w 407"/>
              <a:gd name="T57" fmla="*/ 51 h 287"/>
              <a:gd name="T58" fmla="*/ 222 w 407"/>
              <a:gd name="T59" fmla="*/ 58 h 287"/>
              <a:gd name="T60" fmla="*/ 221 w 407"/>
              <a:gd name="T61" fmla="*/ 177 h 287"/>
              <a:gd name="T62" fmla="*/ 217 w 407"/>
              <a:gd name="T63" fmla="*/ 182 h 287"/>
              <a:gd name="T64" fmla="*/ 211 w 407"/>
              <a:gd name="T65" fmla="*/ 183 h 287"/>
              <a:gd name="T66" fmla="*/ 122 w 407"/>
              <a:gd name="T67" fmla="*/ 185 h 287"/>
              <a:gd name="T68" fmla="*/ 116 w 407"/>
              <a:gd name="T69" fmla="*/ 189 h 287"/>
              <a:gd name="T70" fmla="*/ 114 w 407"/>
              <a:gd name="T71" fmla="*/ 196 h 287"/>
              <a:gd name="T72" fmla="*/ 114 w 407"/>
              <a:gd name="T73" fmla="*/ 228 h 287"/>
              <a:gd name="T74" fmla="*/ 112 w 407"/>
              <a:gd name="T75" fmla="*/ 231 h 287"/>
              <a:gd name="T76" fmla="*/ 106 w 407"/>
              <a:gd name="T77" fmla="*/ 228 h 287"/>
              <a:gd name="T78" fmla="*/ 1 w 407"/>
              <a:gd name="T79" fmla="*/ 120 h 287"/>
              <a:gd name="T80" fmla="*/ 0 w 407"/>
              <a:gd name="T81" fmla="*/ 113 h 287"/>
              <a:gd name="T82" fmla="*/ 4 w 407"/>
              <a:gd name="T83" fmla="*/ 107 h 287"/>
              <a:gd name="T84" fmla="*/ 109 w 407"/>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 h="287">
                <a:moveTo>
                  <a:pt x="295" y="56"/>
                </a:moveTo>
                <a:lnTo>
                  <a:pt x="298" y="57"/>
                </a:lnTo>
                <a:lnTo>
                  <a:pt x="301" y="59"/>
                </a:lnTo>
                <a:lnTo>
                  <a:pt x="403" y="163"/>
                </a:lnTo>
                <a:lnTo>
                  <a:pt x="406" y="167"/>
                </a:lnTo>
                <a:lnTo>
                  <a:pt x="407" y="170"/>
                </a:lnTo>
                <a:lnTo>
                  <a:pt x="407" y="173"/>
                </a:lnTo>
                <a:lnTo>
                  <a:pt x="406" y="177"/>
                </a:lnTo>
                <a:lnTo>
                  <a:pt x="403" y="180"/>
                </a:lnTo>
                <a:lnTo>
                  <a:pt x="301" y="285"/>
                </a:lnTo>
                <a:lnTo>
                  <a:pt x="298" y="287"/>
                </a:lnTo>
                <a:lnTo>
                  <a:pt x="295" y="287"/>
                </a:lnTo>
                <a:lnTo>
                  <a:pt x="294" y="287"/>
                </a:lnTo>
                <a:lnTo>
                  <a:pt x="293" y="285"/>
                </a:lnTo>
                <a:lnTo>
                  <a:pt x="293" y="281"/>
                </a:lnTo>
                <a:lnTo>
                  <a:pt x="293" y="251"/>
                </a:lnTo>
                <a:lnTo>
                  <a:pt x="292" y="248"/>
                </a:lnTo>
                <a:lnTo>
                  <a:pt x="291" y="245"/>
                </a:lnTo>
                <a:lnTo>
                  <a:pt x="288" y="242"/>
                </a:lnTo>
                <a:lnTo>
                  <a:pt x="285" y="241"/>
                </a:lnTo>
                <a:lnTo>
                  <a:pt x="281" y="240"/>
                </a:lnTo>
                <a:lnTo>
                  <a:pt x="196" y="240"/>
                </a:lnTo>
                <a:lnTo>
                  <a:pt x="193" y="240"/>
                </a:lnTo>
                <a:lnTo>
                  <a:pt x="190" y="238"/>
                </a:lnTo>
                <a:lnTo>
                  <a:pt x="187" y="236"/>
                </a:lnTo>
                <a:lnTo>
                  <a:pt x="186" y="232"/>
                </a:lnTo>
                <a:lnTo>
                  <a:pt x="185" y="229"/>
                </a:lnTo>
                <a:lnTo>
                  <a:pt x="185" y="199"/>
                </a:lnTo>
                <a:lnTo>
                  <a:pt x="211" y="199"/>
                </a:lnTo>
                <a:lnTo>
                  <a:pt x="221" y="197"/>
                </a:lnTo>
                <a:lnTo>
                  <a:pt x="229" y="191"/>
                </a:lnTo>
                <a:lnTo>
                  <a:pt x="235" y="183"/>
                </a:lnTo>
                <a:lnTo>
                  <a:pt x="236" y="172"/>
                </a:lnTo>
                <a:lnTo>
                  <a:pt x="236" y="103"/>
                </a:lnTo>
                <a:lnTo>
                  <a:pt x="281" y="103"/>
                </a:lnTo>
                <a:lnTo>
                  <a:pt x="285" y="102"/>
                </a:lnTo>
                <a:lnTo>
                  <a:pt x="288" y="101"/>
                </a:lnTo>
                <a:lnTo>
                  <a:pt x="291" y="98"/>
                </a:lnTo>
                <a:lnTo>
                  <a:pt x="292" y="96"/>
                </a:lnTo>
                <a:lnTo>
                  <a:pt x="293" y="91"/>
                </a:lnTo>
                <a:lnTo>
                  <a:pt x="293" y="61"/>
                </a:lnTo>
                <a:lnTo>
                  <a:pt x="293" y="59"/>
                </a:lnTo>
                <a:lnTo>
                  <a:pt x="294" y="57"/>
                </a:lnTo>
                <a:lnTo>
                  <a:pt x="295" y="56"/>
                </a:lnTo>
                <a:close/>
                <a:moveTo>
                  <a:pt x="112" y="0"/>
                </a:moveTo>
                <a:lnTo>
                  <a:pt x="113" y="0"/>
                </a:lnTo>
                <a:lnTo>
                  <a:pt x="114" y="2"/>
                </a:lnTo>
                <a:lnTo>
                  <a:pt x="114" y="5"/>
                </a:lnTo>
                <a:lnTo>
                  <a:pt x="114" y="35"/>
                </a:lnTo>
                <a:lnTo>
                  <a:pt x="115" y="39"/>
                </a:lnTo>
                <a:lnTo>
                  <a:pt x="116" y="42"/>
                </a:lnTo>
                <a:lnTo>
                  <a:pt x="119" y="44"/>
                </a:lnTo>
                <a:lnTo>
                  <a:pt x="122" y="45"/>
                </a:lnTo>
                <a:lnTo>
                  <a:pt x="126" y="47"/>
                </a:lnTo>
                <a:lnTo>
                  <a:pt x="211" y="47"/>
                </a:lnTo>
                <a:lnTo>
                  <a:pt x="214" y="47"/>
                </a:lnTo>
                <a:lnTo>
                  <a:pt x="217" y="49"/>
                </a:lnTo>
                <a:lnTo>
                  <a:pt x="220" y="51"/>
                </a:lnTo>
                <a:lnTo>
                  <a:pt x="221" y="54"/>
                </a:lnTo>
                <a:lnTo>
                  <a:pt x="222" y="58"/>
                </a:lnTo>
                <a:lnTo>
                  <a:pt x="222" y="172"/>
                </a:lnTo>
                <a:lnTo>
                  <a:pt x="221" y="177"/>
                </a:lnTo>
                <a:lnTo>
                  <a:pt x="220" y="179"/>
                </a:lnTo>
                <a:lnTo>
                  <a:pt x="217" y="182"/>
                </a:lnTo>
                <a:lnTo>
                  <a:pt x="214" y="183"/>
                </a:lnTo>
                <a:lnTo>
                  <a:pt x="211" y="183"/>
                </a:lnTo>
                <a:lnTo>
                  <a:pt x="126" y="183"/>
                </a:lnTo>
                <a:lnTo>
                  <a:pt x="122" y="185"/>
                </a:lnTo>
                <a:lnTo>
                  <a:pt x="119" y="186"/>
                </a:lnTo>
                <a:lnTo>
                  <a:pt x="116" y="189"/>
                </a:lnTo>
                <a:lnTo>
                  <a:pt x="115" y="191"/>
                </a:lnTo>
                <a:lnTo>
                  <a:pt x="114" y="196"/>
                </a:lnTo>
                <a:lnTo>
                  <a:pt x="114" y="226"/>
                </a:lnTo>
                <a:lnTo>
                  <a:pt x="114" y="228"/>
                </a:lnTo>
                <a:lnTo>
                  <a:pt x="113" y="230"/>
                </a:lnTo>
                <a:lnTo>
                  <a:pt x="112" y="231"/>
                </a:lnTo>
                <a:lnTo>
                  <a:pt x="109" y="230"/>
                </a:lnTo>
                <a:lnTo>
                  <a:pt x="106" y="228"/>
                </a:lnTo>
                <a:lnTo>
                  <a:pt x="4" y="123"/>
                </a:lnTo>
                <a:lnTo>
                  <a:pt x="1" y="120"/>
                </a:lnTo>
                <a:lnTo>
                  <a:pt x="0" y="117"/>
                </a:lnTo>
                <a:lnTo>
                  <a:pt x="0" y="113"/>
                </a:lnTo>
                <a:lnTo>
                  <a:pt x="1" y="110"/>
                </a:lnTo>
                <a:lnTo>
                  <a:pt x="4" y="107"/>
                </a:lnTo>
                <a:lnTo>
                  <a:pt x="106" y="2"/>
                </a:lnTo>
                <a:lnTo>
                  <a:pt x="109" y="0"/>
                </a:lnTo>
                <a:lnTo>
                  <a:pt x="1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Ellipse 50">
            <a:extLst>
              <a:ext uri="{FF2B5EF4-FFF2-40B4-BE49-F238E27FC236}">
                <a16:creationId xmlns:a16="http://schemas.microsoft.com/office/drawing/2014/main" id="{E4468FCB-3E6A-4E69-A838-1E54062D17D5}"/>
              </a:ext>
            </a:extLst>
          </p:cNvPr>
          <p:cNvSpPr/>
          <p:nvPr/>
        </p:nvSpPr>
        <p:spPr>
          <a:xfrm>
            <a:off x="7558129" y="2000777"/>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71" name="Foliennummernplatzhalter 7">
            <a:extLst>
              <a:ext uri="{FF2B5EF4-FFF2-40B4-BE49-F238E27FC236}">
                <a16:creationId xmlns:a16="http://schemas.microsoft.com/office/drawing/2014/main" id="{7DDF0BAC-BB5D-4712-BC88-920B07F81C9B}"/>
              </a:ext>
            </a:extLst>
          </p:cNvPr>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9</a:t>
            </a:fld>
            <a:endParaRPr lang="en-GB" dirty="0"/>
          </a:p>
        </p:txBody>
      </p:sp>
      <p:sp>
        <p:nvSpPr>
          <p:cNvPr id="81" name="Ellipse 80">
            <a:extLst>
              <a:ext uri="{FF2B5EF4-FFF2-40B4-BE49-F238E27FC236}">
                <a16:creationId xmlns:a16="http://schemas.microsoft.com/office/drawing/2014/main" id="{AC0B9520-9590-4668-8BE0-6F8CA8D40E0E}"/>
              </a:ext>
            </a:extLst>
          </p:cNvPr>
          <p:cNvSpPr/>
          <p:nvPr/>
        </p:nvSpPr>
        <p:spPr>
          <a:xfrm>
            <a:off x="7563886" y="332497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2</a:t>
            </a:r>
          </a:p>
        </p:txBody>
      </p:sp>
      <p:pic>
        <p:nvPicPr>
          <p:cNvPr id="82" name="Grafik 81">
            <a:extLst>
              <a:ext uri="{FF2B5EF4-FFF2-40B4-BE49-F238E27FC236}">
                <a16:creationId xmlns:a16="http://schemas.microsoft.com/office/drawing/2014/main" id="{70DD2A85-0868-4BEB-BFAA-111C3C1DC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031" y="2355064"/>
            <a:ext cx="516773" cy="540000"/>
          </a:xfrm>
          <a:prstGeom prst="rect">
            <a:avLst/>
          </a:prstGeom>
        </p:spPr>
      </p:pic>
      <p:pic>
        <p:nvPicPr>
          <p:cNvPr id="84" name="Grafik 83">
            <a:extLst>
              <a:ext uri="{FF2B5EF4-FFF2-40B4-BE49-F238E27FC236}">
                <a16:creationId xmlns:a16="http://schemas.microsoft.com/office/drawing/2014/main" id="{4CB01F14-A059-47A4-A275-7BFCFD1CD2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585" y="4101160"/>
            <a:ext cx="458708" cy="540000"/>
          </a:xfrm>
          <a:prstGeom prst="rect">
            <a:avLst/>
          </a:prstGeom>
        </p:spPr>
      </p:pic>
      <p:pic>
        <p:nvPicPr>
          <p:cNvPr id="85" name="Graphic 11">
            <a:extLst>
              <a:ext uri="{FF2B5EF4-FFF2-40B4-BE49-F238E27FC236}">
                <a16:creationId xmlns:a16="http://schemas.microsoft.com/office/drawing/2014/main" id="{607437DF-D9C3-4CDF-B57E-988A6244A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85993" y="4975157"/>
            <a:ext cx="690000" cy="540000"/>
          </a:xfrm>
          <a:prstGeom prst="rect">
            <a:avLst/>
          </a:prstGeom>
        </p:spPr>
      </p:pic>
      <p:sp>
        <p:nvSpPr>
          <p:cNvPr id="61" name="Ellipse 60">
            <a:extLst>
              <a:ext uri="{FF2B5EF4-FFF2-40B4-BE49-F238E27FC236}">
                <a16:creationId xmlns:a16="http://schemas.microsoft.com/office/drawing/2014/main" id="{D5C5CD74-00FB-4B41-8A50-7EE938E87BFD}"/>
              </a:ext>
            </a:extLst>
          </p:cNvPr>
          <p:cNvSpPr>
            <a:spLocks/>
          </p:cNvSpPr>
          <p:nvPr/>
        </p:nvSpPr>
        <p:spPr>
          <a:xfrm>
            <a:off x="451446" y="357203"/>
            <a:ext cx="1442264" cy="1448183"/>
          </a:xfrm>
          <a:prstGeom prst="ellipse">
            <a:avLst/>
          </a:prstGeom>
          <a:solidFill>
            <a:schemeClr val="bg1"/>
          </a:solidFill>
          <a:ln w="28575">
            <a:solidFill>
              <a:srgbClr val="D500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a:p>
        </p:txBody>
      </p:sp>
      <p:sp>
        <p:nvSpPr>
          <p:cNvPr id="62" name="Titel 3">
            <a:extLst>
              <a:ext uri="{FF2B5EF4-FFF2-40B4-BE49-F238E27FC236}">
                <a16:creationId xmlns:a16="http://schemas.microsoft.com/office/drawing/2014/main" id="{FEEB66C9-7DAB-4E31-933F-9C562DC045E2}"/>
              </a:ext>
            </a:extLst>
          </p:cNvPr>
          <p:cNvSpPr>
            <a:spLocks noGrp="1"/>
          </p:cNvSpPr>
          <p:nvPr>
            <p:ph type="title"/>
          </p:nvPr>
        </p:nvSpPr>
        <p:spPr>
          <a:xfrm>
            <a:off x="542544" y="893116"/>
            <a:ext cx="539845" cy="705933"/>
          </a:xfrm>
        </p:spPr>
        <p:txBody>
          <a:bodyPr/>
          <a:lstStyle/>
          <a:p>
            <a:r>
              <a:rPr lang="en-US" dirty="0"/>
              <a:t>ESP</a:t>
            </a:r>
          </a:p>
        </p:txBody>
      </p:sp>
      <p:grpSp>
        <p:nvGrpSpPr>
          <p:cNvPr id="72" name="Group 5058">
            <a:extLst>
              <a:ext uri="{FF2B5EF4-FFF2-40B4-BE49-F238E27FC236}">
                <a16:creationId xmlns:a16="http://schemas.microsoft.com/office/drawing/2014/main" id="{DB09527A-DFA2-4ECF-8636-579DCF7DB112}"/>
              </a:ext>
            </a:extLst>
          </p:cNvPr>
          <p:cNvGrpSpPr>
            <a:grpSpLocks noChangeAspect="1"/>
          </p:cNvGrpSpPr>
          <p:nvPr/>
        </p:nvGrpSpPr>
        <p:grpSpPr>
          <a:xfrm>
            <a:off x="978307" y="741081"/>
            <a:ext cx="866776" cy="660400"/>
            <a:chOff x="7302501" y="5372101"/>
            <a:chExt cx="433388" cy="330200"/>
          </a:xfrm>
          <a:solidFill>
            <a:schemeClr val="bg1"/>
          </a:solidFill>
        </p:grpSpPr>
        <p:sp>
          <p:nvSpPr>
            <p:cNvPr id="73" name="Freeform 3773">
              <a:extLst>
                <a:ext uri="{FF2B5EF4-FFF2-40B4-BE49-F238E27FC236}">
                  <a16:creationId xmlns:a16="http://schemas.microsoft.com/office/drawing/2014/main" id="{2DEA244A-8B7D-4365-A73A-C64E7F910BAE}"/>
                </a:ext>
              </a:extLst>
            </p:cNvPr>
            <p:cNvSpPr>
              <a:spLocks/>
            </p:cNvSpPr>
            <p:nvPr/>
          </p:nvSpPr>
          <p:spPr bwMode="auto">
            <a:xfrm>
              <a:off x="7302501" y="5372101"/>
              <a:ext cx="390525" cy="330200"/>
            </a:xfrm>
            <a:custGeom>
              <a:avLst/>
              <a:gdLst>
                <a:gd name="T0" fmla="*/ 49 w 246"/>
                <a:gd name="T1" fmla="*/ 6 h 208"/>
                <a:gd name="T2" fmla="*/ 75 w 246"/>
                <a:gd name="T3" fmla="*/ 7 h 208"/>
                <a:gd name="T4" fmla="*/ 95 w 246"/>
                <a:gd name="T5" fmla="*/ 13 h 208"/>
                <a:gd name="T6" fmla="*/ 114 w 246"/>
                <a:gd name="T7" fmla="*/ 11 h 208"/>
                <a:gd name="T8" fmla="*/ 138 w 246"/>
                <a:gd name="T9" fmla="*/ 13 h 208"/>
                <a:gd name="T10" fmla="*/ 152 w 246"/>
                <a:gd name="T11" fmla="*/ 18 h 208"/>
                <a:gd name="T12" fmla="*/ 163 w 246"/>
                <a:gd name="T13" fmla="*/ 25 h 208"/>
                <a:gd name="T14" fmla="*/ 170 w 246"/>
                <a:gd name="T15" fmla="*/ 27 h 208"/>
                <a:gd name="T16" fmla="*/ 182 w 246"/>
                <a:gd name="T17" fmla="*/ 28 h 208"/>
                <a:gd name="T18" fmla="*/ 194 w 246"/>
                <a:gd name="T19" fmla="*/ 27 h 208"/>
                <a:gd name="T20" fmla="*/ 201 w 246"/>
                <a:gd name="T21" fmla="*/ 28 h 208"/>
                <a:gd name="T22" fmla="*/ 208 w 246"/>
                <a:gd name="T23" fmla="*/ 32 h 208"/>
                <a:gd name="T24" fmla="*/ 215 w 246"/>
                <a:gd name="T25" fmla="*/ 35 h 208"/>
                <a:gd name="T26" fmla="*/ 231 w 246"/>
                <a:gd name="T27" fmla="*/ 37 h 208"/>
                <a:gd name="T28" fmla="*/ 245 w 246"/>
                <a:gd name="T29" fmla="*/ 35 h 208"/>
                <a:gd name="T30" fmla="*/ 245 w 246"/>
                <a:gd name="T31" fmla="*/ 42 h 208"/>
                <a:gd name="T32" fmla="*/ 236 w 246"/>
                <a:gd name="T33" fmla="*/ 58 h 208"/>
                <a:gd name="T34" fmla="*/ 224 w 246"/>
                <a:gd name="T35" fmla="*/ 67 h 208"/>
                <a:gd name="T36" fmla="*/ 205 w 246"/>
                <a:gd name="T37" fmla="*/ 75 h 208"/>
                <a:gd name="T38" fmla="*/ 199 w 246"/>
                <a:gd name="T39" fmla="*/ 84 h 208"/>
                <a:gd name="T40" fmla="*/ 189 w 246"/>
                <a:gd name="T41" fmla="*/ 96 h 208"/>
                <a:gd name="T42" fmla="*/ 177 w 246"/>
                <a:gd name="T43" fmla="*/ 117 h 208"/>
                <a:gd name="T44" fmla="*/ 180 w 246"/>
                <a:gd name="T45" fmla="*/ 130 h 208"/>
                <a:gd name="T46" fmla="*/ 187 w 246"/>
                <a:gd name="T47" fmla="*/ 137 h 208"/>
                <a:gd name="T48" fmla="*/ 184 w 246"/>
                <a:gd name="T49" fmla="*/ 142 h 208"/>
                <a:gd name="T50" fmla="*/ 171 w 246"/>
                <a:gd name="T51" fmla="*/ 156 h 208"/>
                <a:gd name="T52" fmla="*/ 170 w 246"/>
                <a:gd name="T53" fmla="*/ 166 h 208"/>
                <a:gd name="T54" fmla="*/ 163 w 246"/>
                <a:gd name="T55" fmla="*/ 170 h 208"/>
                <a:gd name="T56" fmla="*/ 150 w 246"/>
                <a:gd name="T57" fmla="*/ 175 h 208"/>
                <a:gd name="T58" fmla="*/ 140 w 246"/>
                <a:gd name="T59" fmla="*/ 189 h 208"/>
                <a:gd name="T60" fmla="*/ 128 w 246"/>
                <a:gd name="T61" fmla="*/ 192 h 208"/>
                <a:gd name="T62" fmla="*/ 112 w 246"/>
                <a:gd name="T63" fmla="*/ 192 h 208"/>
                <a:gd name="T64" fmla="*/ 98 w 246"/>
                <a:gd name="T65" fmla="*/ 192 h 208"/>
                <a:gd name="T66" fmla="*/ 89 w 246"/>
                <a:gd name="T67" fmla="*/ 196 h 208"/>
                <a:gd name="T68" fmla="*/ 75 w 246"/>
                <a:gd name="T69" fmla="*/ 199 h 208"/>
                <a:gd name="T70" fmla="*/ 65 w 246"/>
                <a:gd name="T71" fmla="*/ 208 h 208"/>
                <a:gd name="T72" fmla="*/ 53 w 246"/>
                <a:gd name="T73" fmla="*/ 199 h 208"/>
                <a:gd name="T74" fmla="*/ 48 w 246"/>
                <a:gd name="T75" fmla="*/ 184 h 208"/>
                <a:gd name="T76" fmla="*/ 28 w 246"/>
                <a:gd name="T77" fmla="*/ 177 h 208"/>
                <a:gd name="T78" fmla="*/ 27 w 246"/>
                <a:gd name="T79" fmla="*/ 165 h 208"/>
                <a:gd name="T80" fmla="*/ 35 w 246"/>
                <a:gd name="T81" fmla="*/ 151 h 208"/>
                <a:gd name="T82" fmla="*/ 32 w 246"/>
                <a:gd name="T83" fmla="*/ 138 h 208"/>
                <a:gd name="T84" fmla="*/ 37 w 246"/>
                <a:gd name="T85" fmla="*/ 128 h 208"/>
                <a:gd name="T86" fmla="*/ 32 w 246"/>
                <a:gd name="T87" fmla="*/ 119 h 208"/>
                <a:gd name="T88" fmla="*/ 35 w 246"/>
                <a:gd name="T89" fmla="*/ 110 h 208"/>
                <a:gd name="T90" fmla="*/ 41 w 246"/>
                <a:gd name="T91" fmla="*/ 103 h 208"/>
                <a:gd name="T92" fmla="*/ 42 w 246"/>
                <a:gd name="T93" fmla="*/ 95 h 208"/>
                <a:gd name="T94" fmla="*/ 44 w 246"/>
                <a:gd name="T95" fmla="*/ 79 h 208"/>
                <a:gd name="T96" fmla="*/ 48 w 246"/>
                <a:gd name="T97" fmla="*/ 70 h 208"/>
                <a:gd name="T98" fmla="*/ 55 w 246"/>
                <a:gd name="T99" fmla="*/ 63 h 208"/>
                <a:gd name="T100" fmla="*/ 53 w 246"/>
                <a:gd name="T101" fmla="*/ 56 h 208"/>
                <a:gd name="T102" fmla="*/ 48 w 246"/>
                <a:gd name="T103" fmla="*/ 51 h 208"/>
                <a:gd name="T104" fmla="*/ 37 w 246"/>
                <a:gd name="T105" fmla="*/ 48 h 208"/>
                <a:gd name="T106" fmla="*/ 30 w 246"/>
                <a:gd name="T107" fmla="*/ 51 h 208"/>
                <a:gd name="T108" fmla="*/ 18 w 246"/>
                <a:gd name="T109" fmla="*/ 46 h 208"/>
                <a:gd name="T110" fmla="*/ 11 w 246"/>
                <a:gd name="T111" fmla="*/ 44 h 208"/>
                <a:gd name="T112" fmla="*/ 6 w 246"/>
                <a:gd name="T113" fmla="*/ 42 h 208"/>
                <a:gd name="T114" fmla="*/ 6 w 246"/>
                <a:gd name="T115" fmla="*/ 34 h 208"/>
                <a:gd name="T116" fmla="*/ 0 w 246"/>
                <a:gd name="T117" fmla="*/ 18 h 208"/>
                <a:gd name="T118" fmla="*/ 6 w 246"/>
                <a:gd name="T119" fmla="*/ 9 h 208"/>
                <a:gd name="T120" fmla="*/ 13 w 246"/>
                <a:gd name="T121" fmla="*/ 13 h 208"/>
                <a:gd name="T122" fmla="*/ 20 w 246"/>
                <a:gd name="T123" fmla="*/ 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208">
                  <a:moveTo>
                    <a:pt x="27" y="0"/>
                  </a:moveTo>
                  <a:lnTo>
                    <a:pt x="30" y="0"/>
                  </a:lnTo>
                  <a:lnTo>
                    <a:pt x="34" y="2"/>
                  </a:lnTo>
                  <a:lnTo>
                    <a:pt x="37" y="4"/>
                  </a:lnTo>
                  <a:lnTo>
                    <a:pt x="49" y="6"/>
                  </a:lnTo>
                  <a:lnTo>
                    <a:pt x="55" y="6"/>
                  </a:lnTo>
                  <a:lnTo>
                    <a:pt x="60" y="7"/>
                  </a:lnTo>
                  <a:lnTo>
                    <a:pt x="65" y="6"/>
                  </a:lnTo>
                  <a:lnTo>
                    <a:pt x="72" y="6"/>
                  </a:lnTo>
                  <a:lnTo>
                    <a:pt x="75" y="7"/>
                  </a:lnTo>
                  <a:lnTo>
                    <a:pt x="81" y="9"/>
                  </a:lnTo>
                  <a:lnTo>
                    <a:pt x="84" y="11"/>
                  </a:lnTo>
                  <a:lnTo>
                    <a:pt x="88" y="11"/>
                  </a:lnTo>
                  <a:lnTo>
                    <a:pt x="91" y="11"/>
                  </a:lnTo>
                  <a:lnTo>
                    <a:pt x="95" y="13"/>
                  </a:lnTo>
                  <a:lnTo>
                    <a:pt x="100" y="13"/>
                  </a:lnTo>
                  <a:lnTo>
                    <a:pt x="102" y="11"/>
                  </a:lnTo>
                  <a:lnTo>
                    <a:pt x="103" y="11"/>
                  </a:lnTo>
                  <a:lnTo>
                    <a:pt x="109" y="9"/>
                  </a:lnTo>
                  <a:lnTo>
                    <a:pt x="114" y="11"/>
                  </a:lnTo>
                  <a:lnTo>
                    <a:pt x="119" y="11"/>
                  </a:lnTo>
                  <a:lnTo>
                    <a:pt x="124" y="13"/>
                  </a:lnTo>
                  <a:lnTo>
                    <a:pt x="128" y="13"/>
                  </a:lnTo>
                  <a:lnTo>
                    <a:pt x="133" y="13"/>
                  </a:lnTo>
                  <a:lnTo>
                    <a:pt x="138" y="13"/>
                  </a:lnTo>
                  <a:lnTo>
                    <a:pt x="142" y="13"/>
                  </a:lnTo>
                  <a:lnTo>
                    <a:pt x="147" y="14"/>
                  </a:lnTo>
                  <a:lnTo>
                    <a:pt x="149" y="14"/>
                  </a:lnTo>
                  <a:lnTo>
                    <a:pt x="150" y="16"/>
                  </a:lnTo>
                  <a:lnTo>
                    <a:pt x="152" y="18"/>
                  </a:lnTo>
                  <a:lnTo>
                    <a:pt x="152" y="20"/>
                  </a:lnTo>
                  <a:lnTo>
                    <a:pt x="152" y="20"/>
                  </a:lnTo>
                  <a:lnTo>
                    <a:pt x="154" y="21"/>
                  </a:lnTo>
                  <a:lnTo>
                    <a:pt x="161" y="25"/>
                  </a:lnTo>
                  <a:lnTo>
                    <a:pt x="163" y="25"/>
                  </a:lnTo>
                  <a:lnTo>
                    <a:pt x="164" y="25"/>
                  </a:lnTo>
                  <a:lnTo>
                    <a:pt x="166" y="25"/>
                  </a:lnTo>
                  <a:lnTo>
                    <a:pt x="166" y="27"/>
                  </a:lnTo>
                  <a:lnTo>
                    <a:pt x="168" y="27"/>
                  </a:lnTo>
                  <a:lnTo>
                    <a:pt x="170" y="27"/>
                  </a:lnTo>
                  <a:lnTo>
                    <a:pt x="173" y="27"/>
                  </a:lnTo>
                  <a:lnTo>
                    <a:pt x="175" y="27"/>
                  </a:lnTo>
                  <a:lnTo>
                    <a:pt x="177" y="27"/>
                  </a:lnTo>
                  <a:lnTo>
                    <a:pt x="180" y="28"/>
                  </a:lnTo>
                  <a:lnTo>
                    <a:pt x="182" y="28"/>
                  </a:lnTo>
                  <a:lnTo>
                    <a:pt x="185" y="30"/>
                  </a:lnTo>
                  <a:lnTo>
                    <a:pt x="189" y="30"/>
                  </a:lnTo>
                  <a:lnTo>
                    <a:pt x="192" y="30"/>
                  </a:lnTo>
                  <a:lnTo>
                    <a:pt x="194" y="28"/>
                  </a:lnTo>
                  <a:lnTo>
                    <a:pt x="194" y="27"/>
                  </a:lnTo>
                  <a:lnTo>
                    <a:pt x="194" y="27"/>
                  </a:lnTo>
                  <a:lnTo>
                    <a:pt x="196" y="27"/>
                  </a:lnTo>
                  <a:lnTo>
                    <a:pt x="198" y="27"/>
                  </a:lnTo>
                  <a:lnTo>
                    <a:pt x="199" y="28"/>
                  </a:lnTo>
                  <a:lnTo>
                    <a:pt x="201" y="28"/>
                  </a:lnTo>
                  <a:lnTo>
                    <a:pt x="203" y="30"/>
                  </a:lnTo>
                  <a:lnTo>
                    <a:pt x="205" y="30"/>
                  </a:lnTo>
                  <a:lnTo>
                    <a:pt x="206" y="30"/>
                  </a:lnTo>
                  <a:lnTo>
                    <a:pt x="208" y="32"/>
                  </a:lnTo>
                  <a:lnTo>
                    <a:pt x="208" y="32"/>
                  </a:lnTo>
                  <a:lnTo>
                    <a:pt x="210" y="34"/>
                  </a:lnTo>
                  <a:lnTo>
                    <a:pt x="210" y="35"/>
                  </a:lnTo>
                  <a:lnTo>
                    <a:pt x="212" y="37"/>
                  </a:lnTo>
                  <a:lnTo>
                    <a:pt x="213" y="37"/>
                  </a:lnTo>
                  <a:lnTo>
                    <a:pt x="215" y="35"/>
                  </a:lnTo>
                  <a:lnTo>
                    <a:pt x="217" y="35"/>
                  </a:lnTo>
                  <a:lnTo>
                    <a:pt x="219" y="37"/>
                  </a:lnTo>
                  <a:lnTo>
                    <a:pt x="222" y="37"/>
                  </a:lnTo>
                  <a:lnTo>
                    <a:pt x="226" y="37"/>
                  </a:lnTo>
                  <a:lnTo>
                    <a:pt x="231" y="37"/>
                  </a:lnTo>
                  <a:lnTo>
                    <a:pt x="234" y="37"/>
                  </a:lnTo>
                  <a:lnTo>
                    <a:pt x="236" y="35"/>
                  </a:lnTo>
                  <a:lnTo>
                    <a:pt x="238" y="35"/>
                  </a:lnTo>
                  <a:lnTo>
                    <a:pt x="241" y="35"/>
                  </a:lnTo>
                  <a:lnTo>
                    <a:pt x="245" y="35"/>
                  </a:lnTo>
                  <a:lnTo>
                    <a:pt x="246" y="37"/>
                  </a:lnTo>
                  <a:lnTo>
                    <a:pt x="246" y="37"/>
                  </a:lnTo>
                  <a:lnTo>
                    <a:pt x="246" y="39"/>
                  </a:lnTo>
                  <a:lnTo>
                    <a:pt x="246" y="41"/>
                  </a:lnTo>
                  <a:lnTo>
                    <a:pt x="245" y="42"/>
                  </a:lnTo>
                  <a:lnTo>
                    <a:pt x="246" y="46"/>
                  </a:lnTo>
                  <a:lnTo>
                    <a:pt x="246" y="48"/>
                  </a:lnTo>
                  <a:lnTo>
                    <a:pt x="245" y="51"/>
                  </a:lnTo>
                  <a:lnTo>
                    <a:pt x="241" y="55"/>
                  </a:lnTo>
                  <a:lnTo>
                    <a:pt x="236" y="58"/>
                  </a:lnTo>
                  <a:lnTo>
                    <a:pt x="231" y="60"/>
                  </a:lnTo>
                  <a:lnTo>
                    <a:pt x="229" y="62"/>
                  </a:lnTo>
                  <a:lnTo>
                    <a:pt x="227" y="63"/>
                  </a:lnTo>
                  <a:lnTo>
                    <a:pt x="226" y="65"/>
                  </a:lnTo>
                  <a:lnTo>
                    <a:pt x="224" y="67"/>
                  </a:lnTo>
                  <a:lnTo>
                    <a:pt x="222" y="69"/>
                  </a:lnTo>
                  <a:lnTo>
                    <a:pt x="219" y="69"/>
                  </a:lnTo>
                  <a:lnTo>
                    <a:pt x="213" y="70"/>
                  </a:lnTo>
                  <a:lnTo>
                    <a:pt x="208" y="72"/>
                  </a:lnTo>
                  <a:lnTo>
                    <a:pt x="205" y="75"/>
                  </a:lnTo>
                  <a:lnTo>
                    <a:pt x="201" y="77"/>
                  </a:lnTo>
                  <a:lnTo>
                    <a:pt x="199" y="81"/>
                  </a:lnTo>
                  <a:lnTo>
                    <a:pt x="199" y="81"/>
                  </a:lnTo>
                  <a:lnTo>
                    <a:pt x="199" y="82"/>
                  </a:lnTo>
                  <a:lnTo>
                    <a:pt x="199" y="84"/>
                  </a:lnTo>
                  <a:lnTo>
                    <a:pt x="198" y="86"/>
                  </a:lnTo>
                  <a:lnTo>
                    <a:pt x="196" y="86"/>
                  </a:lnTo>
                  <a:lnTo>
                    <a:pt x="196" y="88"/>
                  </a:lnTo>
                  <a:lnTo>
                    <a:pt x="194" y="89"/>
                  </a:lnTo>
                  <a:lnTo>
                    <a:pt x="189" y="96"/>
                  </a:lnTo>
                  <a:lnTo>
                    <a:pt x="185" y="100"/>
                  </a:lnTo>
                  <a:lnTo>
                    <a:pt x="184" y="105"/>
                  </a:lnTo>
                  <a:lnTo>
                    <a:pt x="180" y="110"/>
                  </a:lnTo>
                  <a:lnTo>
                    <a:pt x="177" y="116"/>
                  </a:lnTo>
                  <a:lnTo>
                    <a:pt x="177" y="117"/>
                  </a:lnTo>
                  <a:lnTo>
                    <a:pt x="177" y="121"/>
                  </a:lnTo>
                  <a:lnTo>
                    <a:pt x="178" y="124"/>
                  </a:lnTo>
                  <a:lnTo>
                    <a:pt x="178" y="126"/>
                  </a:lnTo>
                  <a:lnTo>
                    <a:pt x="178" y="128"/>
                  </a:lnTo>
                  <a:lnTo>
                    <a:pt x="180" y="130"/>
                  </a:lnTo>
                  <a:lnTo>
                    <a:pt x="182" y="131"/>
                  </a:lnTo>
                  <a:lnTo>
                    <a:pt x="184" y="133"/>
                  </a:lnTo>
                  <a:lnTo>
                    <a:pt x="185" y="135"/>
                  </a:lnTo>
                  <a:lnTo>
                    <a:pt x="187" y="135"/>
                  </a:lnTo>
                  <a:lnTo>
                    <a:pt x="187" y="137"/>
                  </a:lnTo>
                  <a:lnTo>
                    <a:pt x="189" y="137"/>
                  </a:lnTo>
                  <a:lnTo>
                    <a:pt x="187" y="138"/>
                  </a:lnTo>
                  <a:lnTo>
                    <a:pt x="187" y="138"/>
                  </a:lnTo>
                  <a:lnTo>
                    <a:pt x="185" y="140"/>
                  </a:lnTo>
                  <a:lnTo>
                    <a:pt x="184" y="142"/>
                  </a:lnTo>
                  <a:lnTo>
                    <a:pt x="180" y="142"/>
                  </a:lnTo>
                  <a:lnTo>
                    <a:pt x="178" y="145"/>
                  </a:lnTo>
                  <a:lnTo>
                    <a:pt x="175" y="147"/>
                  </a:lnTo>
                  <a:lnTo>
                    <a:pt x="173" y="151"/>
                  </a:lnTo>
                  <a:lnTo>
                    <a:pt x="171" y="156"/>
                  </a:lnTo>
                  <a:lnTo>
                    <a:pt x="171" y="158"/>
                  </a:lnTo>
                  <a:lnTo>
                    <a:pt x="170" y="159"/>
                  </a:lnTo>
                  <a:lnTo>
                    <a:pt x="168" y="163"/>
                  </a:lnTo>
                  <a:lnTo>
                    <a:pt x="168" y="165"/>
                  </a:lnTo>
                  <a:lnTo>
                    <a:pt x="170" y="166"/>
                  </a:lnTo>
                  <a:lnTo>
                    <a:pt x="170" y="168"/>
                  </a:lnTo>
                  <a:lnTo>
                    <a:pt x="170" y="170"/>
                  </a:lnTo>
                  <a:lnTo>
                    <a:pt x="168" y="170"/>
                  </a:lnTo>
                  <a:lnTo>
                    <a:pt x="166" y="170"/>
                  </a:lnTo>
                  <a:lnTo>
                    <a:pt x="163" y="170"/>
                  </a:lnTo>
                  <a:lnTo>
                    <a:pt x="161" y="168"/>
                  </a:lnTo>
                  <a:lnTo>
                    <a:pt x="159" y="170"/>
                  </a:lnTo>
                  <a:lnTo>
                    <a:pt x="156" y="170"/>
                  </a:lnTo>
                  <a:lnTo>
                    <a:pt x="154" y="171"/>
                  </a:lnTo>
                  <a:lnTo>
                    <a:pt x="150" y="175"/>
                  </a:lnTo>
                  <a:lnTo>
                    <a:pt x="147" y="178"/>
                  </a:lnTo>
                  <a:lnTo>
                    <a:pt x="145" y="182"/>
                  </a:lnTo>
                  <a:lnTo>
                    <a:pt x="143" y="187"/>
                  </a:lnTo>
                  <a:lnTo>
                    <a:pt x="142" y="189"/>
                  </a:lnTo>
                  <a:lnTo>
                    <a:pt x="140" y="189"/>
                  </a:lnTo>
                  <a:lnTo>
                    <a:pt x="137" y="189"/>
                  </a:lnTo>
                  <a:lnTo>
                    <a:pt x="133" y="189"/>
                  </a:lnTo>
                  <a:lnTo>
                    <a:pt x="131" y="189"/>
                  </a:lnTo>
                  <a:lnTo>
                    <a:pt x="130" y="191"/>
                  </a:lnTo>
                  <a:lnTo>
                    <a:pt x="128" y="192"/>
                  </a:lnTo>
                  <a:lnTo>
                    <a:pt x="124" y="192"/>
                  </a:lnTo>
                  <a:lnTo>
                    <a:pt x="121" y="192"/>
                  </a:lnTo>
                  <a:lnTo>
                    <a:pt x="117" y="192"/>
                  </a:lnTo>
                  <a:lnTo>
                    <a:pt x="116" y="192"/>
                  </a:lnTo>
                  <a:lnTo>
                    <a:pt x="112" y="192"/>
                  </a:lnTo>
                  <a:lnTo>
                    <a:pt x="110" y="192"/>
                  </a:lnTo>
                  <a:lnTo>
                    <a:pt x="109" y="192"/>
                  </a:lnTo>
                  <a:lnTo>
                    <a:pt x="105" y="192"/>
                  </a:lnTo>
                  <a:lnTo>
                    <a:pt x="100" y="192"/>
                  </a:lnTo>
                  <a:lnTo>
                    <a:pt x="98" y="192"/>
                  </a:lnTo>
                  <a:lnTo>
                    <a:pt x="96" y="191"/>
                  </a:lnTo>
                  <a:lnTo>
                    <a:pt x="93" y="191"/>
                  </a:lnTo>
                  <a:lnTo>
                    <a:pt x="91" y="192"/>
                  </a:lnTo>
                  <a:lnTo>
                    <a:pt x="91" y="194"/>
                  </a:lnTo>
                  <a:lnTo>
                    <a:pt x="89" y="196"/>
                  </a:lnTo>
                  <a:lnTo>
                    <a:pt x="88" y="196"/>
                  </a:lnTo>
                  <a:lnTo>
                    <a:pt x="86" y="196"/>
                  </a:lnTo>
                  <a:lnTo>
                    <a:pt x="81" y="196"/>
                  </a:lnTo>
                  <a:lnTo>
                    <a:pt x="75" y="198"/>
                  </a:lnTo>
                  <a:lnTo>
                    <a:pt x="75" y="199"/>
                  </a:lnTo>
                  <a:lnTo>
                    <a:pt x="74" y="201"/>
                  </a:lnTo>
                  <a:lnTo>
                    <a:pt x="72" y="203"/>
                  </a:lnTo>
                  <a:lnTo>
                    <a:pt x="70" y="205"/>
                  </a:lnTo>
                  <a:lnTo>
                    <a:pt x="68" y="206"/>
                  </a:lnTo>
                  <a:lnTo>
                    <a:pt x="65" y="208"/>
                  </a:lnTo>
                  <a:lnTo>
                    <a:pt x="63" y="208"/>
                  </a:lnTo>
                  <a:lnTo>
                    <a:pt x="60" y="206"/>
                  </a:lnTo>
                  <a:lnTo>
                    <a:pt x="58" y="205"/>
                  </a:lnTo>
                  <a:lnTo>
                    <a:pt x="56" y="201"/>
                  </a:lnTo>
                  <a:lnTo>
                    <a:pt x="53" y="199"/>
                  </a:lnTo>
                  <a:lnTo>
                    <a:pt x="51" y="196"/>
                  </a:lnTo>
                  <a:lnTo>
                    <a:pt x="49" y="192"/>
                  </a:lnTo>
                  <a:lnTo>
                    <a:pt x="48" y="191"/>
                  </a:lnTo>
                  <a:lnTo>
                    <a:pt x="48" y="187"/>
                  </a:lnTo>
                  <a:lnTo>
                    <a:pt x="48" y="184"/>
                  </a:lnTo>
                  <a:lnTo>
                    <a:pt x="44" y="182"/>
                  </a:lnTo>
                  <a:lnTo>
                    <a:pt x="42" y="180"/>
                  </a:lnTo>
                  <a:lnTo>
                    <a:pt x="37" y="178"/>
                  </a:lnTo>
                  <a:lnTo>
                    <a:pt x="32" y="177"/>
                  </a:lnTo>
                  <a:lnTo>
                    <a:pt x="28" y="177"/>
                  </a:lnTo>
                  <a:lnTo>
                    <a:pt x="27" y="177"/>
                  </a:lnTo>
                  <a:lnTo>
                    <a:pt x="27" y="175"/>
                  </a:lnTo>
                  <a:lnTo>
                    <a:pt x="27" y="173"/>
                  </a:lnTo>
                  <a:lnTo>
                    <a:pt x="27" y="170"/>
                  </a:lnTo>
                  <a:lnTo>
                    <a:pt x="27" y="165"/>
                  </a:lnTo>
                  <a:lnTo>
                    <a:pt x="28" y="161"/>
                  </a:lnTo>
                  <a:lnTo>
                    <a:pt x="30" y="159"/>
                  </a:lnTo>
                  <a:lnTo>
                    <a:pt x="34" y="156"/>
                  </a:lnTo>
                  <a:lnTo>
                    <a:pt x="37" y="152"/>
                  </a:lnTo>
                  <a:lnTo>
                    <a:pt x="35" y="151"/>
                  </a:lnTo>
                  <a:lnTo>
                    <a:pt x="35" y="151"/>
                  </a:lnTo>
                  <a:lnTo>
                    <a:pt x="32" y="147"/>
                  </a:lnTo>
                  <a:lnTo>
                    <a:pt x="30" y="142"/>
                  </a:lnTo>
                  <a:lnTo>
                    <a:pt x="30" y="140"/>
                  </a:lnTo>
                  <a:lnTo>
                    <a:pt x="32" y="138"/>
                  </a:lnTo>
                  <a:lnTo>
                    <a:pt x="34" y="135"/>
                  </a:lnTo>
                  <a:lnTo>
                    <a:pt x="35" y="133"/>
                  </a:lnTo>
                  <a:lnTo>
                    <a:pt x="37" y="131"/>
                  </a:lnTo>
                  <a:lnTo>
                    <a:pt x="37" y="128"/>
                  </a:lnTo>
                  <a:lnTo>
                    <a:pt x="37" y="128"/>
                  </a:lnTo>
                  <a:lnTo>
                    <a:pt x="35" y="128"/>
                  </a:lnTo>
                  <a:lnTo>
                    <a:pt x="35" y="126"/>
                  </a:lnTo>
                  <a:lnTo>
                    <a:pt x="34" y="124"/>
                  </a:lnTo>
                  <a:lnTo>
                    <a:pt x="34" y="123"/>
                  </a:lnTo>
                  <a:lnTo>
                    <a:pt x="32" y="119"/>
                  </a:lnTo>
                  <a:lnTo>
                    <a:pt x="32" y="116"/>
                  </a:lnTo>
                  <a:lnTo>
                    <a:pt x="30" y="112"/>
                  </a:lnTo>
                  <a:lnTo>
                    <a:pt x="32" y="110"/>
                  </a:lnTo>
                  <a:lnTo>
                    <a:pt x="32" y="110"/>
                  </a:lnTo>
                  <a:lnTo>
                    <a:pt x="35" y="110"/>
                  </a:lnTo>
                  <a:lnTo>
                    <a:pt x="37" y="110"/>
                  </a:lnTo>
                  <a:lnTo>
                    <a:pt x="39" y="109"/>
                  </a:lnTo>
                  <a:lnTo>
                    <a:pt x="41" y="107"/>
                  </a:lnTo>
                  <a:lnTo>
                    <a:pt x="41" y="105"/>
                  </a:lnTo>
                  <a:lnTo>
                    <a:pt x="41" y="103"/>
                  </a:lnTo>
                  <a:lnTo>
                    <a:pt x="41" y="100"/>
                  </a:lnTo>
                  <a:lnTo>
                    <a:pt x="41" y="98"/>
                  </a:lnTo>
                  <a:lnTo>
                    <a:pt x="41" y="98"/>
                  </a:lnTo>
                  <a:lnTo>
                    <a:pt x="41" y="96"/>
                  </a:lnTo>
                  <a:lnTo>
                    <a:pt x="42" y="95"/>
                  </a:lnTo>
                  <a:lnTo>
                    <a:pt x="44" y="93"/>
                  </a:lnTo>
                  <a:lnTo>
                    <a:pt x="44" y="91"/>
                  </a:lnTo>
                  <a:lnTo>
                    <a:pt x="44" y="89"/>
                  </a:lnTo>
                  <a:lnTo>
                    <a:pt x="44" y="84"/>
                  </a:lnTo>
                  <a:lnTo>
                    <a:pt x="44" y="79"/>
                  </a:lnTo>
                  <a:lnTo>
                    <a:pt x="44" y="75"/>
                  </a:lnTo>
                  <a:lnTo>
                    <a:pt x="42" y="74"/>
                  </a:lnTo>
                  <a:lnTo>
                    <a:pt x="44" y="72"/>
                  </a:lnTo>
                  <a:lnTo>
                    <a:pt x="46" y="72"/>
                  </a:lnTo>
                  <a:lnTo>
                    <a:pt x="48" y="70"/>
                  </a:lnTo>
                  <a:lnTo>
                    <a:pt x="49" y="69"/>
                  </a:lnTo>
                  <a:lnTo>
                    <a:pt x="53" y="67"/>
                  </a:lnTo>
                  <a:lnTo>
                    <a:pt x="53" y="65"/>
                  </a:lnTo>
                  <a:lnTo>
                    <a:pt x="55" y="63"/>
                  </a:lnTo>
                  <a:lnTo>
                    <a:pt x="55" y="63"/>
                  </a:lnTo>
                  <a:lnTo>
                    <a:pt x="56" y="62"/>
                  </a:lnTo>
                  <a:lnTo>
                    <a:pt x="56" y="60"/>
                  </a:lnTo>
                  <a:lnTo>
                    <a:pt x="56" y="58"/>
                  </a:lnTo>
                  <a:lnTo>
                    <a:pt x="55" y="58"/>
                  </a:lnTo>
                  <a:lnTo>
                    <a:pt x="53" y="56"/>
                  </a:lnTo>
                  <a:lnTo>
                    <a:pt x="51" y="56"/>
                  </a:lnTo>
                  <a:lnTo>
                    <a:pt x="51" y="53"/>
                  </a:lnTo>
                  <a:lnTo>
                    <a:pt x="51" y="51"/>
                  </a:lnTo>
                  <a:lnTo>
                    <a:pt x="49" y="51"/>
                  </a:lnTo>
                  <a:lnTo>
                    <a:pt x="48" y="51"/>
                  </a:lnTo>
                  <a:lnTo>
                    <a:pt x="46" y="49"/>
                  </a:lnTo>
                  <a:lnTo>
                    <a:pt x="44" y="49"/>
                  </a:lnTo>
                  <a:lnTo>
                    <a:pt x="39" y="48"/>
                  </a:lnTo>
                  <a:lnTo>
                    <a:pt x="37" y="48"/>
                  </a:lnTo>
                  <a:lnTo>
                    <a:pt x="37" y="48"/>
                  </a:lnTo>
                  <a:lnTo>
                    <a:pt x="35" y="49"/>
                  </a:lnTo>
                  <a:lnTo>
                    <a:pt x="35" y="51"/>
                  </a:lnTo>
                  <a:lnTo>
                    <a:pt x="34" y="51"/>
                  </a:lnTo>
                  <a:lnTo>
                    <a:pt x="32" y="51"/>
                  </a:lnTo>
                  <a:lnTo>
                    <a:pt x="30" y="51"/>
                  </a:lnTo>
                  <a:lnTo>
                    <a:pt x="28" y="49"/>
                  </a:lnTo>
                  <a:lnTo>
                    <a:pt x="25" y="49"/>
                  </a:lnTo>
                  <a:lnTo>
                    <a:pt x="23" y="49"/>
                  </a:lnTo>
                  <a:lnTo>
                    <a:pt x="21" y="51"/>
                  </a:lnTo>
                  <a:lnTo>
                    <a:pt x="18" y="46"/>
                  </a:lnTo>
                  <a:lnTo>
                    <a:pt x="18" y="44"/>
                  </a:lnTo>
                  <a:lnTo>
                    <a:pt x="16" y="42"/>
                  </a:lnTo>
                  <a:lnTo>
                    <a:pt x="14" y="42"/>
                  </a:lnTo>
                  <a:lnTo>
                    <a:pt x="13" y="44"/>
                  </a:lnTo>
                  <a:lnTo>
                    <a:pt x="11" y="44"/>
                  </a:lnTo>
                  <a:lnTo>
                    <a:pt x="9" y="46"/>
                  </a:lnTo>
                  <a:lnTo>
                    <a:pt x="6" y="48"/>
                  </a:lnTo>
                  <a:lnTo>
                    <a:pt x="4" y="46"/>
                  </a:lnTo>
                  <a:lnTo>
                    <a:pt x="6" y="44"/>
                  </a:lnTo>
                  <a:lnTo>
                    <a:pt x="6" y="42"/>
                  </a:lnTo>
                  <a:lnTo>
                    <a:pt x="7" y="39"/>
                  </a:lnTo>
                  <a:lnTo>
                    <a:pt x="6" y="37"/>
                  </a:lnTo>
                  <a:lnTo>
                    <a:pt x="7" y="37"/>
                  </a:lnTo>
                  <a:lnTo>
                    <a:pt x="6" y="35"/>
                  </a:lnTo>
                  <a:lnTo>
                    <a:pt x="6" y="34"/>
                  </a:lnTo>
                  <a:lnTo>
                    <a:pt x="4" y="30"/>
                  </a:lnTo>
                  <a:lnTo>
                    <a:pt x="2" y="27"/>
                  </a:lnTo>
                  <a:lnTo>
                    <a:pt x="0" y="21"/>
                  </a:lnTo>
                  <a:lnTo>
                    <a:pt x="0" y="20"/>
                  </a:lnTo>
                  <a:lnTo>
                    <a:pt x="0" y="18"/>
                  </a:lnTo>
                  <a:lnTo>
                    <a:pt x="2" y="14"/>
                  </a:lnTo>
                  <a:lnTo>
                    <a:pt x="2" y="13"/>
                  </a:lnTo>
                  <a:lnTo>
                    <a:pt x="4" y="11"/>
                  </a:lnTo>
                  <a:lnTo>
                    <a:pt x="6" y="11"/>
                  </a:lnTo>
                  <a:lnTo>
                    <a:pt x="6" y="9"/>
                  </a:lnTo>
                  <a:lnTo>
                    <a:pt x="7" y="9"/>
                  </a:lnTo>
                  <a:lnTo>
                    <a:pt x="9" y="9"/>
                  </a:lnTo>
                  <a:lnTo>
                    <a:pt x="9" y="11"/>
                  </a:lnTo>
                  <a:lnTo>
                    <a:pt x="11" y="13"/>
                  </a:lnTo>
                  <a:lnTo>
                    <a:pt x="13" y="13"/>
                  </a:lnTo>
                  <a:lnTo>
                    <a:pt x="16" y="13"/>
                  </a:lnTo>
                  <a:lnTo>
                    <a:pt x="18" y="11"/>
                  </a:lnTo>
                  <a:lnTo>
                    <a:pt x="20" y="11"/>
                  </a:lnTo>
                  <a:lnTo>
                    <a:pt x="20" y="9"/>
                  </a:lnTo>
                  <a:lnTo>
                    <a:pt x="20" y="6"/>
                  </a:lnTo>
                  <a:lnTo>
                    <a:pt x="21" y="4"/>
                  </a:lnTo>
                  <a:lnTo>
                    <a:pt x="25" y="2"/>
                  </a:lnTo>
                  <a:lnTo>
                    <a:pt x="27"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774">
              <a:extLst>
                <a:ext uri="{FF2B5EF4-FFF2-40B4-BE49-F238E27FC236}">
                  <a16:creationId xmlns:a16="http://schemas.microsoft.com/office/drawing/2014/main" id="{58840B47-1ADD-4A08-A34F-28271062B09C}"/>
                </a:ext>
              </a:extLst>
            </p:cNvPr>
            <p:cNvSpPr>
              <a:spLocks/>
            </p:cNvSpPr>
            <p:nvPr/>
          </p:nvSpPr>
          <p:spPr bwMode="auto">
            <a:xfrm>
              <a:off x="7718426" y="5524501"/>
              <a:ext cx="17463" cy="11113"/>
            </a:xfrm>
            <a:custGeom>
              <a:avLst/>
              <a:gdLst>
                <a:gd name="T0" fmla="*/ 4 w 11"/>
                <a:gd name="T1" fmla="*/ 0 h 7"/>
                <a:gd name="T2" fmla="*/ 7 w 11"/>
                <a:gd name="T3" fmla="*/ 2 h 7"/>
                <a:gd name="T4" fmla="*/ 11 w 11"/>
                <a:gd name="T5" fmla="*/ 2 h 7"/>
                <a:gd name="T6" fmla="*/ 11 w 11"/>
                <a:gd name="T7" fmla="*/ 4 h 7"/>
                <a:gd name="T8" fmla="*/ 11 w 11"/>
                <a:gd name="T9" fmla="*/ 6 h 7"/>
                <a:gd name="T10" fmla="*/ 11 w 11"/>
                <a:gd name="T11" fmla="*/ 7 h 7"/>
                <a:gd name="T12" fmla="*/ 11 w 11"/>
                <a:gd name="T13" fmla="*/ 7 h 7"/>
                <a:gd name="T14" fmla="*/ 5 w 11"/>
                <a:gd name="T15" fmla="*/ 6 h 7"/>
                <a:gd name="T16" fmla="*/ 2 w 11"/>
                <a:gd name="T17" fmla="*/ 4 h 7"/>
                <a:gd name="T18" fmla="*/ 0 w 11"/>
                <a:gd name="T19" fmla="*/ 4 h 7"/>
                <a:gd name="T20" fmla="*/ 0 w 11"/>
                <a:gd name="T21" fmla="*/ 2 h 7"/>
                <a:gd name="T22" fmla="*/ 0 w 11"/>
                <a:gd name="T23" fmla="*/ 2 h 7"/>
                <a:gd name="T24" fmla="*/ 2 w 11"/>
                <a:gd name="T25" fmla="*/ 2 h 7"/>
                <a:gd name="T26" fmla="*/ 4 w 11"/>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0"/>
                  </a:moveTo>
                  <a:lnTo>
                    <a:pt x="7" y="2"/>
                  </a:lnTo>
                  <a:lnTo>
                    <a:pt x="11" y="2"/>
                  </a:lnTo>
                  <a:lnTo>
                    <a:pt x="11" y="4"/>
                  </a:lnTo>
                  <a:lnTo>
                    <a:pt x="11" y="6"/>
                  </a:lnTo>
                  <a:lnTo>
                    <a:pt x="11" y="7"/>
                  </a:lnTo>
                  <a:lnTo>
                    <a:pt x="11" y="7"/>
                  </a:lnTo>
                  <a:lnTo>
                    <a:pt x="5" y="6"/>
                  </a:lnTo>
                  <a:lnTo>
                    <a:pt x="2" y="4"/>
                  </a:lnTo>
                  <a:lnTo>
                    <a:pt x="0" y="4"/>
                  </a:lnTo>
                  <a:lnTo>
                    <a:pt x="0" y="2"/>
                  </a:lnTo>
                  <a:lnTo>
                    <a:pt x="0" y="2"/>
                  </a:lnTo>
                  <a:lnTo>
                    <a:pt x="2" y="2"/>
                  </a:lnTo>
                  <a:lnTo>
                    <a:pt x="4"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3775">
              <a:extLst>
                <a:ext uri="{FF2B5EF4-FFF2-40B4-BE49-F238E27FC236}">
                  <a16:creationId xmlns:a16="http://schemas.microsoft.com/office/drawing/2014/main" id="{85A107EB-4F66-4903-AEBC-51659E64B8D3}"/>
                </a:ext>
              </a:extLst>
            </p:cNvPr>
            <p:cNvSpPr>
              <a:spLocks/>
            </p:cNvSpPr>
            <p:nvPr/>
          </p:nvSpPr>
          <p:spPr bwMode="auto">
            <a:xfrm>
              <a:off x="7670801" y="5535613"/>
              <a:ext cx="36513" cy="25400"/>
            </a:xfrm>
            <a:custGeom>
              <a:avLst/>
              <a:gdLst>
                <a:gd name="T0" fmla="*/ 13 w 23"/>
                <a:gd name="T1" fmla="*/ 0 h 16"/>
                <a:gd name="T2" fmla="*/ 14 w 23"/>
                <a:gd name="T3" fmla="*/ 0 h 16"/>
                <a:gd name="T4" fmla="*/ 16 w 23"/>
                <a:gd name="T5" fmla="*/ 2 h 16"/>
                <a:gd name="T6" fmla="*/ 18 w 23"/>
                <a:gd name="T7" fmla="*/ 2 h 16"/>
                <a:gd name="T8" fmla="*/ 20 w 23"/>
                <a:gd name="T9" fmla="*/ 2 h 16"/>
                <a:gd name="T10" fmla="*/ 21 w 23"/>
                <a:gd name="T11" fmla="*/ 4 h 16"/>
                <a:gd name="T12" fmla="*/ 23 w 23"/>
                <a:gd name="T13" fmla="*/ 6 h 16"/>
                <a:gd name="T14" fmla="*/ 21 w 23"/>
                <a:gd name="T15" fmla="*/ 7 h 16"/>
                <a:gd name="T16" fmla="*/ 20 w 23"/>
                <a:gd name="T17" fmla="*/ 9 h 16"/>
                <a:gd name="T18" fmla="*/ 20 w 23"/>
                <a:gd name="T19" fmla="*/ 11 h 16"/>
                <a:gd name="T20" fmla="*/ 18 w 23"/>
                <a:gd name="T21" fmla="*/ 14 h 16"/>
                <a:gd name="T22" fmla="*/ 18 w 23"/>
                <a:gd name="T23" fmla="*/ 16 h 16"/>
                <a:gd name="T24" fmla="*/ 13 w 23"/>
                <a:gd name="T25" fmla="*/ 14 h 16"/>
                <a:gd name="T26" fmla="*/ 9 w 23"/>
                <a:gd name="T27" fmla="*/ 13 h 16"/>
                <a:gd name="T28" fmla="*/ 9 w 23"/>
                <a:gd name="T29" fmla="*/ 11 h 16"/>
                <a:gd name="T30" fmla="*/ 7 w 23"/>
                <a:gd name="T31" fmla="*/ 9 h 16"/>
                <a:gd name="T32" fmla="*/ 6 w 23"/>
                <a:gd name="T33" fmla="*/ 9 h 16"/>
                <a:gd name="T34" fmla="*/ 4 w 23"/>
                <a:gd name="T35" fmla="*/ 11 h 16"/>
                <a:gd name="T36" fmla="*/ 4 w 23"/>
                <a:gd name="T37" fmla="*/ 11 h 16"/>
                <a:gd name="T38" fmla="*/ 0 w 23"/>
                <a:gd name="T39" fmla="*/ 9 h 16"/>
                <a:gd name="T40" fmla="*/ 4 w 23"/>
                <a:gd name="T41" fmla="*/ 6 h 16"/>
                <a:gd name="T42" fmla="*/ 9 w 23"/>
                <a:gd name="T43" fmla="*/ 2 h 16"/>
                <a:gd name="T44" fmla="*/ 11 w 23"/>
                <a:gd name="T45" fmla="*/ 0 h 16"/>
                <a:gd name="T46" fmla="*/ 13 w 23"/>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13" y="0"/>
                  </a:moveTo>
                  <a:lnTo>
                    <a:pt x="14" y="0"/>
                  </a:lnTo>
                  <a:lnTo>
                    <a:pt x="16" y="2"/>
                  </a:lnTo>
                  <a:lnTo>
                    <a:pt x="18" y="2"/>
                  </a:lnTo>
                  <a:lnTo>
                    <a:pt x="20" y="2"/>
                  </a:lnTo>
                  <a:lnTo>
                    <a:pt x="21" y="4"/>
                  </a:lnTo>
                  <a:lnTo>
                    <a:pt x="23" y="6"/>
                  </a:lnTo>
                  <a:lnTo>
                    <a:pt x="21" y="7"/>
                  </a:lnTo>
                  <a:lnTo>
                    <a:pt x="20" y="9"/>
                  </a:lnTo>
                  <a:lnTo>
                    <a:pt x="20" y="11"/>
                  </a:lnTo>
                  <a:lnTo>
                    <a:pt x="18" y="14"/>
                  </a:lnTo>
                  <a:lnTo>
                    <a:pt x="18" y="16"/>
                  </a:lnTo>
                  <a:lnTo>
                    <a:pt x="13" y="14"/>
                  </a:lnTo>
                  <a:lnTo>
                    <a:pt x="9" y="13"/>
                  </a:lnTo>
                  <a:lnTo>
                    <a:pt x="9" y="11"/>
                  </a:lnTo>
                  <a:lnTo>
                    <a:pt x="7" y="9"/>
                  </a:lnTo>
                  <a:lnTo>
                    <a:pt x="6" y="9"/>
                  </a:lnTo>
                  <a:lnTo>
                    <a:pt x="4" y="11"/>
                  </a:lnTo>
                  <a:lnTo>
                    <a:pt x="4" y="11"/>
                  </a:lnTo>
                  <a:lnTo>
                    <a:pt x="0" y="9"/>
                  </a:lnTo>
                  <a:lnTo>
                    <a:pt x="4" y="6"/>
                  </a:lnTo>
                  <a:lnTo>
                    <a:pt x="9" y="2"/>
                  </a:lnTo>
                  <a:lnTo>
                    <a:pt x="11" y="0"/>
                  </a:lnTo>
                  <a:lnTo>
                    <a:pt x="13"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3776">
              <a:extLst>
                <a:ext uri="{FF2B5EF4-FFF2-40B4-BE49-F238E27FC236}">
                  <a16:creationId xmlns:a16="http://schemas.microsoft.com/office/drawing/2014/main" id="{1EB826BA-9E54-4E89-BCF1-A51B38987F27}"/>
                </a:ext>
              </a:extLst>
            </p:cNvPr>
            <p:cNvSpPr>
              <a:spLocks/>
            </p:cNvSpPr>
            <p:nvPr/>
          </p:nvSpPr>
          <p:spPr bwMode="auto">
            <a:xfrm>
              <a:off x="7635876" y="5572126"/>
              <a:ext cx="11113" cy="11113"/>
            </a:xfrm>
            <a:custGeom>
              <a:avLst/>
              <a:gdLst>
                <a:gd name="T0" fmla="*/ 5 w 7"/>
                <a:gd name="T1" fmla="*/ 0 h 7"/>
                <a:gd name="T2" fmla="*/ 7 w 7"/>
                <a:gd name="T3" fmla="*/ 2 h 7"/>
                <a:gd name="T4" fmla="*/ 5 w 7"/>
                <a:gd name="T5" fmla="*/ 4 h 7"/>
                <a:gd name="T6" fmla="*/ 5 w 7"/>
                <a:gd name="T7" fmla="*/ 5 h 7"/>
                <a:gd name="T8" fmla="*/ 3 w 7"/>
                <a:gd name="T9" fmla="*/ 7 h 7"/>
                <a:gd name="T10" fmla="*/ 2 w 7"/>
                <a:gd name="T11" fmla="*/ 7 h 7"/>
                <a:gd name="T12" fmla="*/ 2 w 7"/>
                <a:gd name="T13" fmla="*/ 7 h 7"/>
                <a:gd name="T14" fmla="*/ 0 w 7"/>
                <a:gd name="T15" fmla="*/ 4 h 7"/>
                <a:gd name="T16" fmla="*/ 2 w 7"/>
                <a:gd name="T17" fmla="*/ 2 h 7"/>
                <a:gd name="T18" fmla="*/ 3 w 7"/>
                <a:gd name="T19" fmla="*/ 2 h 7"/>
                <a:gd name="T20" fmla="*/ 3 w 7"/>
                <a:gd name="T21" fmla="*/ 0 h 7"/>
                <a:gd name="T22" fmla="*/ 5 w 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0"/>
                  </a:moveTo>
                  <a:lnTo>
                    <a:pt x="7" y="2"/>
                  </a:lnTo>
                  <a:lnTo>
                    <a:pt x="5" y="4"/>
                  </a:lnTo>
                  <a:lnTo>
                    <a:pt x="5" y="5"/>
                  </a:lnTo>
                  <a:lnTo>
                    <a:pt x="3" y="7"/>
                  </a:lnTo>
                  <a:lnTo>
                    <a:pt x="2" y="7"/>
                  </a:lnTo>
                  <a:lnTo>
                    <a:pt x="2" y="7"/>
                  </a:lnTo>
                  <a:lnTo>
                    <a:pt x="0" y="4"/>
                  </a:lnTo>
                  <a:lnTo>
                    <a:pt x="2" y="2"/>
                  </a:lnTo>
                  <a:lnTo>
                    <a:pt x="3" y="2"/>
                  </a:lnTo>
                  <a:lnTo>
                    <a:pt x="3" y="0"/>
                  </a:lnTo>
                  <a:lnTo>
                    <a:pt x="5" y="0"/>
                  </a:lnTo>
                  <a:close/>
                </a:path>
              </a:pathLst>
            </a:custGeom>
            <a:grpFill/>
            <a:ln w="0">
              <a:solidFill>
                <a:srgbClr val="D50058"/>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Textfeld 77">
            <a:extLst>
              <a:ext uri="{FF2B5EF4-FFF2-40B4-BE49-F238E27FC236}">
                <a16:creationId xmlns:a16="http://schemas.microsoft.com/office/drawing/2014/main" id="{78AB1C61-F54B-4A43-A9FA-1743A2906828}"/>
              </a:ext>
            </a:extLst>
          </p:cNvPr>
          <p:cNvSpPr txBox="1"/>
          <p:nvPr/>
        </p:nvSpPr>
        <p:spPr>
          <a:xfrm rot="16200000">
            <a:off x="6151830"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Gender</a:t>
            </a:r>
          </a:p>
        </p:txBody>
      </p:sp>
      <p:sp>
        <p:nvSpPr>
          <p:cNvPr id="79" name="Textfeld 78">
            <a:extLst>
              <a:ext uri="{FF2B5EF4-FFF2-40B4-BE49-F238E27FC236}">
                <a16:creationId xmlns:a16="http://schemas.microsoft.com/office/drawing/2014/main" id="{143109DB-9502-4916-A737-5D0E2CB2E07E}"/>
              </a:ext>
            </a:extLst>
          </p:cNvPr>
          <p:cNvSpPr txBox="1"/>
          <p:nvPr/>
        </p:nvSpPr>
        <p:spPr>
          <a:xfrm>
            <a:off x="6925082" y="6257462"/>
            <a:ext cx="697627" cy="230832"/>
          </a:xfrm>
          <a:prstGeom prst="rect">
            <a:avLst/>
          </a:prstGeom>
          <a:noFill/>
        </p:spPr>
        <p:txBody>
          <a:bodyPr wrap="none" rtlCol="0">
            <a:spAutoFit/>
          </a:bodyPr>
          <a:lstStyle/>
          <a:p>
            <a:r>
              <a:rPr lang="en-US" sz="900" dirty="0"/>
              <a:t>49% Male</a:t>
            </a:r>
          </a:p>
        </p:txBody>
      </p:sp>
      <p:sp>
        <p:nvSpPr>
          <p:cNvPr id="80" name="Textfeld 79">
            <a:extLst>
              <a:ext uri="{FF2B5EF4-FFF2-40B4-BE49-F238E27FC236}">
                <a16:creationId xmlns:a16="http://schemas.microsoft.com/office/drawing/2014/main" id="{34749A39-5AEB-4A59-B33C-1CE3F5DEBBD6}"/>
              </a:ext>
            </a:extLst>
          </p:cNvPr>
          <p:cNvSpPr txBox="1"/>
          <p:nvPr/>
        </p:nvSpPr>
        <p:spPr>
          <a:xfrm>
            <a:off x="6925082" y="6459674"/>
            <a:ext cx="832279" cy="230832"/>
          </a:xfrm>
          <a:prstGeom prst="rect">
            <a:avLst/>
          </a:prstGeom>
          <a:noFill/>
        </p:spPr>
        <p:txBody>
          <a:bodyPr wrap="none" rtlCol="0">
            <a:spAutoFit/>
          </a:bodyPr>
          <a:lstStyle/>
          <a:p>
            <a:r>
              <a:rPr lang="en-US" sz="900" dirty="0"/>
              <a:t>51% Female</a:t>
            </a:r>
          </a:p>
        </p:txBody>
      </p:sp>
      <p:cxnSp>
        <p:nvCxnSpPr>
          <p:cNvPr id="83" name="Gerader Verbinder 82">
            <a:extLst>
              <a:ext uri="{FF2B5EF4-FFF2-40B4-BE49-F238E27FC236}">
                <a16:creationId xmlns:a16="http://schemas.microsoft.com/office/drawing/2014/main" id="{4D522C59-0997-41C9-931E-ADD78F3F5AB5}"/>
              </a:ext>
            </a:extLst>
          </p:cNvPr>
          <p:cNvCxnSpPr/>
          <p:nvPr/>
        </p:nvCxnSpPr>
        <p:spPr>
          <a:xfrm>
            <a:off x="9141841"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00BFFCB1-5D19-43EA-A5F6-3453C47ADC0D}"/>
              </a:ext>
            </a:extLst>
          </p:cNvPr>
          <p:cNvCxnSpPr/>
          <p:nvPr/>
        </p:nvCxnSpPr>
        <p:spPr>
          <a:xfrm>
            <a:off x="7812184"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EB27309F-7514-4B99-983C-8E16A905D37A}"/>
              </a:ext>
            </a:extLst>
          </p:cNvPr>
          <p:cNvCxnSpPr/>
          <p:nvPr/>
        </p:nvCxnSpPr>
        <p:spPr>
          <a:xfrm>
            <a:off x="6188483"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FF39862-3156-48E2-8B94-90E88EA3A8CC}"/>
              </a:ext>
            </a:extLst>
          </p:cNvPr>
          <p:cNvSpPr txBox="1"/>
          <p:nvPr/>
        </p:nvSpPr>
        <p:spPr>
          <a:xfrm rot="16200000">
            <a:off x="4204645" y="637748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Age</a:t>
            </a:r>
          </a:p>
        </p:txBody>
      </p:sp>
      <p:cxnSp>
        <p:nvCxnSpPr>
          <p:cNvPr id="89" name="Gerader Verbinder 88">
            <a:extLst>
              <a:ext uri="{FF2B5EF4-FFF2-40B4-BE49-F238E27FC236}">
                <a16:creationId xmlns:a16="http://schemas.microsoft.com/office/drawing/2014/main" id="{4106427E-BD04-44DC-B4A7-69D7EA8F452B}"/>
              </a:ext>
            </a:extLst>
          </p:cNvPr>
          <p:cNvCxnSpPr/>
          <p:nvPr/>
        </p:nvCxnSpPr>
        <p:spPr>
          <a:xfrm>
            <a:off x="4334466" y="6291682"/>
            <a:ext cx="0" cy="37119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583FD6BA-1871-4510-89E4-05FA006DCC71}"/>
              </a:ext>
            </a:extLst>
          </p:cNvPr>
          <p:cNvSpPr txBox="1"/>
          <p:nvPr/>
        </p:nvSpPr>
        <p:spPr>
          <a:xfrm>
            <a:off x="4899496" y="6164698"/>
            <a:ext cx="543739" cy="592470"/>
          </a:xfrm>
          <a:prstGeom prst="rect">
            <a:avLst/>
          </a:prstGeom>
          <a:noFill/>
        </p:spPr>
        <p:txBody>
          <a:bodyPr wrap="none" rtlCol="0">
            <a:spAutoFit/>
          </a:bodyPr>
          <a:lstStyle/>
          <a:p>
            <a:pPr>
              <a:lnSpc>
                <a:spcPts val="1300"/>
              </a:lnSpc>
            </a:pPr>
            <a:r>
              <a:rPr lang="en-US" sz="900" dirty="0"/>
              <a:t>18 - 34</a:t>
            </a:r>
          </a:p>
          <a:p>
            <a:pPr>
              <a:lnSpc>
                <a:spcPts val="1300"/>
              </a:lnSpc>
            </a:pPr>
            <a:r>
              <a:rPr lang="en-US" sz="900" dirty="0"/>
              <a:t>35 - 49</a:t>
            </a:r>
          </a:p>
          <a:p>
            <a:pPr>
              <a:lnSpc>
                <a:spcPts val="1300"/>
              </a:lnSpc>
            </a:pPr>
            <a:r>
              <a:rPr lang="en-US" sz="900" dirty="0"/>
              <a:t>50 - 99</a:t>
            </a:r>
          </a:p>
        </p:txBody>
      </p:sp>
      <p:sp>
        <p:nvSpPr>
          <p:cNvPr id="91" name="Textfeld 90">
            <a:extLst>
              <a:ext uri="{FF2B5EF4-FFF2-40B4-BE49-F238E27FC236}">
                <a16:creationId xmlns:a16="http://schemas.microsoft.com/office/drawing/2014/main" id="{4E2931AF-EA93-4592-A237-288DD2ACEF32}"/>
              </a:ext>
            </a:extLst>
          </p:cNvPr>
          <p:cNvSpPr txBox="1"/>
          <p:nvPr/>
        </p:nvSpPr>
        <p:spPr>
          <a:xfrm rot="16200000">
            <a:off x="2987569" y="6352477"/>
            <a:ext cx="514678" cy="256480"/>
          </a:xfrm>
          <a:prstGeom prst="rect">
            <a:avLst/>
          </a:prstGeom>
          <a:noFill/>
        </p:spPr>
        <p:txBody>
          <a:bodyPr wrap="square" lIns="0" tIns="0" rIns="0" bIns="0" rtlCol="0">
            <a:spAutoFit/>
          </a:bodyPr>
          <a:lstStyle/>
          <a:p>
            <a:pPr algn="ctr">
              <a:lnSpc>
                <a:spcPts val="1000"/>
              </a:lnSpc>
            </a:pPr>
            <a:r>
              <a:rPr lang="en-US" sz="1000" b="1" dirty="0">
                <a:solidFill>
                  <a:schemeClr val="bg1">
                    <a:lumMod val="75000"/>
                  </a:schemeClr>
                </a:solidFill>
              </a:rPr>
              <a:t>Sample</a:t>
            </a:r>
          </a:p>
          <a:p>
            <a:pPr algn="ctr">
              <a:lnSpc>
                <a:spcPts val="1000"/>
              </a:lnSpc>
            </a:pPr>
            <a:r>
              <a:rPr lang="en-US" sz="1000" b="1" dirty="0">
                <a:solidFill>
                  <a:schemeClr val="bg1">
                    <a:lumMod val="75000"/>
                  </a:schemeClr>
                </a:solidFill>
              </a:rPr>
              <a:t>Size</a:t>
            </a:r>
          </a:p>
        </p:txBody>
      </p:sp>
      <p:grpSp>
        <p:nvGrpSpPr>
          <p:cNvPr id="92" name="Group 236">
            <a:extLst>
              <a:ext uri="{FF2B5EF4-FFF2-40B4-BE49-F238E27FC236}">
                <a16:creationId xmlns:a16="http://schemas.microsoft.com/office/drawing/2014/main" id="{17956A87-8EFA-42E6-B1B1-8E42A8514DE6}"/>
              </a:ext>
            </a:extLst>
          </p:cNvPr>
          <p:cNvGrpSpPr>
            <a:grpSpLocks noChangeAspect="1"/>
          </p:cNvGrpSpPr>
          <p:nvPr/>
        </p:nvGrpSpPr>
        <p:grpSpPr bwMode="auto">
          <a:xfrm>
            <a:off x="3433739" y="6332243"/>
            <a:ext cx="266344" cy="265587"/>
            <a:chOff x="2616" y="2049"/>
            <a:chExt cx="352" cy="351"/>
          </a:xfrm>
        </p:grpSpPr>
        <p:sp>
          <p:nvSpPr>
            <p:cNvPr id="93" name="Freeform 237">
              <a:extLst>
                <a:ext uri="{FF2B5EF4-FFF2-40B4-BE49-F238E27FC236}">
                  <a16:creationId xmlns:a16="http://schemas.microsoft.com/office/drawing/2014/main" id="{08D9073C-2FD8-40FB-83D2-3DE46FAE1F82}"/>
                </a:ext>
              </a:extLst>
            </p:cNvPr>
            <p:cNvSpPr>
              <a:spLocks noEditPoints="1"/>
            </p:cNvSpPr>
            <p:nvPr/>
          </p:nvSpPr>
          <p:spPr bwMode="auto">
            <a:xfrm>
              <a:off x="2793" y="2049"/>
              <a:ext cx="175" cy="172"/>
            </a:xfrm>
            <a:custGeom>
              <a:avLst/>
              <a:gdLst>
                <a:gd name="T0" fmla="*/ 74 w 74"/>
                <a:gd name="T1" fmla="*/ 73 h 73"/>
                <a:gd name="T2" fmla="*/ 1 w 74"/>
                <a:gd name="T3" fmla="*/ 73 h 73"/>
                <a:gd name="T4" fmla="*/ 0 w 74"/>
                <a:gd name="T5" fmla="*/ 72 h 73"/>
                <a:gd name="T6" fmla="*/ 0 w 74"/>
                <a:gd name="T7" fmla="*/ 0 h 73"/>
                <a:gd name="T8" fmla="*/ 1 w 74"/>
                <a:gd name="T9" fmla="*/ 0 h 73"/>
                <a:gd name="T10" fmla="*/ 74 w 74"/>
                <a:gd name="T11" fmla="*/ 72 h 73"/>
                <a:gd name="T12" fmla="*/ 74 w 74"/>
                <a:gd name="T13" fmla="*/ 72 h 73"/>
                <a:gd name="T14" fmla="*/ 74 w 74"/>
                <a:gd name="T15" fmla="*/ 73 h 73"/>
                <a:gd name="T16" fmla="*/ 6 w 74"/>
                <a:gd name="T17" fmla="*/ 67 h 73"/>
                <a:gd name="T18" fmla="*/ 68 w 74"/>
                <a:gd name="T19" fmla="*/ 67 h 73"/>
                <a:gd name="T20" fmla="*/ 6 w 74"/>
                <a:gd name="T21" fmla="*/ 6 h 73"/>
                <a:gd name="T22" fmla="*/ 6 w 74"/>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74" y="73"/>
                  </a:moveTo>
                  <a:cubicBezTo>
                    <a:pt x="1" y="73"/>
                    <a:pt x="1" y="73"/>
                    <a:pt x="1" y="73"/>
                  </a:cubicBezTo>
                  <a:cubicBezTo>
                    <a:pt x="0" y="73"/>
                    <a:pt x="0" y="72"/>
                    <a:pt x="0" y="72"/>
                  </a:cubicBezTo>
                  <a:cubicBezTo>
                    <a:pt x="0" y="0"/>
                    <a:pt x="0" y="0"/>
                    <a:pt x="0" y="0"/>
                  </a:cubicBezTo>
                  <a:cubicBezTo>
                    <a:pt x="0" y="0"/>
                    <a:pt x="1" y="0"/>
                    <a:pt x="1" y="0"/>
                  </a:cubicBezTo>
                  <a:cubicBezTo>
                    <a:pt x="36" y="2"/>
                    <a:pt x="72" y="38"/>
                    <a:pt x="74" y="72"/>
                  </a:cubicBezTo>
                  <a:cubicBezTo>
                    <a:pt x="74" y="72"/>
                    <a:pt x="74" y="72"/>
                    <a:pt x="74" y="72"/>
                  </a:cubicBezTo>
                  <a:cubicBezTo>
                    <a:pt x="74" y="73"/>
                    <a:pt x="74" y="73"/>
                    <a:pt x="74" y="73"/>
                  </a:cubicBezTo>
                  <a:close/>
                  <a:moveTo>
                    <a:pt x="6" y="67"/>
                  </a:moveTo>
                  <a:cubicBezTo>
                    <a:pt x="68" y="67"/>
                    <a:pt x="68" y="67"/>
                    <a:pt x="68" y="67"/>
                  </a:cubicBezTo>
                  <a:cubicBezTo>
                    <a:pt x="63" y="39"/>
                    <a:pt x="34" y="11"/>
                    <a:pt x="6" y="6"/>
                  </a:cubicBezTo>
                  <a:lnTo>
                    <a:pt x="6" y="67"/>
                  </a:lnTo>
                  <a:close/>
                </a:path>
              </a:pathLst>
            </a:custGeom>
            <a:solidFill>
              <a:srgbClr val="E737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Freeform 238">
              <a:extLst>
                <a:ext uri="{FF2B5EF4-FFF2-40B4-BE49-F238E27FC236}">
                  <a16:creationId xmlns:a16="http://schemas.microsoft.com/office/drawing/2014/main" id="{78AD6412-4FB8-4C4C-A089-1ED2878594BA}"/>
                </a:ext>
              </a:extLst>
            </p:cNvPr>
            <p:cNvSpPr>
              <a:spLocks noEditPoints="1"/>
            </p:cNvSpPr>
            <p:nvPr/>
          </p:nvSpPr>
          <p:spPr bwMode="auto">
            <a:xfrm>
              <a:off x="2616" y="2075"/>
              <a:ext cx="326" cy="325"/>
            </a:xfrm>
            <a:custGeom>
              <a:avLst/>
              <a:gdLst>
                <a:gd name="T0" fmla="*/ 68 w 138"/>
                <a:gd name="T1" fmla="*/ 138 h 138"/>
                <a:gd name="T2" fmla="*/ 0 w 138"/>
                <a:gd name="T3" fmla="*/ 70 h 138"/>
                <a:gd name="T4" fmla="*/ 21 w 138"/>
                <a:gd name="T5" fmla="*/ 21 h 138"/>
                <a:gd name="T6" fmla="*/ 67 w 138"/>
                <a:gd name="T7" fmla="*/ 0 h 138"/>
                <a:gd name="T8" fmla="*/ 67 w 138"/>
                <a:gd name="T9" fmla="*/ 1 h 138"/>
                <a:gd name="T10" fmla="*/ 67 w 138"/>
                <a:gd name="T11" fmla="*/ 70 h 138"/>
                <a:gd name="T12" fmla="*/ 137 w 138"/>
                <a:gd name="T13" fmla="*/ 70 h 138"/>
                <a:gd name="T14" fmla="*/ 138 w 138"/>
                <a:gd name="T15" fmla="*/ 71 h 138"/>
                <a:gd name="T16" fmla="*/ 117 w 138"/>
                <a:gd name="T17" fmla="*/ 120 h 138"/>
                <a:gd name="T18" fmla="*/ 68 w 138"/>
                <a:gd name="T19" fmla="*/ 138 h 138"/>
                <a:gd name="T20" fmla="*/ 62 w 138"/>
                <a:gd name="T21" fmla="*/ 7 h 138"/>
                <a:gd name="T22" fmla="*/ 6 w 138"/>
                <a:gd name="T23" fmla="*/ 70 h 138"/>
                <a:gd name="T24" fmla="*/ 68 w 138"/>
                <a:gd name="T25" fmla="*/ 132 h 138"/>
                <a:gd name="T26" fmla="*/ 132 w 138"/>
                <a:gd name="T27" fmla="*/ 75 h 138"/>
                <a:gd name="T28" fmla="*/ 62 w 138"/>
                <a:gd name="T29" fmla="*/ 75 h 138"/>
                <a:gd name="T30" fmla="*/ 62 w 138"/>
                <a:gd name="T31" fmla="*/ 75 h 138"/>
                <a:gd name="T32" fmla="*/ 62 w 138"/>
                <a:gd name="T33" fmla="*/ 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68" y="138"/>
                  </a:moveTo>
                  <a:cubicBezTo>
                    <a:pt x="27" y="138"/>
                    <a:pt x="0" y="111"/>
                    <a:pt x="0" y="70"/>
                  </a:cubicBezTo>
                  <a:cubicBezTo>
                    <a:pt x="0" y="53"/>
                    <a:pt x="8" y="35"/>
                    <a:pt x="21" y="21"/>
                  </a:cubicBezTo>
                  <a:cubicBezTo>
                    <a:pt x="34" y="8"/>
                    <a:pt x="51" y="0"/>
                    <a:pt x="67" y="0"/>
                  </a:cubicBezTo>
                  <a:cubicBezTo>
                    <a:pt x="67" y="0"/>
                    <a:pt x="67" y="1"/>
                    <a:pt x="67" y="1"/>
                  </a:cubicBezTo>
                  <a:cubicBezTo>
                    <a:pt x="67" y="70"/>
                    <a:pt x="67" y="70"/>
                    <a:pt x="67" y="70"/>
                  </a:cubicBezTo>
                  <a:cubicBezTo>
                    <a:pt x="137" y="70"/>
                    <a:pt x="137" y="70"/>
                    <a:pt x="137" y="70"/>
                  </a:cubicBezTo>
                  <a:cubicBezTo>
                    <a:pt x="138" y="70"/>
                    <a:pt x="138" y="70"/>
                    <a:pt x="138" y="71"/>
                  </a:cubicBezTo>
                  <a:cubicBezTo>
                    <a:pt x="138" y="90"/>
                    <a:pt x="131" y="107"/>
                    <a:pt x="117" y="120"/>
                  </a:cubicBezTo>
                  <a:cubicBezTo>
                    <a:pt x="104" y="132"/>
                    <a:pt x="87" y="138"/>
                    <a:pt x="68" y="138"/>
                  </a:cubicBezTo>
                  <a:close/>
                  <a:moveTo>
                    <a:pt x="62" y="7"/>
                  </a:moveTo>
                  <a:cubicBezTo>
                    <a:pt x="35" y="10"/>
                    <a:pt x="6" y="37"/>
                    <a:pt x="6" y="70"/>
                  </a:cubicBezTo>
                  <a:cubicBezTo>
                    <a:pt x="6" y="107"/>
                    <a:pt x="31" y="132"/>
                    <a:pt x="68" y="132"/>
                  </a:cubicBezTo>
                  <a:cubicBezTo>
                    <a:pt x="98" y="132"/>
                    <a:pt x="129" y="113"/>
                    <a:pt x="132" y="75"/>
                  </a:cubicBezTo>
                  <a:cubicBezTo>
                    <a:pt x="62" y="75"/>
                    <a:pt x="62" y="75"/>
                    <a:pt x="62" y="75"/>
                  </a:cubicBezTo>
                  <a:cubicBezTo>
                    <a:pt x="62" y="75"/>
                    <a:pt x="62" y="75"/>
                    <a:pt x="62" y="75"/>
                  </a:cubicBezTo>
                  <a:lnTo>
                    <a:pt x="62" y="7"/>
                  </a:lnTo>
                  <a:close/>
                </a:path>
              </a:pathLst>
            </a:custGeom>
            <a:solidFill>
              <a:srgbClr val="E73642"/>
            </a:solidFill>
            <a:ln w="3175">
              <a:solidFill>
                <a:srgbClr val="005DB9"/>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5" name="Textfeld 94">
            <a:extLst>
              <a:ext uri="{FF2B5EF4-FFF2-40B4-BE49-F238E27FC236}">
                <a16:creationId xmlns:a16="http://schemas.microsoft.com/office/drawing/2014/main" id="{306AAF07-8795-4C56-A829-7BE016D1490B}"/>
              </a:ext>
            </a:extLst>
          </p:cNvPr>
          <p:cNvSpPr txBox="1"/>
          <p:nvPr/>
        </p:nvSpPr>
        <p:spPr>
          <a:xfrm>
            <a:off x="3781712" y="6359261"/>
            <a:ext cx="572593" cy="230832"/>
          </a:xfrm>
          <a:prstGeom prst="rect">
            <a:avLst/>
          </a:prstGeom>
          <a:noFill/>
        </p:spPr>
        <p:txBody>
          <a:bodyPr wrap="none" rtlCol="0">
            <a:spAutoFit/>
          </a:bodyPr>
          <a:lstStyle/>
          <a:p>
            <a:r>
              <a:rPr lang="en-US" sz="900" dirty="0"/>
              <a:t>n=2005</a:t>
            </a:r>
          </a:p>
        </p:txBody>
      </p:sp>
      <p:sp>
        <p:nvSpPr>
          <p:cNvPr id="96" name="Textfeld 95">
            <a:extLst>
              <a:ext uri="{FF2B5EF4-FFF2-40B4-BE49-F238E27FC236}">
                <a16:creationId xmlns:a16="http://schemas.microsoft.com/office/drawing/2014/main" id="{9AF390E7-2201-425F-A719-8B71CC6C85C8}"/>
              </a:ext>
            </a:extLst>
          </p:cNvPr>
          <p:cNvSpPr txBox="1"/>
          <p:nvPr/>
        </p:nvSpPr>
        <p:spPr>
          <a:xfrm>
            <a:off x="9253543" y="6285297"/>
            <a:ext cx="1698478" cy="153888"/>
          </a:xfrm>
          <a:prstGeom prst="rect">
            <a:avLst/>
          </a:prstGeom>
          <a:noFill/>
        </p:spPr>
        <p:txBody>
          <a:bodyPr wrap="square" lIns="0" tIns="0" rIns="0" bIns="0" rtlCol="0">
            <a:spAutoFit/>
          </a:bodyPr>
          <a:lstStyle/>
          <a:p>
            <a:r>
              <a:rPr lang="en-US" sz="1000" dirty="0"/>
              <a:t>*Awareness of the definition</a:t>
            </a:r>
          </a:p>
        </p:txBody>
      </p:sp>
      <p:sp>
        <p:nvSpPr>
          <p:cNvPr id="97" name="Textfeld 96">
            <a:extLst>
              <a:ext uri="{FF2B5EF4-FFF2-40B4-BE49-F238E27FC236}">
                <a16:creationId xmlns:a16="http://schemas.microsoft.com/office/drawing/2014/main" id="{92BF00AC-5568-4249-8276-8EE566D447A1}"/>
              </a:ext>
            </a:extLst>
          </p:cNvPr>
          <p:cNvSpPr txBox="1"/>
          <p:nvPr/>
        </p:nvSpPr>
        <p:spPr>
          <a:xfrm>
            <a:off x="284464" y="2124075"/>
            <a:ext cx="1885735" cy="2585323"/>
          </a:xfrm>
          <a:prstGeom prst="rect">
            <a:avLst/>
          </a:prstGeom>
          <a:noFill/>
        </p:spPr>
        <p:txBody>
          <a:bodyPr wrap="square" lIns="0" tIns="0" rIns="0" bIns="0" rtlCol="0">
            <a:spAutoFit/>
          </a:bodyPr>
          <a:lstStyle/>
          <a:p>
            <a:r>
              <a:rPr lang="de-DE" sz="1200" b="1" dirty="0"/>
              <a:t>86%</a:t>
            </a:r>
            <a:r>
              <a:rPr lang="en-US" sz="1200" b="1" dirty="0">
                <a:solidFill>
                  <a:srgbClr val="333333"/>
                </a:solidFill>
              </a:rPr>
              <a:t> </a:t>
            </a:r>
            <a:r>
              <a:rPr lang="en-US" sz="1200" dirty="0">
                <a:solidFill>
                  <a:srgbClr val="333333"/>
                </a:solidFill>
              </a:rPr>
              <a:t>(</a:t>
            </a:r>
            <a:r>
              <a:rPr lang="en-US" sz="1200" dirty="0"/>
              <a:t>average</a:t>
            </a:r>
            <a:r>
              <a:rPr lang="en-US" sz="1200" dirty="0">
                <a:solidFill>
                  <a:srgbClr val="333333"/>
                </a:solidFill>
              </a:rPr>
              <a:t> 74%)</a:t>
            </a:r>
          </a:p>
          <a:p>
            <a:r>
              <a:rPr lang="en-US" sz="1200" dirty="0">
                <a:solidFill>
                  <a:srgbClr val="333333"/>
                </a:solidFill>
              </a:rPr>
              <a:t>(very) satisfied with the </a:t>
            </a:r>
            <a:r>
              <a:rPr lang="en-US" sz="1200" b="1" dirty="0">
                <a:solidFill>
                  <a:srgbClr val="333333"/>
                </a:solidFill>
              </a:rPr>
              <a:t>healthcare system</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82% </a:t>
            </a:r>
            <a:r>
              <a:rPr lang="en-US" sz="1200" dirty="0">
                <a:solidFill>
                  <a:srgbClr val="333333"/>
                </a:solidFill>
              </a:rPr>
              <a:t>(</a:t>
            </a:r>
            <a:r>
              <a:rPr lang="en-US" sz="1200" dirty="0"/>
              <a:t>average</a:t>
            </a:r>
            <a:r>
              <a:rPr lang="en-US" sz="1200" dirty="0">
                <a:solidFill>
                  <a:srgbClr val="333333"/>
                </a:solidFill>
              </a:rPr>
              <a:t> 70%)</a:t>
            </a:r>
          </a:p>
          <a:p>
            <a:r>
              <a:rPr lang="en-US" sz="1200" b="1" dirty="0">
                <a:solidFill>
                  <a:srgbClr val="333333"/>
                </a:solidFill>
              </a:rPr>
              <a:t>trust in conventional medicine</a:t>
            </a:r>
          </a:p>
          <a:p>
            <a:r>
              <a:rPr lang="en-US" sz="1200" dirty="0">
                <a:solidFill>
                  <a:srgbClr val="333333"/>
                </a:solidFill>
              </a:rPr>
              <a:t>Ranking by country </a:t>
            </a:r>
          </a:p>
          <a:p>
            <a:endParaRPr lang="en-US" sz="1200" dirty="0">
              <a:solidFill>
                <a:srgbClr val="333333"/>
              </a:solidFill>
            </a:endParaRPr>
          </a:p>
          <a:p>
            <a:r>
              <a:rPr lang="en-US" sz="1200" b="1" dirty="0">
                <a:solidFill>
                  <a:srgbClr val="333333"/>
                </a:solidFill>
              </a:rPr>
              <a:t>82% </a:t>
            </a:r>
            <a:r>
              <a:rPr lang="en-US" sz="1200" dirty="0">
                <a:solidFill>
                  <a:srgbClr val="333333"/>
                </a:solidFill>
              </a:rPr>
              <a:t>(</a:t>
            </a:r>
            <a:r>
              <a:rPr lang="en-US" sz="1200" dirty="0"/>
              <a:t>average </a:t>
            </a:r>
            <a:r>
              <a:rPr lang="en-US" sz="1200" dirty="0">
                <a:solidFill>
                  <a:srgbClr val="333333"/>
                </a:solidFill>
              </a:rPr>
              <a:t>70%)</a:t>
            </a:r>
          </a:p>
          <a:p>
            <a:r>
              <a:rPr lang="en-US" sz="1200" dirty="0">
                <a:solidFill>
                  <a:srgbClr val="1C1C1C"/>
                </a:solidFill>
              </a:rPr>
              <a:t>could imagine being </a:t>
            </a:r>
            <a:r>
              <a:rPr lang="en-US" sz="1200" b="1" dirty="0">
                <a:solidFill>
                  <a:srgbClr val="1C1C1C"/>
                </a:solidFill>
              </a:rPr>
              <a:t>treated via webcam</a:t>
            </a:r>
          </a:p>
          <a:p>
            <a:r>
              <a:rPr lang="en-US" sz="1200" dirty="0">
                <a:solidFill>
                  <a:srgbClr val="333333"/>
                </a:solidFill>
              </a:rPr>
              <a:t>Ranking by country</a:t>
            </a:r>
          </a:p>
        </p:txBody>
      </p:sp>
      <p:sp>
        <p:nvSpPr>
          <p:cNvPr id="98" name="Ellipse 97">
            <a:extLst>
              <a:ext uri="{FF2B5EF4-FFF2-40B4-BE49-F238E27FC236}">
                <a16:creationId xmlns:a16="http://schemas.microsoft.com/office/drawing/2014/main" id="{8717A10E-DE00-49FF-BA1B-E753CF582570}"/>
              </a:ext>
            </a:extLst>
          </p:cNvPr>
          <p:cNvSpPr/>
          <p:nvPr/>
        </p:nvSpPr>
        <p:spPr>
          <a:xfrm>
            <a:off x="1603653" y="3556895"/>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3</a:t>
            </a:r>
          </a:p>
        </p:txBody>
      </p:sp>
      <p:sp>
        <p:nvSpPr>
          <p:cNvPr id="99" name="Ellipse 98">
            <a:extLst>
              <a:ext uri="{FF2B5EF4-FFF2-40B4-BE49-F238E27FC236}">
                <a16:creationId xmlns:a16="http://schemas.microsoft.com/office/drawing/2014/main" id="{4A31C485-0D08-4E66-99F2-4C6A4581340B}"/>
              </a:ext>
            </a:extLst>
          </p:cNvPr>
          <p:cNvSpPr/>
          <p:nvPr/>
        </p:nvSpPr>
        <p:spPr>
          <a:xfrm>
            <a:off x="1622703" y="2648051"/>
            <a:ext cx="252000" cy="252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rgbClr val="C00000"/>
                </a:solidFill>
              </a:rPr>
              <a:t>4</a:t>
            </a:r>
          </a:p>
        </p:txBody>
      </p:sp>
      <p:sp>
        <p:nvSpPr>
          <p:cNvPr id="100" name="Ellipse 99">
            <a:extLst>
              <a:ext uri="{FF2B5EF4-FFF2-40B4-BE49-F238E27FC236}">
                <a16:creationId xmlns:a16="http://schemas.microsoft.com/office/drawing/2014/main" id="{0E6071CA-8516-44C2-9685-03F628A3A723}"/>
              </a:ext>
            </a:extLst>
          </p:cNvPr>
          <p:cNvSpPr/>
          <p:nvPr/>
        </p:nvSpPr>
        <p:spPr>
          <a:xfrm>
            <a:off x="8079939" y="662341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pic>
        <p:nvPicPr>
          <p:cNvPr id="101" name="Grafik 100">
            <a:extLst>
              <a:ext uri="{FF2B5EF4-FFF2-40B4-BE49-F238E27FC236}">
                <a16:creationId xmlns:a16="http://schemas.microsoft.com/office/drawing/2014/main" id="{07A11BA5-8547-4C0D-94B4-8354257218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60285" y="6294622"/>
            <a:ext cx="370777" cy="354826"/>
          </a:xfrm>
          <a:prstGeom prst="rect">
            <a:avLst/>
          </a:prstGeom>
        </p:spPr>
      </p:pic>
      <p:pic>
        <p:nvPicPr>
          <p:cNvPr id="102" name="Graphic 5">
            <a:extLst>
              <a:ext uri="{FF2B5EF4-FFF2-40B4-BE49-F238E27FC236}">
                <a16:creationId xmlns:a16="http://schemas.microsoft.com/office/drawing/2014/main" id="{791A125D-B545-45C5-9D24-103E0B0334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1928" y="6320908"/>
            <a:ext cx="169730" cy="278840"/>
          </a:xfrm>
          <a:prstGeom prst="rect">
            <a:avLst/>
          </a:prstGeom>
        </p:spPr>
      </p:pic>
      <p:pic>
        <p:nvPicPr>
          <p:cNvPr id="103" name="Graphic 11">
            <a:extLst>
              <a:ext uri="{FF2B5EF4-FFF2-40B4-BE49-F238E27FC236}">
                <a16:creationId xmlns:a16="http://schemas.microsoft.com/office/drawing/2014/main" id="{3CA89CD6-CB06-4FD8-AA0F-449A2840D4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53" y="6351916"/>
            <a:ext cx="243768" cy="243766"/>
          </a:xfrm>
          <a:prstGeom prst="rect">
            <a:avLst/>
          </a:prstGeom>
        </p:spPr>
      </p:pic>
      <p:sp>
        <p:nvSpPr>
          <p:cNvPr id="104" name="Textfeld 103">
            <a:extLst>
              <a:ext uri="{FF2B5EF4-FFF2-40B4-BE49-F238E27FC236}">
                <a16:creationId xmlns:a16="http://schemas.microsoft.com/office/drawing/2014/main" id="{CB78D68C-6D92-43DE-A575-F93C73E52A88}"/>
              </a:ext>
            </a:extLst>
          </p:cNvPr>
          <p:cNvSpPr txBox="1"/>
          <p:nvPr/>
        </p:nvSpPr>
        <p:spPr>
          <a:xfrm rot="16200000">
            <a:off x="7673789" y="6403773"/>
            <a:ext cx="514678" cy="153888"/>
          </a:xfrm>
          <a:prstGeom prst="rect">
            <a:avLst/>
          </a:prstGeom>
          <a:noFill/>
        </p:spPr>
        <p:txBody>
          <a:bodyPr wrap="square" lIns="0" tIns="0" rIns="0" bIns="0" rtlCol="0">
            <a:spAutoFit/>
          </a:bodyPr>
          <a:lstStyle/>
          <a:p>
            <a:pPr algn="ctr"/>
            <a:r>
              <a:rPr lang="en-US" sz="1000" b="1" dirty="0">
                <a:solidFill>
                  <a:schemeClr val="bg1">
                    <a:lumMod val="75000"/>
                  </a:schemeClr>
                </a:solidFill>
              </a:rPr>
              <a:t>Ranking</a:t>
            </a:r>
          </a:p>
        </p:txBody>
      </p:sp>
      <p:sp>
        <p:nvSpPr>
          <p:cNvPr id="105" name="Ellipse 104">
            <a:extLst>
              <a:ext uri="{FF2B5EF4-FFF2-40B4-BE49-F238E27FC236}">
                <a16:creationId xmlns:a16="http://schemas.microsoft.com/office/drawing/2014/main" id="{4D2A8B79-97F8-4E04-9B6E-67FDB6D47CBA}"/>
              </a:ext>
            </a:extLst>
          </p:cNvPr>
          <p:cNvSpPr/>
          <p:nvPr/>
        </p:nvSpPr>
        <p:spPr>
          <a:xfrm>
            <a:off x="8079939" y="6416191"/>
            <a:ext cx="180000" cy="180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200" dirty="0">
              <a:solidFill>
                <a:schemeClr val="bg1"/>
              </a:solidFill>
            </a:endParaRPr>
          </a:p>
        </p:txBody>
      </p:sp>
      <p:sp>
        <p:nvSpPr>
          <p:cNvPr id="106" name="Textfeld 105">
            <a:extLst>
              <a:ext uri="{FF2B5EF4-FFF2-40B4-BE49-F238E27FC236}">
                <a16:creationId xmlns:a16="http://schemas.microsoft.com/office/drawing/2014/main" id="{5F1C8433-D6C1-4C9C-B5E0-98C494EAF441}"/>
              </a:ext>
            </a:extLst>
          </p:cNvPr>
          <p:cNvSpPr txBox="1"/>
          <p:nvPr/>
        </p:nvSpPr>
        <p:spPr>
          <a:xfrm>
            <a:off x="8281469" y="6432215"/>
            <a:ext cx="966777" cy="138499"/>
          </a:xfrm>
          <a:prstGeom prst="rect">
            <a:avLst/>
          </a:prstGeom>
          <a:noFill/>
        </p:spPr>
        <p:txBody>
          <a:bodyPr wrap="square" lIns="0" tIns="0" rIns="0" bIns="0" rtlCol="0">
            <a:spAutoFit/>
          </a:bodyPr>
          <a:lstStyle/>
          <a:p>
            <a:r>
              <a:rPr lang="de-DE" sz="900" dirty="0" err="1"/>
              <a:t>Highest</a:t>
            </a:r>
            <a:r>
              <a:rPr lang="de-DE" sz="900" dirty="0"/>
              <a:t> </a:t>
            </a:r>
            <a:r>
              <a:rPr lang="de-DE" sz="900" dirty="0" err="1"/>
              <a:t>value</a:t>
            </a:r>
            <a:endParaRPr lang="de-DE" sz="900" dirty="0"/>
          </a:p>
        </p:txBody>
      </p:sp>
      <p:graphicFrame>
        <p:nvGraphicFramePr>
          <p:cNvPr id="107" name="Inhaltsplatzhalter 1">
            <a:extLst>
              <a:ext uri="{FF2B5EF4-FFF2-40B4-BE49-F238E27FC236}">
                <a16:creationId xmlns:a16="http://schemas.microsoft.com/office/drawing/2014/main" id="{4BFEF584-73C6-4C54-B86F-83EA58ADEEA0}"/>
              </a:ext>
            </a:extLst>
          </p:cNvPr>
          <p:cNvGraphicFramePr>
            <a:graphicFrameLocks/>
          </p:cNvGraphicFramePr>
          <p:nvPr/>
        </p:nvGraphicFramePr>
        <p:xfrm>
          <a:off x="4676017" y="6209450"/>
          <a:ext cx="1759969" cy="487612"/>
        </p:xfrm>
        <a:graphic>
          <a:graphicData uri="http://schemas.openxmlformats.org/drawingml/2006/chart">
            <c:chart xmlns:c="http://schemas.openxmlformats.org/drawingml/2006/chart" xmlns:r="http://schemas.openxmlformats.org/officeDocument/2006/relationships" r:id="rId14"/>
          </a:graphicData>
        </a:graphic>
      </p:graphicFrame>
      <p:sp>
        <p:nvSpPr>
          <p:cNvPr id="108" name="Textfeld 107">
            <a:extLst>
              <a:ext uri="{FF2B5EF4-FFF2-40B4-BE49-F238E27FC236}">
                <a16:creationId xmlns:a16="http://schemas.microsoft.com/office/drawing/2014/main" id="{F4B71F6E-7DC9-4E3A-A4FD-B23BD21840F8}"/>
              </a:ext>
            </a:extLst>
          </p:cNvPr>
          <p:cNvSpPr txBox="1"/>
          <p:nvPr/>
        </p:nvSpPr>
        <p:spPr>
          <a:xfrm>
            <a:off x="8281469" y="6641125"/>
            <a:ext cx="966777" cy="138499"/>
          </a:xfrm>
          <a:prstGeom prst="rect">
            <a:avLst/>
          </a:prstGeom>
          <a:noFill/>
        </p:spPr>
        <p:txBody>
          <a:bodyPr wrap="square" lIns="0" tIns="0" rIns="0" bIns="0" rtlCol="0">
            <a:spAutoFit/>
          </a:bodyPr>
          <a:lstStyle/>
          <a:p>
            <a:r>
              <a:rPr lang="de-DE" sz="900" dirty="0" err="1"/>
              <a:t>Lowest</a:t>
            </a:r>
            <a:r>
              <a:rPr lang="de-DE" sz="900" dirty="0"/>
              <a:t> </a:t>
            </a:r>
            <a:r>
              <a:rPr lang="de-DE" sz="900" dirty="0" err="1"/>
              <a:t>value</a:t>
            </a:r>
            <a:endParaRPr lang="de-DE" sz="900" dirty="0"/>
          </a:p>
        </p:txBody>
      </p:sp>
      <p:sp>
        <p:nvSpPr>
          <p:cNvPr id="109" name="Textfeld 108">
            <a:extLst>
              <a:ext uri="{FF2B5EF4-FFF2-40B4-BE49-F238E27FC236}">
                <a16:creationId xmlns:a16="http://schemas.microsoft.com/office/drawing/2014/main" id="{B99E211C-0F3C-45F7-AC15-E157DFCD470E}"/>
              </a:ext>
            </a:extLst>
          </p:cNvPr>
          <p:cNvSpPr txBox="1"/>
          <p:nvPr/>
        </p:nvSpPr>
        <p:spPr>
          <a:xfrm>
            <a:off x="9254941" y="6479642"/>
            <a:ext cx="1698478" cy="153888"/>
          </a:xfrm>
          <a:prstGeom prst="rect">
            <a:avLst/>
          </a:prstGeom>
          <a:noFill/>
        </p:spPr>
        <p:txBody>
          <a:bodyPr wrap="square" lIns="0" tIns="0" rIns="0" bIns="0" rtlCol="0">
            <a:spAutoFit/>
          </a:bodyPr>
          <a:lstStyle/>
          <a:p>
            <a:r>
              <a:rPr lang="en-US" sz="1000" dirty="0"/>
              <a:t>% of respondents</a:t>
            </a:r>
          </a:p>
        </p:txBody>
      </p:sp>
      <p:sp>
        <p:nvSpPr>
          <p:cNvPr id="110" name="Ellipse 109">
            <a:extLst>
              <a:ext uri="{FF2B5EF4-FFF2-40B4-BE49-F238E27FC236}">
                <a16:creationId xmlns:a16="http://schemas.microsoft.com/office/drawing/2014/main" id="{F43D0D2C-FEA1-4572-9D1A-AC5C8A655D7E}"/>
              </a:ext>
            </a:extLst>
          </p:cNvPr>
          <p:cNvSpPr/>
          <p:nvPr/>
        </p:nvSpPr>
        <p:spPr>
          <a:xfrm>
            <a:off x="8074504" y="621359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000" dirty="0">
                <a:solidFill>
                  <a:srgbClr val="C00000"/>
                </a:solidFill>
              </a:rPr>
              <a:t>x</a:t>
            </a:r>
          </a:p>
        </p:txBody>
      </p:sp>
      <p:sp>
        <p:nvSpPr>
          <p:cNvPr id="111" name="Textfeld 110">
            <a:extLst>
              <a:ext uri="{FF2B5EF4-FFF2-40B4-BE49-F238E27FC236}">
                <a16:creationId xmlns:a16="http://schemas.microsoft.com/office/drawing/2014/main" id="{E9F8C750-D1F7-45F2-AAEB-A40A0B07B117}"/>
              </a:ext>
            </a:extLst>
          </p:cNvPr>
          <p:cNvSpPr txBox="1"/>
          <p:nvPr/>
        </p:nvSpPr>
        <p:spPr>
          <a:xfrm>
            <a:off x="8281469" y="6241481"/>
            <a:ext cx="966777" cy="138499"/>
          </a:xfrm>
          <a:prstGeom prst="rect">
            <a:avLst/>
          </a:prstGeom>
          <a:noFill/>
        </p:spPr>
        <p:txBody>
          <a:bodyPr wrap="square" lIns="0" tIns="0" rIns="0" bIns="0" rtlCol="0">
            <a:spAutoFit/>
          </a:bodyPr>
          <a:lstStyle/>
          <a:p>
            <a:r>
              <a:rPr lang="de-DE" sz="900" dirty="0"/>
              <a:t>Rank </a:t>
            </a:r>
            <a:r>
              <a:rPr lang="de-DE" sz="900" dirty="0" err="1"/>
              <a:t>by</a:t>
            </a:r>
            <a:r>
              <a:rPr lang="de-DE" sz="900" dirty="0"/>
              <a:t> </a:t>
            </a:r>
            <a:r>
              <a:rPr lang="de-DE" sz="900" dirty="0" err="1"/>
              <a:t>country</a:t>
            </a:r>
            <a:endParaRPr lang="de-DE" sz="900" dirty="0"/>
          </a:p>
        </p:txBody>
      </p:sp>
      <p:sp>
        <p:nvSpPr>
          <p:cNvPr id="112" name="Ellipse 111">
            <a:extLst>
              <a:ext uri="{FF2B5EF4-FFF2-40B4-BE49-F238E27FC236}">
                <a16:creationId xmlns:a16="http://schemas.microsoft.com/office/drawing/2014/main" id="{B7C28857-58D9-42C2-AB42-9E00B059EACA}"/>
              </a:ext>
            </a:extLst>
          </p:cNvPr>
          <p:cNvSpPr/>
          <p:nvPr/>
        </p:nvSpPr>
        <p:spPr>
          <a:xfrm>
            <a:off x="1612517" y="4495740"/>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114" name="Ellipse 113">
            <a:extLst>
              <a:ext uri="{FF2B5EF4-FFF2-40B4-BE49-F238E27FC236}">
                <a16:creationId xmlns:a16="http://schemas.microsoft.com/office/drawing/2014/main" id="{C779AAC8-E578-4D0B-84D2-2016701E6B44}"/>
              </a:ext>
            </a:extLst>
          </p:cNvPr>
          <p:cNvSpPr/>
          <p:nvPr/>
        </p:nvSpPr>
        <p:spPr>
          <a:xfrm>
            <a:off x="10703879" y="1618772"/>
            <a:ext cx="252000" cy="252000"/>
          </a:xfrm>
          <a:prstGeom prst="ellipse">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1</a:t>
            </a:r>
          </a:p>
        </p:txBody>
      </p:sp>
      <p:sp>
        <p:nvSpPr>
          <p:cNvPr id="5" name="Foliennummernplatzhalter 4">
            <a:extLst>
              <a:ext uri="{FF2B5EF4-FFF2-40B4-BE49-F238E27FC236}">
                <a16:creationId xmlns:a16="http://schemas.microsoft.com/office/drawing/2014/main" id="{F7426C15-1E78-47FB-A617-95161473BDF1}"/>
              </a:ext>
            </a:extLst>
          </p:cNvPr>
          <p:cNvSpPr>
            <a:spLocks noGrp="1"/>
          </p:cNvSpPr>
          <p:nvPr>
            <p:ph type="sldNum" sz="quarter" idx="4"/>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152005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FOXDOCUMENTCLASSIFICATIONVERSION" val="1"/>
  <p:tag name="ESKATOOLS_ISFOXSHOWSHAPES" val="0"/>
  <p:tag name="A71660D270C64F5BBB8F27F5E85BE6370" val="KT\dj114690;7d788e96-5802-48f7-b87f-ef0226e41b7c;Public;2018-10-23T11:28:46;;|"/>
  <p:tag name="A71660D270C64F5BBB8F27F5E85BE630" val="1"/>
  <p:tag name="EXCLUDEHIDDENSLIDES" val="False"/>
  <p:tag name="NUMBEROFPAGES" val="25"/>
  <p:tag name="ISFOXLABELUSERINTERACTION" val="True"/>
  <p:tag name="ISFOXCLASSIFICATIONID" val="7d788e96-5802-48f7-b87f-ef0226e41b7c"/>
  <p:tag name="ISFOXCLASSIFICATIONNAME" val="Public"/>
  <p:tag name="ISFOXSHOWCLASSIFICATIONREQUESTDIALOG" val="False"/>
  <p:tag name="ISFOXOLDCLASSIFICATIONID" val="7d788e96-5802-48f7-b87f-ef0226e41b7c"/>
  <p:tag name="ISFOXCLASSIFICATIONINKEYWORDS" val="Public"/>
  <p:tag name="ISFOXDOVERSIONINGONSAVE" val="0"/>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Health Presentation Template (16_9)">
  <a:themeElements>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Health Presentation Master Template (16x9) Final.POTX" id="{06486A65-130C-4B9F-8DE6-C57B2E33CE0A}" vid="{4641FB50-7B38-4E0F-8CF2-608FCE0AF0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6D28167C854344AB13418DF3EC57F6" ma:contentTypeVersion="11" ma:contentTypeDescription="Ein neues Dokument erstellen." ma:contentTypeScope="" ma:versionID="cc6128ba26573df3583a3ae0f9bfa98b">
  <xsd:schema xmlns:xsd="http://www.w3.org/2001/XMLSchema" xmlns:xs="http://www.w3.org/2001/XMLSchema" xmlns:p="http://schemas.microsoft.com/office/2006/metadata/properties" xmlns:ns2="be24fbe3-8277-4adf-ab74-29a316b6d59a" xmlns:ns3="f32df44d-fe7a-4b04-8957-d0546ceb9432" targetNamespace="http://schemas.microsoft.com/office/2006/metadata/properties" ma:root="true" ma:fieldsID="533c86c0027f4e4181e0368368c71c5a" ns2:_="" ns3:_="">
    <xsd:import namespace="be24fbe3-8277-4adf-ab74-29a316b6d59a"/>
    <xsd:import namespace="f32df44d-fe7a-4b04-8957-d0546ceb94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fbe3-8277-4adf-ab74-29a316b6d5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2df44d-fe7a-4b04-8957-d0546ceb943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7ABCB-906C-4535-976B-CDE9753AC15C}"/>
</file>

<file path=customXml/itemProps2.xml><?xml version="1.0" encoding="utf-8"?>
<ds:datastoreItem xmlns:ds="http://schemas.openxmlformats.org/officeDocument/2006/customXml" ds:itemID="{AE25E5B0-CE5A-42AA-9A2E-17614517836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b437f98-23ae-4433-b13b-76c2068079ae"/>
    <ds:schemaRef ds:uri="http://www.w3.org/XML/1998/namespace"/>
    <ds:schemaRef ds:uri="http://purl.org/dc/dcmitype/"/>
  </ds:schemaRefs>
</ds:datastoreItem>
</file>

<file path=customXml/itemProps3.xml><?xml version="1.0" encoding="utf-8"?>
<ds:datastoreItem xmlns:ds="http://schemas.openxmlformats.org/officeDocument/2006/customXml" ds:itemID="{7521F26D-1C5E-4D05-B9EB-4AE827199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Health Presentation Master Template (16x9) Final</Template>
  <TotalTime>0</TotalTime>
  <Words>11002</Words>
  <Application>Microsoft Office PowerPoint</Application>
  <PresentationFormat>Breitbild</PresentationFormat>
  <Paragraphs>2071</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Wingdings</vt:lpstr>
      <vt:lpstr>Kantar Health Presentation Template (16_9)</vt:lpstr>
      <vt:lpstr>PowerPoint-Präsentation</vt:lpstr>
      <vt:lpstr>GER</vt:lpstr>
      <vt:lpstr>GER</vt:lpstr>
      <vt:lpstr>UK</vt:lpstr>
      <vt:lpstr>UK</vt:lpstr>
      <vt:lpstr>FRA</vt:lpstr>
      <vt:lpstr>FRA</vt:lpstr>
      <vt:lpstr>ESP</vt:lpstr>
      <vt:lpstr>ESP</vt:lpstr>
      <vt:lpstr>IT</vt:lpstr>
      <vt:lpstr>IT</vt:lpstr>
      <vt:lpstr>BEL</vt:lpstr>
      <vt:lpstr>BEL</vt:lpstr>
      <vt:lpstr>POL</vt:lpstr>
      <vt:lpstr>POL</vt:lpstr>
      <vt:lpstr>SER</vt:lpstr>
      <vt:lpstr>SER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Tom (KHLEP)</dc:creator>
  <cp:keywords>Public;</cp:keywords>
  <cp:lastModifiedBy>Ullmann, Manuela (TSMMH)</cp:lastModifiedBy>
  <cp:revision>891</cp:revision>
  <cp:lastPrinted>2020-06-08T13:27:53Z</cp:lastPrinted>
  <dcterms:created xsi:type="dcterms:W3CDTF">2016-10-31T10:02:04Z</dcterms:created>
  <dcterms:modified xsi:type="dcterms:W3CDTF">2020-06-10T08:57:35Z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0x010100EF6D28167C854344AB13418DF3EC57F6</vt:lpwstr>
  </property>
  <property fmtid="{D5CDD505-2E9C-101B-9397-08002B2CF9AE}" pid="3" name="a71660d270c64f5bbb8f27ffa23">
    <vt:bool>false</vt:bool>
  </property>
  <property fmtid="{D5CDD505-2E9C-101B-9397-08002B2CF9AE}" pid="4" name="ISFOXClassification">
    <vt:lpwstr>Public</vt:lpwstr>
  </property>
</Properties>
</file>